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70" r:id="rId13"/>
    <p:sldId id="271" r:id="rId14"/>
    <p:sldId id="272" r:id="rId15"/>
    <p:sldId id="267" r:id="rId16"/>
    <p:sldId id="268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9CB6304-5B43-4750-8794-DF4682D87666}">
          <p14:sldIdLst>
            <p14:sldId id="257"/>
            <p14:sldId id="258"/>
            <p14:sldId id="259"/>
          </p14:sldIdLst>
        </p14:section>
        <p14:section name="Раздел без заголовка" id="{7236561C-EC43-4CD9-81EF-C1F0AE54C3E6}">
          <p14:sldIdLst>
            <p14:sldId id="260"/>
            <p14:sldId id="261"/>
            <p14:sldId id="262"/>
            <p14:sldId id="263"/>
            <p14:sldId id="264"/>
            <p14:sldId id="265"/>
            <p14:sldId id="266"/>
            <p14:sldId id="269"/>
            <p14:sldId id="270"/>
            <p14:sldId id="271"/>
            <p14:sldId id="272"/>
            <p14:sldId id="267"/>
            <p14:sldId id="268"/>
            <p14:sldId id="273"/>
            <p14:sldId id="274"/>
            <p14:sldId id="275"/>
            <p14:sldId id="27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953" autoAdjust="0"/>
  </p:normalViewPr>
  <p:slideViewPr>
    <p:cSldViewPr snapToGrid="0">
      <p:cViewPr>
        <p:scale>
          <a:sx n="68" d="100"/>
          <a:sy n="68" d="100"/>
        </p:scale>
        <p:origin x="-78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7FC1B-FF32-478D-A7CF-6FD4747EF551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0A128-C684-4561-8BBB-346023DEB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538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0A128-C684-4561-8BBB-346023DEB196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803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3635-8485-40E8-8414-5DE87BB83AE2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198C-94AB-4ED4-A9A0-4976633A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281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3635-8485-40E8-8414-5DE87BB83AE2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198C-94AB-4ED4-A9A0-4976633A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266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3635-8485-40E8-8414-5DE87BB83AE2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198C-94AB-4ED4-A9A0-4976633A5FC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9637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3635-8485-40E8-8414-5DE87BB83AE2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198C-94AB-4ED4-A9A0-4976633A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439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3635-8485-40E8-8414-5DE87BB83AE2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198C-94AB-4ED4-A9A0-4976633A5FC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8671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3635-8485-40E8-8414-5DE87BB83AE2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198C-94AB-4ED4-A9A0-4976633A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8682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3635-8485-40E8-8414-5DE87BB83AE2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198C-94AB-4ED4-A9A0-4976633A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0788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3635-8485-40E8-8414-5DE87BB83AE2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198C-94AB-4ED4-A9A0-4976633A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149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3635-8485-40E8-8414-5DE87BB83AE2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198C-94AB-4ED4-A9A0-4976633A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646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3635-8485-40E8-8414-5DE87BB83AE2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198C-94AB-4ED4-A9A0-4976633A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013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3635-8485-40E8-8414-5DE87BB83AE2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198C-94AB-4ED4-A9A0-4976633A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318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3635-8485-40E8-8414-5DE87BB83AE2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198C-94AB-4ED4-A9A0-4976633A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874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3635-8485-40E8-8414-5DE87BB83AE2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198C-94AB-4ED4-A9A0-4976633A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884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3635-8485-40E8-8414-5DE87BB83AE2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198C-94AB-4ED4-A9A0-4976633A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39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3635-8485-40E8-8414-5DE87BB83AE2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198C-94AB-4ED4-A9A0-4976633A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872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3635-8485-40E8-8414-5DE87BB83AE2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0198C-94AB-4ED4-A9A0-4976633A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799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33635-8485-40E8-8414-5DE87BB83AE2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320198C-94AB-4ED4-A9A0-4976633A5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918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0100" y="1308101"/>
            <a:ext cx="10515600" cy="2427288"/>
          </a:xfrm>
        </p:spPr>
        <p:txBody>
          <a:bodyPr>
            <a:noAutofit/>
          </a:bodyPr>
          <a:lstStyle/>
          <a:p>
            <a:pPr algn="ctr"/>
            <a:r>
              <a:rPr lang="ru-RU" sz="8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Технология</a:t>
            </a:r>
            <a:br>
              <a:rPr lang="ru-RU" sz="8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sz="8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продуктивного</a:t>
            </a:r>
            <a:br>
              <a:rPr lang="ru-RU" sz="8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sz="8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чтения</a:t>
            </a:r>
            <a:endParaRPr lang="ru-RU" sz="8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681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4792" y="0"/>
            <a:ext cx="8596668" cy="1252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Подготовка к уроку с использованием технологии продуктивного чтения</a:t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3100" dirty="0" smtClean="0">
                <a:solidFill>
                  <a:schemeClr val="tx1"/>
                </a:solidFill>
              </a:rPr>
              <a:t>1. Выберите текст, который вы предложите ученикам (абзац, правило, таблица, схема и т.д.)</a:t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>2. Прочитайте, выберите 3 уровня информации</a:t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>- </a:t>
            </a:r>
            <a:r>
              <a:rPr lang="ru-RU" sz="3100" dirty="0" err="1" smtClean="0">
                <a:solidFill>
                  <a:schemeClr val="tx1"/>
                </a:solidFill>
              </a:rPr>
              <a:t>фактуальную</a:t>
            </a:r>
            <a:r>
              <a:rPr lang="ru-RU" sz="3100" dirty="0" smtClean="0">
                <a:solidFill>
                  <a:schemeClr val="tx1"/>
                </a:solidFill>
              </a:rPr>
              <a:t/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>- подтекстовую</a:t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>- концептуальную</a:t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>3. Определите роль данного текста на уроке</a:t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>4. Определите стратегию во время работы с текстом</a:t>
            </a:r>
            <a:br>
              <a:rPr lang="ru-RU" sz="3100" dirty="0" smtClean="0">
                <a:solidFill>
                  <a:schemeClr val="tx1"/>
                </a:solidFill>
              </a:rPr>
            </a:br>
            <a:endParaRPr lang="ru-RU" sz="3100" dirty="0"/>
          </a:p>
        </p:txBody>
      </p:sp>
    </p:spTree>
    <p:extLst>
      <p:ext uri="{BB962C8B-B14F-4D97-AF65-F5344CB8AC3E}">
        <p14:creationId xmlns:p14="http://schemas.microsoft.com/office/powerpoint/2010/main" val="1699657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1237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Работа с текстом на </a:t>
            </a:r>
            <a:r>
              <a:rPr lang="ru-RU" b="1" dirty="0" smtClean="0"/>
              <a:t>уроке</a:t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>
                <a:solidFill>
                  <a:schemeClr val="tx1"/>
                </a:solidFill>
              </a:rPr>
              <a:t>1. До чтения: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sz="2700" b="1" dirty="0" smtClean="0">
                <a:solidFill>
                  <a:schemeClr val="tx1"/>
                </a:solidFill>
              </a:rPr>
              <a:t>- </a:t>
            </a:r>
            <a:r>
              <a:rPr lang="ru-RU" sz="2700" b="1" dirty="0" smtClean="0"/>
              <a:t>Демонстрационный опыт «Горение фосфора»</a:t>
            </a:r>
            <a:br>
              <a:rPr lang="ru-RU" sz="2700" b="1" dirty="0" smtClean="0"/>
            </a:br>
            <a:r>
              <a:rPr lang="ru-RU" sz="2700" b="1" dirty="0" smtClean="0"/>
              <a:t> - описание двух химических процессов: горения фосфора и взаимодействия продукта реакции с водой</a:t>
            </a:r>
            <a:br>
              <a:rPr lang="ru-RU" sz="2700" b="1" dirty="0" smtClean="0"/>
            </a:br>
            <a:r>
              <a:rPr lang="ru-RU" sz="2700" b="1" dirty="0" smtClean="0"/>
              <a:t>- описание признаков протекающей химической реакции</a:t>
            </a:r>
            <a:br>
              <a:rPr lang="ru-RU" sz="2700" b="1" dirty="0" smtClean="0"/>
            </a:br>
            <a:r>
              <a:rPr lang="ru-RU" sz="2700" b="1" dirty="0" smtClean="0"/>
              <a:t>- выделение ключевых слов (яркое пламя с образованием белого дыма и окрашивание раствора лакмуса в красный цвет) </a:t>
            </a:r>
            <a:br>
              <a:rPr lang="ru-RU" sz="2700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4476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219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2. Работа с текстом во время чтения</a:t>
            </a:r>
            <a:br>
              <a:rPr lang="ru-RU" dirty="0" smtClean="0"/>
            </a:br>
            <a:r>
              <a:rPr lang="ru-RU" dirty="0" smtClean="0"/>
              <a:t>Стратегия ВОП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2400" dirty="0" smtClean="0">
                <a:solidFill>
                  <a:schemeClr val="tx1"/>
                </a:solidFill>
              </a:rPr>
              <a:t>В – вопрос к автору текста, возникающий после прочтения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О – предполагаемый ответ на возникший вопрос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П – проверка своего предположения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8596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83459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Диалог с автором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tx1"/>
                </a:solidFill>
              </a:rPr>
              <a:t>1. Что делали?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2. Что наблюдали?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3. Какой вывод можно сделать из увиденного?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Таблица: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389402"/>
              </p:ext>
            </p:extLst>
          </p:nvPr>
        </p:nvGraphicFramePr>
        <p:xfrm>
          <a:off x="900331" y="4656406"/>
          <a:ext cx="7751301" cy="1589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3767"/>
                <a:gridCol w="2583767"/>
                <a:gridCol w="2583767"/>
              </a:tblGrid>
              <a:tr h="79482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Что делали?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Что наблюдали?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Выводы:</a:t>
                      </a:r>
                      <a:endParaRPr lang="ru-RU" dirty="0"/>
                    </a:p>
                  </a:txBody>
                  <a:tcPr/>
                </a:tc>
              </a:tr>
              <a:tr h="7948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962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458351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Комментированное чтение – выделяем ключевые слова, выделяем, комментируя их</a:t>
            </a:r>
            <a:br>
              <a:rPr lang="ru-RU" b="1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2700" dirty="0" smtClean="0">
                <a:solidFill>
                  <a:schemeClr val="tx1"/>
                </a:solidFill>
              </a:rPr>
              <a:t>- Если символы химических элементов – это буквы «химического алфавита», а химические формулы – «химические слова», что выступает в роли «химических предложений»?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b="1" dirty="0" smtClean="0">
                <a:solidFill>
                  <a:schemeClr val="tx1"/>
                </a:solidFill>
              </a:rPr>
              <a:t>Работа</a:t>
            </a:r>
            <a:r>
              <a:rPr lang="ru-RU" sz="2700" dirty="0" smtClean="0">
                <a:solidFill>
                  <a:schemeClr val="tx1"/>
                </a:solidFill>
              </a:rPr>
              <a:t> </a:t>
            </a:r>
            <a:r>
              <a:rPr lang="ru-RU" sz="2700" b="1" dirty="0" smtClean="0">
                <a:solidFill>
                  <a:schemeClr val="tx1"/>
                </a:solidFill>
              </a:rPr>
              <a:t>в</a:t>
            </a:r>
            <a:r>
              <a:rPr lang="ru-RU" sz="2700" dirty="0" smtClean="0">
                <a:solidFill>
                  <a:schemeClr val="tx1"/>
                </a:solidFill>
              </a:rPr>
              <a:t> </a:t>
            </a:r>
            <a:r>
              <a:rPr lang="ru-RU" sz="2700" b="1" dirty="0" smtClean="0">
                <a:solidFill>
                  <a:schemeClr val="tx1"/>
                </a:solidFill>
              </a:rPr>
              <a:t>группах</a:t>
            </a:r>
            <a:r>
              <a:rPr lang="ru-RU" sz="2700" dirty="0" smtClean="0">
                <a:solidFill>
                  <a:schemeClr val="tx1"/>
                </a:solidFill>
              </a:rPr>
              <a:t>: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 Выделение ключевых слов в тексте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- химические формулы,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- математические знаки,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- «химические предложения»</a:t>
            </a:r>
            <a:br>
              <a:rPr lang="ru-RU" sz="2700" dirty="0" smtClean="0">
                <a:solidFill>
                  <a:schemeClr val="tx1"/>
                </a:solidFill>
              </a:rPr>
            </a:b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35426382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5470" y="271976"/>
            <a:ext cx="8596668" cy="839371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Работа с текстом во время чтения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>
                <a:solidFill>
                  <a:schemeClr val="tx1"/>
                </a:solidFill>
              </a:rPr>
              <a:t>-</a:t>
            </a:r>
            <a:r>
              <a:rPr lang="ru-RU" sz="2400" b="1" dirty="0" smtClean="0"/>
              <a:t> </a:t>
            </a:r>
            <a:r>
              <a:rPr lang="ru-RU" sz="2400" dirty="0">
                <a:solidFill>
                  <a:schemeClr val="tx1"/>
                </a:solidFill>
              </a:rPr>
              <a:t>ч</a:t>
            </a:r>
            <a:r>
              <a:rPr lang="ru-RU" sz="2400" dirty="0" smtClean="0">
                <a:solidFill>
                  <a:schemeClr val="tx1"/>
                </a:solidFill>
              </a:rPr>
              <a:t>тение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текста</a:t>
            </a:r>
            <a:r>
              <a:rPr lang="ru-RU" sz="2400" b="1" dirty="0" smtClean="0">
                <a:solidFill>
                  <a:schemeClr val="tx1"/>
                </a:solidFill>
              </a:rPr>
              <a:t> «</a:t>
            </a:r>
            <a:r>
              <a:rPr lang="ru-RU" sz="2400" dirty="0" smtClean="0">
                <a:solidFill>
                  <a:schemeClr val="tx1"/>
                </a:solidFill>
              </a:rPr>
              <a:t>с карандашом», стр. 50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- определение основных понятий</a:t>
            </a:r>
            <a:r>
              <a:rPr lang="ru-RU" sz="2400" b="1" dirty="0"/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(без чтения всего текста)</a:t>
            </a:r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/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- запись исходных веществ (</a:t>
            </a:r>
            <a:r>
              <a:rPr lang="en-US" sz="2400" dirty="0" smtClean="0">
                <a:solidFill>
                  <a:schemeClr val="tx1"/>
                </a:solidFill>
              </a:rPr>
              <a:t>P + O2)</a:t>
            </a:r>
            <a:r>
              <a:rPr lang="ru-RU" sz="2400" dirty="0" smtClean="0">
                <a:solidFill>
                  <a:schemeClr val="tx1"/>
                </a:solidFill>
              </a:rPr>
              <a:t> и продуктов реакции</a:t>
            </a:r>
            <a:r>
              <a:rPr lang="en-US" sz="2400" dirty="0" smtClean="0">
                <a:solidFill>
                  <a:schemeClr val="tx1"/>
                </a:solidFill>
              </a:rPr>
              <a:t> (P2O5) </a:t>
            </a: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Задаем вопросы?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- Как называют полученную запись?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	На основе закона сохранения массы веществ при помощи коэффициентов уравниваем число атомов фосфора и число атомов кислорода в левой и правой частях схемы: 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4P + 5O2 = 2P2O5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8290918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903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Работа с текстом </a:t>
            </a:r>
            <a:r>
              <a:rPr lang="ru-RU" b="1" dirty="0" smtClean="0"/>
              <a:t>во время чтения</a:t>
            </a:r>
            <a:br>
              <a:rPr lang="ru-RU" b="1" dirty="0" smtClean="0"/>
            </a:br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- находим в тесте на стр.51 абзац1, внимательно читаем;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- схема реакции между фосфорным ангидридом и водой: (</a:t>
            </a:r>
            <a:r>
              <a:rPr lang="en-US" sz="2400" b="1" dirty="0" smtClean="0">
                <a:solidFill>
                  <a:schemeClr val="tx1"/>
                </a:solidFill>
              </a:rPr>
              <a:t>P2O5 + H2O) – </a:t>
            </a:r>
            <a:r>
              <a:rPr lang="ru-RU" sz="2400" b="1" dirty="0" smtClean="0">
                <a:solidFill>
                  <a:schemeClr val="tx1"/>
                </a:solidFill>
              </a:rPr>
              <a:t>запись на доске и в тетрадях;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en-US" sz="2400" b="1" dirty="0" smtClean="0">
                <a:solidFill>
                  <a:schemeClr val="tx1"/>
                </a:solidFill>
              </a:rPr>
              <a:t>- </a:t>
            </a:r>
            <a:r>
              <a:rPr lang="ru-RU" sz="2400" b="1" dirty="0" smtClean="0">
                <a:solidFill>
                  <a:schemeClr val="tx1"/>
                </a:solidFill>
              </a:rPr>
              <a:t>запишем формулу продукта реакции, учитывая, что им является фосфорная кислота;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- запись на доске схемы второй химической реакции: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en-US" sz="2400" b="1" dirty="0" smtClean="0">
                <a:solidFill>
                  <a:schemeClr val="tx1"/>
                </a:solidFill>
              </a:rPr>
              <a:t>P2O5 + H2O – H3PO4</a:t>
            </a:r>
            <a:br>
              <a:rPr lang="en-US" sz="2400" b="1" dirty="0" smtClean="0">
                <a:solidFill>
                  <a:schemeClr val="tx1"/>
                </a:solidFill>
              </a:rPr>
            </a:br>
            <a:r>
              <a:rPr lang="en-US" sz="2400" b="1" dirty="0" smtClean="0">
                <a:solidFill>
                  <a:schemeClr val="tx1"/>
                </a:solidFill>
              </a:rPr>
              <a:t>- </a:t>
            </a:r>
            <a:r>
              <a:rPr lang="ru-RU" sz="2400" b="1" dirty="0" smtClean="0">
                <a:solidFill>
                  <a:schemeClr val="tx1"/>
                </a:solidFill>
              </a:rPr>
              <a:t>расставим коэффициенты:</a:t>
            </a:r>
            <a:r>
              <a:rPr lang="en-US" sz="2400" b="1" dirty="0" smtClean="0">
                <a:solidFill>
                  <a:schemeClr val="tx1"/>
                </a:solidFill>
              </a:rPr>
              <a:t/>
            </a:r>
            <a:br>
              <a:rPr lang="en-US" sz="2400" b="1" dirty="0" smtClean="0">
                <a:solidFill>
                  <a:schemeClr val="tx1"/>
                </a:solidFill>
              </a:rPr>
            </a:br>
            <a:r>
              <a:rPr lang="en-US" sz="2400" b="1" dirty="0" smtClean="0">
                <a:solidFill>
                  <a:schemeClr val="tx1"/>
                </a:solidFill>
              </a:rPr>
              <a:t>P2O5 +3H2O = 2H3PO4</a:t>
            </a:r>
            <a:br>
              <a:rPr lang="en-US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Задаем вопрос: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- Что показывают коэффициенты?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- Сформулируйте тему урока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/>
              <a:t>«ХИМИЧЕСКИЕ УРАВНЕНИЯ»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87330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6831"/>
          </a:xfrm>
        </p:spPr>
        <p:txBody>
          <a:bodyPr>
            <a:normAutofit fontScale="90000"/>
          </a:bodyPr>
          <a:lstStyle/>
          <a:p>
            <a:r>
              <a:rPr lang="ru-RU" sz="3200" b="1" dirty="0"/>
              <a:t>Работа с текстом во время </a:t>
            </a:r>
            <a:r>
              <a:rPr lang="ru-RU" sz="3200" b="1" dirty="0" smtClean="0"/>
              <a:t>чтения</a:t>
            </a:r>
            <a:br>
              <a:rPr lang="ru-RU" sz="3200" b="1" dirty="0" smtClean="0"/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2400" b="1" dirty="0" smtClean="0">
                <a:solidFill>
                  <a:schemeClr val="tx1"/>
                </a:solidFill>
              </a:rPr>
              <a:t>П</a:t>
            </a:r>
            <a:r>
              <a:rPr lang="ru-RU" sz="2700" b="1" dirty="0" smtClean="0">
                <a:solidFill>
                  <a:schemeClr val="tx1"/>
                </a:solidFill>
              </a:rPr>
              <a:t>роверьте</a:t>
            </a:r>
            <a:r>
              <a:rPr lang="ru-RU" sz="2700" dirty="0" smtClean="0">
                <a:solidFill>
                  <a:schemeClr val="tx1"/>
                </a:solidFill>
              </a:rPr>
              <a:t> </a:t>
            </a:r>
            <a:r>
              <a:rPr lang="ru-RU" sz="2700" b="1" dirty="0" smtClean="0">
                <a:solidFill>
                  <a:schemeClr val="tx1"/>
                </a:solidFill>
              </a:rPr>
              <a:t>свои</a:t>
            </a:r>
            <a:r>
              <a:rPr lang="ru-RU" sz="2700" dirty="0" smtClean="0">
                <a:solidFill>
                  <a:schemeClr val="tx1"/>
                </a:solidFill>
              </a:rPr>
              <a:t> </a:t>
            </a:r>
            <a:r>
              <a:rPr lang="ru-RU" sz="2700" b="1" dirty="0" smtClean="0">
                <a:solidFill>
                  <a:schemeClr val="tx1"/>
                </a:solidFill>
              </a:rPr>
              <a:t>знания:</a:t>
            </a:r>
            <a:br>
              <a:rPr lang="ru-RU" sz="2700" b="1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- Что представляет собой химическое уравнение?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- Какому основному закону химии оно должно соответствовать?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	Убедимся в справедливости закона сохранения массы веществ с помощью химического эксперимента: Л/опыт 9, стр. 52 (Комментированное чтение)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	Записываем схему, а затем уравнение химической реакции, зная исходные вещества и продукты реакции: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en-US" sz="2700" dirty="0" smtClean="0">
                <a:solidFill>
                  <a:schemeClr val="tx1"/>
                </a:solidFill>
              </a:rPr>
              <a:t>Fe2(SO4)3 + 6NaOH = 2Fe(OH)3 + 3Na2SO4</a:t>
            </a:r>
            <a:br>
              <a:rPr lang="en-US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	Обобщим, какую информацию несет уравнение химической реакции (стр.52, последний абзац темы) </a:t>
            </a:r>
            <a:r>
              <a:rPr lang="ru-RU" sz="2700" dirty="0">
                <a:solidFill>
                  <a:schemeClr val="tx1"/>
                </a:solidFill>
              </a:rPr>
              <a:t/>
            </a:r>
            <a:br>
              <a:rPr lang="ru-RU" sz="2700" dirty="0">
                <a:solidFill>
                  <a:schemeClr val="tx1"/>
                </a:solidFill>
              </a:rPr>
            </a:b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15750756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7169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3. Работа с текстом после чтения</a:t>
            </a:r>
            <a:br>
              <a:rPr lang="ru-RU" sz="3200" b="1" dirty="0" smtClean="0"/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 smtClean="0"/>
              <a:t>- </a:t>
            </a:r>
            <a:r>
              <a:rPr lang="ru-RU" sz="2400" dirty="0" smtClean="0">
                <a:solidFill>
                  <a:schemeClr val="tx1"/>
                </a:solidFill>
              </a:rPr>
              <a:t>Выполнение задания на стр.53: 6а (</a:t>
            </a:r>
            <a:r>
              <a:rPr lang="en-US" sz="2400" dirty="0" smtClean="0">
                <a:solidFill>
                  <a:schemeClr val="tx1"/>
                </a:solidFill>
              </a:rPr>
              <a:t>I</a:t>
            </a:r>
            <a:r>
              <a:rPr lang="ru-RU" sz="2400" dirty="0" smtClean="0">
                <a:solidFill>
                  <a:schemeClr val="tx1"/>
                </a:solidFill>
              </a:rPr>
              <a:t> вариант), 6б (</a:t>
            </a:r>
            <a:r>
              <a:rPr lang="en-US" sz="2400" dirty="0" smtClean="0">
                <a:solidFill>
                  <a:schemeClr val="tx1"/>
                </a:solidFill>
              </a:rPr>
              <a:t>II</a:t>
            </a:r>
            <a:r>
              <a:rPr lang="ru-RU" sz="2400" dirty="0" smtClean="0">
                <a:solidFill>
                  <a:schemeClr val="tx1"/>
                </a:solidFill>
              </a:rPr>
              <a:t> вариант)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- Самопроверка 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- Взаимопроверка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- Комментированное чтение на правильность выполнения задания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	Выполнение творческого задания: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3200" b="1" dirty="0" err="1" smtClean="0">
                <a:solidFill>
                  <a:schemeClr val="accent2"/>
                </a:solidFill>
              </a:rPr>
              <a:t>Синквейн</a:t>
            </a:r>
            <a:r>
              <a:rPr lang="ru-RU" sz="3200" b="1" dirty="0" smtClean="0">
                <a:solidFill>
                  <a:schemeClr val="accent2"/>
                </a:solidFill>
              </a:rPr>
              <a:t> к теме «Химические уравнения»:</a:t>
            </a:r>
            <a:br>
              <a:rPr lang="ru-RU" sz="3200" b="1" dirty="0" smtClean="0">
                <a:solidFill>
                  <a:schemeClr val="accent2"/>
                </a:solidFill>
              </a:rPr>
            </a:br>
            <a:r>
              <a:rPr lang="ru-RU" sz="3200" b="1" dirty="0" smtClean="0">
                <a:solidFill>
                  <a:schemeClr val="accent2"/>
                </a:solidFill>
              </a:rPr>
              <a:t>					Уравнения</a:t>
            </a:r>
            <a:br>
              <a:rPr lang="ru-RU" sz="3200" b="1" dirty="0" smtClean="0">
                <a:solidFill>
                  <a:schemeClr val="accent2"/>
                </a:solidFill>
              </a:rPr>
            </a:br>
            <a:r>
              <a:rPr lang="ru-RU" sz="3200" b="1" dirty="0" smtClean="0">
                <a:solidFill>
                  <a:schemeClr val="accent2"/>
                </a:solidFill>
              </a:rPr>
              <a:t>Математические и химические.</a:t>
            </a:r>
            <a:br>
              <a:rPr lang="ru-RU" sz="3200" b="1" dirty="0" smtClean="0">
                <a:solidFill>
                  <a:schemeClr val="accent2"/>
                </a:solidFill>
              </a:rPr>
            </a:br>
            <a:r>
              <a:rPr lang="ru-RU" sz="3200" b="1" dirty="0" smtClean="0">
                <a:solidFill>
                  <a:schemeClr val="accent2"/>
                </a:solidFill>
              </a:rPr>
              <a:t>Учит. Утверждает. Доказывает.</a:t>
            </a:r>
            <a:br>
              <a:rPr lang="ru-RU" sz="3200" b="1" dirty="0" smtClean="0">
                <a:solidFill>
                  <a:schemeClr val="accent2"/>
                </a:solidFill>
              </a:rPr>
            </a:br>
            <a:r>
              <a:rPr lang="ru-RU" sz="3200" b="1" dirty="0" smtClean="0">
                <a:solidFill>
                  <a:schemeClr val="accent2"/>
                </a:solidFill>
              </a:rPr>
              <a:t>Жизнь без равновесия немыслима.</a:t>
            </a:r>
            <a:br>
              <a:rPr lang="ru-RU" sz="3200" b="1" dirty="0" smtClean="0">
                <a:solidFill>
                  <a:schemeClr val="accent2"/>
                </a:solidFill>
              </a:rPr>
            </a:br>
            <a:r>
              <a:rPr lang="ru-RU" sz="3200" b="1" dirty="0">
                <a:solidFill>
                  <a:schemeClr val="accent2"/>
                </a:solidFill>
              </a:rPr>
              <a:t> </a:t>
            </a:r>
            <a:r>
              <a:rPr lang="ru-RU" sz="3200" b="1" dirty="0" smtClean="0">
                <a:solidFill>
                  <a:schemeClr val="accent2"/>
                </a:solidFill>
              </a:rPr>
              <a:t>                   Закон.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4806052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7169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Дифференцированное домашнее задание:</a:t>
            </a:r>
            <a:br>
              <a:rPr lang="ru-RU" sz="3200" b="1" dirty="0" smtClean="0"/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100" b="1" dirty="0" smtClean="0">
                <a:solidFill>
                  <a:schemeClr val="tx1"/>
                </a:solidFill>
              </a:rPr>
              <a:t>1</a:t>
            </a:r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1 уровень: </a:t>
            </a:r>
            <a:r>
              <a:rPr lang="ru-RU" sz="2800" dirty="0" smtClean="0">
                <a:solidFill>
                  <a:schemeClr val="tx1"/>
                </a:solidFill>
              </a:rPr>
              <a:t>упр. 7, стр. 53</a:t>
            </a:r>
            <a:r>
              <a:rPr lang="ru-RU" sz="2800" b="1" dirty="0" smtClean="0">
                <a:solidFill>
                  <a:schemeClr val="tx1"/>
                </a:solidFill>
              </a:rPr>
              <a:t/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/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2 уровень: </a:t>
            </a:r>
            <a:r>
              <a:rPr lang="ru-RU" sz="2800" dirty="0" smtClean="0">
                <a:solidFill>
                  <a:schemeClr val="tx1"/>
                </a:solidFill>
              </a:rPr>
              <a:t>упр. 5, стр. 53</a:t>
            </a:r>
            <a:r>
              <a:rPr lang="ru-RU" sz="2800" b="1" dirty="0" smtClean="0">
                <a:solidFill>
                  <a:schemeClr val="tx1"/>
                </a:solidFill>
              </a:rPr>
              <a:t/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/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3 уровень: </a:t>
            </a:r>
            <a:r>
              <a:rPr lang="ru-RU" sz="2800" dirty="0" smtClean="0">
                <a:solidFill>
                  <a:schemeClr val="tx1"/>
                </a:solidFill>
              </a:rPr>
              <a:t>упр. 4, стр. 53; подготовить сообщение о развитии «химической письменности»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/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/>
              <a:t>Рефлексия. Прием «Незаконченное предложение»</a:t>
            </a:r>
            <a:br>
              <a:rPr lang="ru-RU" sz="2800" dirty="0" smtClean="0"/>
            </a:br>
            <a:r>
              <a:rPr lang="ru-RU" sz="2400" dirty="0" smtClean="0">
                <a:solidFill>
                  <a:schemeClr val="tx1"/>
                </a:solidFill>
              </a:rPr>
              <a:t>- </a:t>
            </a:r>
            <a:r>
              <a:rPr lang="ru-RU" sz="2700" dirty="0" smtClean="0">
                <a:solidFill>
                  <a:schemeClr val="tx1"/>
                </a:solidFill>
              </a:rPr>
              <a:t>Сегодня я узнал …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- Я удивился …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- Теперь я умею …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- Я хотел бы …</a:t>
            </a:r>
            <a:endParaRPr lang="ru-RU" sz="2700" b="1" dirty="0"/>
          </a:p>
        </p:txBody>
      </p:sp>
    </p:spTree>
    <p:extLst>
      <p:ext uri="{BB962C8B-B14F-4D97-AF65-F5344CB8AC3E}">
        <p14:creationId xmlns:p14="http://schemas.microsoft.com/office/powerpoint/2010/main" val="2936532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47700"/>
            <a:ext cx="8596668" cy="1308100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Федеральный </a:t>
            </a:r>
            <a:br>
              <a:rPr lang="ru-RU" sz="2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sz="2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Государственный </a:t>
            </a:r>
            <a:br>
              <a:rPr lang="ru-RU" sz="2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sz="2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Общеобразовательный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7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Стандарт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ru-RU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«Сквозная цель образования – воспитание грамотного, компетентного читателя, человека, имеющего устойчивую привычку к чтению и потребность в нем как в средстве познания мира и самого себя, человека с уровнем высокой языковой культуры, чувств и мышления.»</a:t>
            </a:r>
          </a:p>
          <a:p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Из общеобразовательной программы «Школа 2100»</a:t>
            </a:r>
            <a:endParaRPr lang="ru-RU" sz="2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7674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7672" y="1988233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8000" b="1" i="1" dirty="0" smtClean="0"/>
              <a:t>Спасибо за внимание!</a:t>
            </a:r>
            <a:endParaRPr lang="ru-RU" sz="8000" b="1" i="1" dirty="0"/>
          </a:p>
        </p:txBody>
      </p:sp>
    </p:spTree>
    <p:extLst>
      <p:ext uri="{BB962C8B-B14F-4D97-AF65-F5344CB8AC3E}">
        <p14:creationId xmlns:p14="http://schemas.microsoft.com/office/powerpoint/2010/main" val="209816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77800"/>
            <a:ext cx="8596668" cy="17526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Цель технологии: </a:t>
            </a:r>
            <a:r>
              <a:rPr lang="ru-RU" sz="32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формирование </a:t>
            </a:r>
            <a:br>
              <a:rPr lang="ru-RU" sz="32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читательской компетенции</a:t>
            </a:r>
            <a:br>
              <a:rPr lang="ru-RU" sz="32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школьника</a:t>
            </a:r>
            <a:endParaRPr lang="ru-RU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понимание информации,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поиск конкретной информации,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с</a:t>
            </a:r>
            <a:r>
              <a:rPr lang="ru-RU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амоконтроль,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восстановление широкого контекста,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интерпретация,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к</a:t>
            </a:r>
            <a:r>
              <a:rPr lang="ru-RU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омментированное чтение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sz="2400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ru-RU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848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190501"/>
            <a:ext cx="8596668" cy="1739899"/>
          </a:xfrm>
        </p:spPr>
        <p:txBody>
          <a:bodyPr/>
          <a:lstStyle/>
          <a:p>
            <a:r>
              <a:rPr lang="ru-RU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Задача учителя-</a:t>
            </a:r>
            <a:r>
              <a:rPr lang="ru-RU" sz="2800" b="1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научить ребенка</a:t>
            </a:r>
            <a:br>
              <a:rPr lang="ru-RU" sz="2800" b="1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читать «правильно»,</a:t>
            </a:r>
            <a:r>
              <a:rPr lang="ru-RU" sz="2800" b="1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эффективно, продуктивно</a:t>
            </a:r>
            <a:endParaRPr lang="ru-RU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2374900"/>
            <a:ext cx="8596668" cy="43942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Этапы работы с текстом</a:t>
            </a:r>
          </a:p>
          <a:p>
            <a:pPr algn="ctr"/>
            <a:endParaRPr lang="ru-RU" sz="4000" dirty="0" smtClean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ru-RU" sz="3200" b="1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Работа с текстом до чтения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ru-RU" sz="3200" b="1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Работа с текстом во время чтения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ru-RU" sz="3200" b="1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Работа с текстом после чтения</a:t>
            </a:r>
            <a:endParaRPr lang="ru-RU" sz="3200" b="1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629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0333" y="0"/>
            <a:ext cx="8596668" cy="635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ФОРМИРОВАНИЕ УУД</a:t>
            </a:r>
            <a:endParaRPr lang="ru-RU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749044"/>
              </p:ext>
            </p:extLst>
          </p:nvPr>
        </p:nvGraphicFramePr>
        <p:xfrm>
          <a:off x="889000" y="736600"/>
          <a:ext cx="10020299" cy="6085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8989"/>
                <a:gridCol w="3386868"/>
                <a:gridCol w="3434442"/>
              </a:tblGrid>
              <a:tr h="45357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До чтения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Во время чтения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После чтения</a:t>
                      </a:r>
                      <a:endParaRPr lang="ru-RU" dirty="0"/>
                    </a:p>
                  </a:txBody>
                  <a:tcPr/>
                </a:tc>
              </a:tr>
              <a:tr h="563156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Определять и формировать цель деятельности</a:t>
                      </a:r>
                      <a:r>
                        <a:rPr lang="ru-RU" sz="1800" baseline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на уроке с помощью учителя;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aseline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Учиться высказывать свое предположение на основе работы с иллюстрациями учебника;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aseline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Находить ответы на вопросы в тексте, иллюстрациях;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aseline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Оформлять свои мысли в устной и письменной форме на химическом языке;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aseline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Слушать и понимать речь других.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Эмоционально</a:t>
                      </a:r>
                      <a:r>
                        <a:rPr lang="ru-RU" sz="1800" baseline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«проживать» текст, выражать свои эмоции;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aseline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Понимать эмоции других людей, сочувствовать, сопереживать;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aseline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Высказывать свое отношение к прочитанному тексту, абзацу и др.;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aseline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Ориентироваться в учебнике, находить ответы на вопросы в тексте, иллюстрациях;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aseline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Выразительно читать и пересказывать абзац текста;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aseline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Делать выводы в результате совместной работы класса и учителя</a:t>
                      </a:r>
                      <a:r>
                        <a:rPr lang="ru-RU" baseline="0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Высказывать</a:t>
                      </a:r>
                      <a:r>
                        <a:rPr lang="ru-RU" baseline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свое отношение к прочитанному;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Делать выводы;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Учиться работать в паре, группе;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Выполнять различные роли;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В диалоге с учителем вырабатывать критерии оценки и определять степень успешности своей работы и работы других в соответствии с этими критериями.</a:t>
                      </a:r>
                      <a:endParaRPr lang="ru-RU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3699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Работа с текстом до чтения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Цель этапа:</a:t>
            </a:r>
          </a:p>
          <a:p>
            <a:pPr marL="0" indent="0">
              <a:buNone/>
            </a:pPr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Развитие такого важнейшего читательского умения, как антиципация, т.е. умения предполагать, предвосхищать содержания текста (урока)</a:t>
            </a:r>
            <a:endParaRPr lang="ru-RU" sz="2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Приемы работы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Выделение ключевых слов темы (запись на доске, нахождение выделенных слов в тексте параграфа)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Составление вопросов к теме,  высказывание предположений по новой теме на основе уже имеющихся знаний, иллюстративного материала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Организация проблемной ситуации  и др.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sz="2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750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Работа с текстом во время чтения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Цель этапа</a:t>
            </a:r>
          </a:p>
          <a:p>
            <a:pPr marL="0" indent="0">
              <a:buNone/>
            </a:pPr>
            <a:r>
              <a:rPr lang="ru-RU" sz="2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понимание текста и создание его читательской интерпретации </a:t>
            </a:r>
          </a:p>
          <a:p>
            <a:pPr marL="0" indent="0">
              <a:buNone/>
            </a:pPr>
            <a:endParaRPr lang="ru-RU" sz="2400" b="1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Приемы работы</a:t>
            </a:r>
          </a:p>
          <a:p>
            <a:pPr marL="0" indent="0">
              <a:buNone/>
            </a:pPr>
            <a:r>
              <a:rPr lang="ru-RU" sz="2000" smtClean="0">
                <a:latin typeface="Cambria Math" panose="02040503050406030204" pitchFamily="18" charset="0"/>
                <a:ea typeface="Cambria Math" panose="02040503050406030204" pitchFamily="18" charset="0"/>
              </a:rPr>
              <a:t> Чтение </a:t>
            </a:r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текста «с карандашом» </a:t>
            </a:r>
          </a:p>
          <a:p>
            <a:pPr marL="0" indent="0">
              <a:buNone/>
            </a:pPr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Определение основных понятий «без чтения всего текста»</a:t>
            </a:r>
          </a:p>
          <a:p>
            <a:pPr marL="0" indent="0">
              <a:buNone/>
            </a:pPr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Составление таблиц «выборочное чтение»</a:t>
            </a:r>
          </a:p>
          <a:p>
            <a:pPr marL="0" indent="0">
              <a:buNone/>
            </a:pPr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Составление плана текста «для пересказа» </a:t>
            </a:r>
          </a:p>
          <a:p>
            <a:pPr marL="0" indent="0">
              <a:buNone/>
            </a:pPr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Поиск пропущенных слов</a:t>
            </a:r>
          </a:p>
        </p:txBody>
      </p:sp>
    </p:spTree>
    <p:extLst>
      <p:ext uri="{BB962C8B-B14F-4D97-AF65-F5344CB8AC3E}">
        <p14:creationId xmlns:p14="http://schemas.microsoft.com/office/powerpoint/2010/main" val="3557049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Работа с текстом после чтения</a:t>
            </a:r>
            <a:endParaRPr lang="ru-RU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Цель этапа</a:t>
            </a:r>
          </a:p>
          <a:p>
            <a:pPr marL="0" indent="0">
              <a:buNone/>
            </a:pPr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Достигнуть понимания текста на уровне смысла, корректировка читательской интерпретации, доведение читательских впечатлений до уровня законченной мысли </a:t>
            </a:r>
            <a:endParaRPr lang="ru-RU" sz="2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Приемы  работы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Постановка концептуального вопроса «почему?»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Повторное обращение к ключевым словам, вопросам, иллюстрациям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Выполнение творческих заданий </a:t>
            </a:r>
            <a:endParaRPr lang="ru-RU" sz="2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314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b="1" dirty="0" smtClean="0"/>
              <a:t>Основные </a:t>
            </a:r>
            <a:br>
              <a:rPr lang="ru-RU" b="1" dirty="0" smtClean="0"/>
            </a:br>
            <a:r>
              <a:rPr lang="ru-RU" b="1" dirty="0" smtClean="0"/>
              <a:t>приемы</a:t>
            </a:r>
            <a:br>
              <a:rPr lang="ru-RU" b="1" dirty="0" smtClean="0"/>
            </a:br>
            <a:r>
              <a:rPr lang="ru-RU" b="1" dirty="0" smtClean="0"/>
              <a:t> технологии: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chemeClr val="tx1"/>
                </a:solidFill>
              </a:rPr>
              <a:t>1. Диалог с автором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2. </a:t>
            </a:r>
            <a:r>
              <a:rPr lang="ru-RU" b="1" dirty="0">
                <a:solidFill>
                  <a:schemeClr val="tx1"/>
                </a:solidFill>
              </a:rPr>
              <a:t>К</a:t>
            </a:r>
            <a:r>
              <a:rPr lang="ru-RU" b="1" dirty="0" smtClean="0">
                <a:solidFill>
                  <a:schemeClr val="tx1"/>
                </a:solidFill>
              </a:rPr>
              <a:t>омментированное чтение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683550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737</TotalTime>
  <Words>499</Words>
  <Application>Microsoft Office PowerPoint</Application>
  <PresentationFormat>Произвольный</PresentationFormat>
  <Paragraphs>76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Грань</vt:lpstr>
      <vt:lpstr>Технология  продуктивного  чтения</vt:lpstr>
      <vt:lpstr>Федеральный  Государственный  Общеобразовательный Стандарт </vt:lpstr>
      <vt:lpstr>Цель технологии: формирование  читательской компетенции  школьника</vt:lpstr>
      <vt:lpstr>Задача учителя- научить ребенка читать «правильно», эффективно, продуктивно</vt:lpstr>
      <vt:lpstr>ФОРМИРОВАНИЕ УУД</vt:lpstr>
      <vt:lpstr>Работа с текстом до чтения </vt:lpstr>
      <vt:lpstr>Работа с текстом во время чтения </vt:lpstr>
      <vt:lpstr>Работа с текстом после чтения</vt:lpstr>
      <vt:lpstr>Основные  приемы  технологии:  1. Диалог с автором  2. Комментированное чтение</vt:lpstr>
      <vt:lpstr>Подготовка к уроку с использованием технологии продуктивного чтения  1. Выберите текст, который вы предложите ученикам (абзац, правило, таблица, схема и т.д.) 2. Прочитайте, выберите 3 уровня информации - фактуальную - подтекстовую - концептуальную 3. Определите роль данного текста на уроке 4. Определите стратегию во время работы с текстом </vt:lpstr>
      <vt:lpstr>Работа с текстом на уроке  1. До чтения: - Демонстрационный опыт «Горение фосфора»  - описание двух химических процессов: горения фосфора и взаимодействия продукта реакции с водой - описание признаков протекающей химической реакции - выделение ключевых слов (яркое пламя с образованием белого дыма и окрашивание раствора лакмуса в красный цвет)   </vt:lpstr>
      <vt:lpstr>2. Работа с текстом во время чтения Стратегия ВОП  В – вопрос к автору текста, возникающий после прочтения О – предполагаемый ответ на возникший вопрос П – проверка своего предположения</vt:lpstr>
      <vt:lpstr>Диалог с автором  1. Что делали? 2. Что наблюдали? 3. Какой вывод можно сделать из увиденного?  Таблица:   </vt:lpstr>
      <vt:lpstr>Комментированное чтение – выделяем ключевые слова, выделяем, комментируя их  - Если символы химических элементов – это буквы «химического алфавита», а химические формулы – «химические слова», что выступает в роли «химических предложений»? Работа в группах:  Выделение ключевых слов в тексте - химические формулы, - математические знаки, - «химические предложения» </vt:lpstr>
      <vt:lpstr>Работа с текстом во время чтения  - чтение текста «с карандашом», стр. 50 - определение основных понятий (без чтения всего текста)  - запись исходных веществ (P + O2) и продуктов реакции (P2O5)   Задаем вопросы?  - Как называют полученную запись?  На основе закона сохранения массы веществ при помощи коэффициентов уравниваем число атомов фосфора и число атомов кислорода в левой и правой частях схемы:   4P + 5O2 = 2P2O5</vt:lpstr>
      <vt:lpstr>Работа с текстом во время чтения  - находим в тесте на стр.51 абзац1, внимательно читаем; - схема реакции между фосфорным ангидридом и водой: (P2O5 + H2O) – запись на доске и в тетрадях; - запишем формулу продукта реакции, учитывая, что им является фосфорная кислота; - запись на доске схемы второй химической реакции: P2O5 + H2O – H3PO4 - расставим коэффициенты: P2O5 +3H2O = 2H3PO4 Задаем вопрос: - Что показывают коэффициенты? - Сформулируйте тему урока «ХИМИЧЕСКИЕ УРАВНЕНИЯ»</vt:lpstr>
      <vt:lpstr>Работа с текстом во время чтения  Проверьте свои знания: - Что представляет собой химическое уравнение? - Какому основному закону химии оно должно соответствовать?  Убедимся в справедливости закона сохранения массы веществ с помощью химического эксперимента: Л/опыт 9, стр. 52 (Комментированное чтение)   Записываем схему, а затем уравнение химической реакции, зная исходные вещества и продукты реакции:  Fe2(SO4)3 + 6NaOH = 2Fe(OH)3 + 3Na2SO4  Обобщим, какую информацию несет уравнение химической реакции (стр.52, последний абзац темы)  </vt:lpstr>
      <vt:lpstr>3. Работа с текстом после чтения  - Выполнение задания на стр.53: 6а (I вариант), 6б (II вариант) - Самопроверка  - Взаимопроверка - Комментированное чтение на правильность выполнения задания  Выполнение творческого задания: Синквейн к теме «Химические уравнения»:      Уравнения Математические и химические. Учит. Утверждает. Доказывает. Жизнь без равновесия немыслима.                     Закон.</vt:lpstr>
      <vt:lpstr>Дифференцированное домашнее задание:  1 1 уровень: упр. 7, стр. 53  2 уровень: упр. 5, стр. 53  3 уровень: упр. 4, стр. 53; подготовить сообщение о развитии «химической письменности»  Рефлексия. Прием «Незаконченное предложение» - Сегодня я узнал … - Я удивился … - Теперь я умею … - Я хотел бы …</vt:lpstr>
      <vt:lpstr>Спасибо за внимание!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 продуктивного чтения</dc:title>
  <dc:creator>Бэлла</dc:creator>
  <cp:lastModifiedBy>USER6</cp:lastModifiedBy>
  <cp:revision>51</cp:revision>
  <dcterms:created xsi:type="dcterms:W3CDTF">2021-10-31T05:39:09Z</dcterms:created>
  <dcterms:modified xsi:type="dcterms:W3CDTF">2021-11-09T08:28:42Z</dcterms:modified>
</cp:coreProperties>
</file>