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0" r:id="rId18"/>
    <p:sldId id="281" r:id="rId19"/>
    <p:sldId id="270" r:id="rId20"/>
    <p:sldId id="272" r:id="rId21"/>
    <p:sldId id="273" r:id="rId22"/>
    <p:sldId id="275" r:id="rId23"/>
    <p:sldId id="271" r:id="rId24"/>
    <p:sldId id="274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66252-205D-420A-B12A-9C30E39F1654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E3029-9E9E-40FF-93ED-034AFFC690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E3029-9E9E-40FF-93ED-034AFFC6900E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8214902" cy="230124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Интерактивная раскраска.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429000"/>
            <a:ext cx="6480048" cy="1752600"/>
          </a:xfrm>
        </p:spPr>
        <p:txBody>
          <a:bodyPr/>
          <a:lstStyle/>
          <a:p>
            <a:r>
              <a:rPr lang="ru-RU" dirty="0" smtClean="0"/>
              <a:t>Подготовительный этап.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142984"/>
            <a:ext cx="557216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Calibri" panose="020F0502020204030204" pitchFamily="34" charset="0"/>
              </a:rPr>
              <a:t>      </a:t>
            </a:r>
            <a:r>
              <a:rPr lang="ru-RU" sz="3200" b="1" dirty="0" smtClean="0"/>
              <a:t>Герой </a:t>
            </a:r>
            <a:r>
              <a:rPr lang="ru-RU" sz="3200" b="1" dirty="0" smtClean="0"/>
              <a:t>Советского Союза, стрелок-автоматчик погиб в 19 лет, закрыв своей грудью амбразуру немецкого дзота, дав возможность бойцам своего взвода атаковать </a:t>
            </a:r>
            <a:r>
              <a:rPr lang="ru-RU" sz="3200" b="1" dirty="0" smtClean="0"/>
              <a:t>врагов.</a:t>
            </a:r>
            <a:endParaRPr lang="ru-RU" sz="32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643570" y="214290"/>
            <a:ext cx="3500430" cy="6143668"/>
            <a:chOff x="2705502" y="1233711"/>
            <a:chExt cx="3241887" cy="5057637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2850445" y="1233711"/>
              <a:ext cx="2952000" cy="4104000"/>
              <a:chOff x="2041027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555777" y="1467689"/>
                <a:ext cx="2664295" cy="3833519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041027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5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Александр Матросов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42984"/>
            <a:ext cx="564360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     Связист</a:t>
            </a:r>
            <a:r>
              <a:rPr lang="ru-RU" sz="3200" dirty="0" smtClean="0"/>
              <a:t>, в битве под Сталинградом раненый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в плечо, не имея возможности действовать рукой, </a:t>
            </a:r>
            <a:r>
              <a:rPr lang="ru-RU" sz="3200" dirty="0" smtClean="0"/>
              <a:t>сжал </a:t>
            </a:r>
            <a:r>
              <a:rPr lang="ru-RU" sz="3200" dirty="0" smtClean="0"/>
              <a:t>концы проводов зубами, </a:t>
            </a:r>
            <a:r>
              <a:rPr lang="ru-RU" sz="3200" dirty="0" smtClean="0"/>
              <a:t>и </a:t>
            </a:r>
            <a:r>
              <a:rPr lang="ru-RU" sz="3200" dirty="0" smtClean="0"/>
              <a:t>по его телу прошёл ток. Заработала связь!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00694" y="214290"/>
            <a:ext cx="3643306" cy="6143668"/>
            <a:chOff x="2705502" y="1233711"/>
            <a:chExt cx="3241887" cy="5057637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2850445" y="1233711"/>
              <a:ext cx="2952000" cy="4103999"/>
              <a:chOff x="2041028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Рисунок 5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446104" y="1530633"/>
                <a:ext cx="2780645" cy="3437780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041028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5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rgbClr val="4BACC6">
                    <a:lumMod val="50000"/>
                  </a:srgb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Матвей </a:t>
              </a:r>
              <a:r>
                <a:rPr lang="ru-RU" sz="2400" b="1" dirty="0">
                  <a:solidFill>
                    <a:schemeClr val="tx1"/>
                  </a:solidFill>
                </a:rPr>
                <a:t>П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утилов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550072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    Генерал </a:t>
            </a:r>
            <a:r>
              <a:rPr lang="ru-RU" sz="3200" b="1" dirty="0" smtClean="0"/>
              <a:t>армии, </a:t>
            </a:r>
            <a:r>
              <a:rPr lang="ru-RU" sz="3200" b="1" dirty="0" smtClean="0"/>
              <a:t>учёный, военный инженер </a:t>
            </a:r>
            <a:r>
              <a:rPr lang="ru-RU" sz="3200" b="1" dirty="0" smtClean="0"/>
              <a:t>которого за отказ сотрудничать фашисты казнили, облив на морозе ледяной водой. Перед смертью генерал крикнул: «Родина нас не забудет!». </a:t>
            </a:r>
            <a:endParaRPr lang="ru-RU" sz="32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190744" y="285728"/>
            <a:ext cx="3953256" cy="6215106"/>
            <a:chOff x="2705502" y="1233711"/>
            <a:chExt cx="3241887" cy="5057637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2850445" y="1233711"/>
              <a:ext cx="2952000" cy="4104000"/>
              <a:chOff x="2041028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Рисунок 5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626595" y="1520063"/>
                <a:ext cx="2366405" cy="3643943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041028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5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rgbClr val="4BACC6">
                    <a:lumMod val="50000"/>
                  </a:srgb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Дмитрий Карбышев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42942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Военный лётчик, вылетел на самолёте для удара по немецкой автоколонне. Завязался бой. Снаряд повредил топливный бак, лётчик направил горящий самолёт на колонну врага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048000" y="214290"/>
            <a:ext cx="3096000" cy="4824000"/>
            <a:chOff x="2705502" y="1233711"/>
            <a:chExt cx="3241887" cy="5057637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2850444" y="1233711"/>
              <a:ext cx="2952000" cy="4104000"/>
              <a:chOff x="2041027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Рисунок 5"/>
              <p:cNvPicPr>
                <a:picLocks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534388" y="1528025"/>
                <a:ext cx="2559959" cy="3394264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041027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5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rgbClr val="4BACC6">
                    <a:lumMod val="50000"/>
                  </a:srgb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Николай Гастелло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прос"/>
          <p:cNvSpPr txBox="1">
            <a:spLocks/>
          </p:cNvSpPr>
          <p:nvPr/>
        </p:nvSpPr>
        <p:spPr>
          <a:xfrm>
            <a:off x="5190744" y="5000636"/>
            <a:ext cx="3953256" cy="165917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36000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Font typeface="Wingdings"/>
              <a:buNone/>
              <a:defRPr/>
            </a:pPr>
            <a:endParaRPr lang="ru-RU" sz="2400" dirty="0" smtClean="0">
              <a:solidFill>
                <a:srgbClr val="4BACC6">
                  <a:lumMod val="50000"/>
                </a:srgbClr>
              </a:solidFill>
            </a:endParaRP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Георгий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Константинович </a:t>
            </a:r>
          </a:p>
          <a:p>
            <a:pPr marL="0" indent="0" algn="ctr">
              <a:lnSpc>
                <a:spcPts val="2800"/>
              </a:lnSpc>
              <a:spcBef>
                <a:spcPts val="0"/>
              </a:spcBef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Жуков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s://yandex.ru/images/_crpd/ioqV6Q527/6f369eCDRL9J/ux9QMxYjIIM7-_qm6DBU43QkxgDnAQWLM3GJFccfDMAtHkWq1zIdHtTqqDW2rfyhevdnfeNR9eQJAYblhtXeLQs_caZ3FjSmb5quJmhkVPPRIQNFs"/>
          <p:cNvPicPr>
            <a:picLocks noChangeAspect="1" noChangeArrowheads="1"/>
          </p:cNvPicPr>
          <p:nvPr/>
        </p:nvPicPr>
        <p:blipFill>
          <a:blip r:embed="rId2"/>
          <a:srcRect r="9414"/>
          <a:stretch>
            <a:fillRect/>
          </a:stretch>
        </p:blipFill>
        <p:spPr bwMode="auto">
          <a:xfrm>
            <a:off x="6000760" y="857232"/>
            <a:ext cx="2321570" cy="3263175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7492" y="285728"/>
            <a:ext cx="3599759" cy="5043224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4282" y="492442"/>
            <a:ext cx="50006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Выдающийся полководец Великой Отечественной войны, маршал, принимавший Парад Победы на Красной площади 24 июня 1945 г.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народное прозвище «Маршал Победы»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Севастополь </a:t>
            </a:r>
            <a:r>
              <a:rPr lang="ru-RU" dirty="0" smtClean="0"/>
              <a:t>в числе первых городов СССР в первый день Великой Отечественной войны 22 июня 1941 </a:t>
            </a:r>
            <a:r>
              <a:rPr lang="ru-RU" dirty="0" smtClean="0"/>
              <a:t>года в</a:t>
            </a:r>
            <a:r>
              <a:rPr lang="ru-RU" dirty="0" smtClean="0"/>
              <a:t> 3 часа 15 минут подвергся налету фашистской авиации</a:t>
            </a:r>
            <a:r>
              <a:rPr lang="ru-RU" dirty="0" smtClean="0"/>
              <a:t>. Героическая оборона длилась с 30 октября 1941 года по 2 июля 1942 год. </a:t>
            </a:r>
            <a:endParaRPr lang="ru-RU" dirty="0"/>
          </a:p>
        </p:txBody>
      </p:sp>
      <p:pic>
        <p:nvPicPr>
          <p:cNvPr id="47108" name="Picture 4" descr="https://histrf.ru/uploads/media/default/0001/62/ad878ff18b003b5e42c530b2e39505054aef7d6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7541"/>
            <a:ext cx="5500694" cy="3630459"/>
          </a:xfrm>
          <a:prstGeom prst="rect">
            <a:avLst/>
          </a:prstGeom>
          <a:noFill/>
        </p:spPr>
      </p:pic>
      <p:pic>
        <p:nvPicPr>
          <p:cNvPr id="47106" name="Picture 2" descr="https://histrf.ru/uploads/media/default/0001/62/5c210948ce29e41e26e60ecec7118bbe9144c36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221" y="1357298"/>
            <a:ext cx="464277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histrf.ru/uploads/media/default/0001/62/3d7e7fa9cfde3f8c84d301d36ae0fdcc2f32c9f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7500" cy="4495800"/>
          </a:xfrm>
          <a:prstGeom prst="rect">
            <a:avLst/>
          </a:prstGeom>
          <a:noFill/>
        </p:spPr>
      </p:pic>
      <p:pic>
        <p:nvPicPr>
          <p:cNvPr id="49154" name="Picture 2" descr="https://content.choiz.me/uploads/2017-08/12c67025b6d2ba9b1bae3fec1d7aaf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9116804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Автомобили вывозят людей из блокадного Ленинграда по &quot;Дороге жизни&quot;."/>
          <p:cNvPicPr>
            <a:picLocks noChangeAspect="1" noChangeArrowheads="1"/>
          </p:cNvPicPr>
          <p:nvPr/>
        </p:nvPicPr>
        <p:blipFill>
          <a:blip r:embed="rId3"/>
          <a:srcRect t="19536"/>
          <a:stretch>
            <a:fillRect/>
          </a:stretch>
        </p:blipFill>
        <p:spPr bwMode="auto">
          <a:xfrm>
            <a:off x="0" y="0"/>
            <a:ext cx="9144000" cy="50216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357166"/>
            <a:ext cx="3736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«Дорога Жизни»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0367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Блокада Ленинграда </a:t>
            </a:r>
          </a:p>
          <a:p>
            <a:pPr algn="ctr"/>
            <a:r>
              <a:rPr lang="ru-RU" sz="3600" b="1" dirty="0" smtClean="0"/>
              <a:t>8 </a:t>
            </a:r>
            <a:r>
              <a:rPr lang="ru-RU" sz="3600" b="1" dirty="0" smtClean="0"/>
              <a:t>сентября 1941 - 27 января </a:t>
            </a:r>
            <a:r>
              <a:rPr lang="ru-RU" sz="3600" b="1" dirty="0" smtClean="0"/>
              <a:t>1944 (872 дня)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upload.wikimedia.org/wikipedia/commons/e/e3/Tanya_Savicheva_Di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47708" cy="4357694"/>
          </a:xfrm>
          <a:prstGeom prst="rect">
            <a:avLst/>
          </a:prstGeom>
          <a:noFill/>
        </p:spPr>
      </p:pic>
      <p:pic>
        <p:nvPicPr>
          <p:cNvPr id="51204" name="Picture 4" descr="Карточка на хлеб"/>
          <p:cNvPicPr>
            <a:picLocks noChangeAspect="1" noChangeArrowheads="1"/>
          </p:cNvPicPr>
          <p:nvPr/>
        </p:nvPicPr>
        <p:blipFill>
          <a:blip r:embed="rId3"/>
          <a:srcRect l="10345" t="10345" r="5172"/>
          <a:stretch>
            <a:fillRect/>
          </a:stretch>
        </p:blipFill>
        <p:spPr bwMode="auto">
          <a:xfrm>
            <a:off x="5000628" y="3971349"/>
            <a:ext cx="3929090" cy="288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Zoya Kosmodemyanskaya, 19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1263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57554" y="285728"/>
            <a:ext cx="578644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Зоя Космодемьянская</a:t>
            </a:r>
            <a:r>
              <a:rPr lang="ru-RU" sz="2800" b="1" dirty="0" smtClean="0"/>
              <a:t>, 18 лет.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Родилась </a:t>
            </a:r>
            <a:r>
              <a:rPr lang="ru-RU" sz="2400" dirty="0" smtClean="0"/>
              <a:t>13 </a:t>
            </a:r>
            <a:r>
              <a:rPr lang="ru-RU" sz="2400" dirty="0" smtClean="0"/>
              <a:t>сентября </a:t>
            </a:r>
            <a:r>
              <a:rPr lang="ru-RU" sz="2400" dirty="0" smtClean="0"/>
              <a:t>1923. </a:t>
            </a:r>
          </a:p>
          <a:p>
            <a:r>
              <a:rPr lang="ru-RU" sz="2400" dirty="0" smtClean="0"/>
              <a:t>Погибла 29 ноября</a:t>
            </a:r>
            <a:r>
              <a:rPr lang="ru-RU" sz="2400" dirty="0" smtClean="0"/>
              <a:t> 1941, </a:t>
            </a:r>
            <a:r>
              <a:rPr lang="ru-RU" sz="2400" dirty="0" smtClean="0"/>
              <a:t>Петрищево. </a:t>
            </a:r>
            <a:r>
              <a:rPr lang="ru-RU" sz="2400" dirty="0" smtClean="0"/>
              <a:t> 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  Красноармеец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 </a:t>
            </a:r>
            <a:r>
              <a:rPr lang="ru-RU" sz="2400" dirty="0" smtClean="0"/>
              <a:t>диверсант. </a:t>
            </a:r>
            <a:r>
              <a:rPr lang="ru-RU" sz="2400" dirty="0" smtClean="0"/>
              <a:t>З</a:t>
            </a:r>
            <a:r>
              <a:rPr lang="ru-RU" sz="2400" dirty="0" smtClean="0"/>
              <a:t>аброшенная </a:t>
            </a:r>
            <a:r>
              <a:rPr lang="ru-RU" sz="2400" dirty="0" smtClean="0"/>
              <a:t>в 1941 году в немецкий </a:t>
            </a:r>
            <a:r>
              <a:rPr lang="ru-RU" sz="2400" dirty="0" smtClean="0"/>
              <a:t>тыл. </a:t>
            </a:r>
            <a:r>
              <a:rPr lang="ru-RU" sz="2400" dirty="0" smtClean="0"/>
              <a:t>Первая женщина, удостоенная звания Героя Советского Союза (посмертно) во время Великой Отечественной войны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 Боевое </a:t>
            </a:r>
            <a:r>
              <a:rPr lang="ru-RU" sz="2400" dirty="0" smtClean="0"/>
              <a:t>задание </a:t>
            </a:r>
            <a:r>
              <a:rPr lang="ru-RU" sz="2400" dirty="0" smtClean="0"/>
              <a:t>группы: «Сжечь </a:t>
            </a:r>
            <a:r>
              <a:rPr lang="ru-RU" sz="2400" dirty="0" smtClean="0"/>
              <a:t>10 населённых </a:t>
            </a:r>
            <a:r>
              <a:rPr lang="ru-RU" sz="2400" dirty="0" smtClean="0"/>
              <a:t>пунктов. Срок </a:t>
            </a:r>
            <a:r>
              <a:rPr lang="ru-RU" sz="2400" dirty="0" smtClean="0"/>
              <a:t>выполнения — 5—7 дней».</a:t>
            </a:r>
            <a:endParaRPr lang="ru-RU" sz="2400" dirty="0"/>
          </a:p>
        </p:txBody>
      </p:sp>
      <p:pic>
        <p:nvPicPr>
          <p:cNvPr id="33798" name="Picture 6" descr="Hero of the USSR Gold St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357694"/>
            <a:ext cx="1159337" cy="2286016"/>
          </a:xfrm>
          <a:prstGeom prst="rect">
            <a:avLst/>
          </a:prstGeom>
          <a:noFill/>
        </p:spPr>
      </p:pic>
      <p:pic>
        <p:nvPicPr>
          <p:cNvPr id="33800" name="Picture 8" descr="https://upload.wikimedia.org/wikipedia/commons/thumb/d/d7/Zoya_VLKSM.jpeg/220px-Zoya_VLKS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48099"/>
            <a:ext cx="209550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505059" cy="1252530"/>
          </a:xfrm>
          <a:prstGeom prst="rect">
            <a:avLst/>
          </a:prstGeom>
          <a:noFill/>
        </p:spPr>
      </p:pic>
      <p:pic>
        <p:nvPicPr>
          <p:cNvPr id="32772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42853"/>
            <a:ext cx="1643074" cy="169442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71472" y="1857364"/>
            <a:ext cx="8143932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Сою́з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Сове́тских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Социалисти́ческих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Респу́блик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, сокращенно СССР, Советский Союз — государство, существовавшее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 1922 года по 1991 год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на территории Восточной Европы, Северной, части Центральной и Восточной Азии.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СССР на момент распада занимал почти 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⁄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 часть обитаемой суши Земли с населением в 294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cs typeface="Arial" pitchFamily="34" charset="0"/>
              </a:rPr>
              <a:t> человек.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Ещё </a:t>
            </a:r>
            <a:r>
              <a:rPr lang="ru-RU" sz="2400" dirty="0" smtClean="0"/>
              <a:t>при поступлении в разведывательно-диверсионную школу всех новобранцев предупредили, что 95 % из них будут убиты, а те, кто попадёт в плен, погибнут мучительно от </a:t>
            </a:r>
            <a:r>
              <a:rPr lang="ru-RU" sz="2400" dirty="0" smtClean="0"/>
              <a:t>пыток. </a:t>
            </a:r>
            <a:r>
              <a:rPr lang="ru-RU" sz="2400" dirty="0" smtClean="0"/>
              <a:t>В</a:t>
            </a:r>
            <a:r>
              <a:rPr lang="ru-RU" sz="2400" dirty="0" smtClean="0"/>
              <a:t>се </a:t>
            </a:r>
            <a:r>
              <a:rPr lang="ru-RU" sz="2400" dirty="0" smtClean="0"/>
              <a:t>члены группы понимали смертельную опасность задания, на которое они шли, имея только несколько бутылок с зажигательной смесью и пистолеты с проблемами механики. Большая часть группы действительно погибла в перестрелках или от пыток, попав в плен.</a:t>
            </a:r>
          </a:p>
          <a:p>
            <a:r>
              <a:rPr lang="ru-RU" sz="2400" dirty="0" smtClean="0"/>
              <a:t>     Космодемьянская </a:t>
            </a:r>
            <a:r>
              <a:rPr lang="ru-RU" sz="2400" dirty="0" smtClean="0"/>
              <a:t>успела исполнить только часть боевого приказа, организовав поджог трёх домов, в одном из которых ночевали немецкие солдаты, отправлявшиеся на фронт, а также уничтожить их транспорт и лошадей, другие два дома были домами жителей деревни. Во время второй попытки поджога житель деревни </a:t>
            </a:r>
            <a:r>
              <a:rPr lang="ru-RU" sz="2400" dirty="0" smtClean="0"/>
              <a:t>поднял тревогу и </a:t>
            </a:r>
            <a:r>
              <a:rPr lang="ru-RU" sz="2400" dirty="0" smtClean="0"/>
              <a:t>Космодемьянская была арестована.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upload.wikimedia.org/wikipedia/ru/d/de/Kos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428992" cy="36118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6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 </a:t>
            </a:r>
            <a:r>
              <a:rPr lang="ru-RU" sz="4400" b="1" dirty="0" smtClean="0"/>
              <a:t>            «Таня»</a:t>
            </a:r>
          </a:p>
          <a:p>
            <a:r>
              <a:rPr lang="ru-RU" sz="3200" b="1" dirty="0" smtClean="0"/>
              <a:t> 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 — </a:t>
            </a:r>
            <a:r>
              <a:rPr lang="ru-RU" sz="3200" b="1" dirty="0" smtClean="0"/>
              <a:t>Вы меня сейчас повесите, но я не одна, нас двести миллионов, всех не перевешаете. Вам отомстят за меня…</a:t>
            </a:r>
            <a:endParaRPr lang="ru-R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6 </a:t>
            </a:r>
            <a:r>
              <a:rPr lang="ru-RU" sz="2400" dirty="0" smtClean="0"/>
              <a:t>ноября 1941 года неподалеку от Волоколамска под Москвой произошло наступление фашистских войск на столицу. 28 русских солдат под командованием Ивана Панфилова на протяжении 4-х часов героически сражались в неравном бою с немцами.</a:t>
            </a:r>
            <a:endParaRPr lang="ru-RU" sz="2400" dirty="0"/>
          </a:p>
        </p:txBody>
      </p:sp>
      <p:pic>
        <p:nvPicPr>
          <p:cNvPr id="3" name="Picture 4" descr="Raschyot-45-mm-protivotankovoj-pus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2258129"/>
            <a:ext cx="6715140" cy="4599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dvig-Panfilovtsev-Granitnaya-plita-na-memoriale-v-Dubosekovo"/>
          <p:cNvPicPr>
            <a:picLocks noChangeAspect="1" noChangeArrowheads="1"/>
          </p:cNvPicPr>
          <p:nvPr/>
        </p:nvPicPr>
        <p:blipFill>
          <a:blip r:embed="rId2"/>
          <a:srcRect l="3691" t="9629" r="5254" b="22963"/>
          <a:stretch>
            <a:fillRect/>
          </a:stretch>
        </p:blipFill>
        <p:spPr bwMode="auto">
          <a:xfrm>
            <a:off x="1500166" y="0"/>
            <a:ext cx="6000792" cy="28382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928934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2400" dirty="0" smtClean="0"/>
              <a:t>Подвиг </a:t>
            </a:r>
            <a:r>
              <a:rPr lang="ru-RU" sz="2400" dirty="0" smtClean="0"/>
              <a:t>Панфиловцев </a:t>
            </a:r>
            <a:r>
              <a:rPr lang="ru-RU" sz="2400" dirty="0" smtClean="0"/>
              <a:t>– советские </a:t>
            </a:r>
            <a:r>
              <a:rPr lang="ru-RU" sz="2400" dirty="0" smtClean="0"/>
              <a:t>воины смогли уничтожить 18 немецких танков и прочей военной техники противника. В неравном бою почти все панфиловцы погибли, проявив невероятную храбрость.</a:t>
            </a:r>
          </a:p>
          <a:p>
            <a:r>
              <a:rPr lang="ru-RU" sz="2400" dirty="0" smtClean="0"/>
              <a:t>    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64344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Стоит </a:t>
            </a:r>
            <a:r>
              <a:rPr lang="ru-RU" sz="2400" dirty="0" smtClean="0"/>
              <a:t>отметить, что если бы 28 панфиловцев не удержали оборону под Москвой, история войны могла бы развиваться совершенно по другому сценарию.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amyatnik-28-panfilovtsam-v-Alma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17423" cy="6072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6488668"/>
            <a:ext cx="426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Памятник 28 панфиловцам, </a:t>
            </a:r>
            <a:r>
              <a:rPr lang="ru-RU" i="1" dirty="0" err="1" smtClean="0"/>
              <a:t>Алматы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0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Монумент </a:t>
            </a:r>
            <a:r>
              <a:rPr lang="ru-RU" sz="2400" dirty="0" smtClean="0"/>
              <a:t> Воину – освободителю.</a:t>
            </a:r>
          </a:p>
          <a:p>
            <a:pPr algn="ctr"/>
            <a:r>
              <a:rPr lang="ru-RU" sz="2400" dirty="0" err="1" smtClean="0"/>
              <a:t>Трептов</a:t>
            </a:r>
            <a:r>
              <a:rPr lang="ru-RU" sz="2400" dirty="0" smtClean="0"/>
              <a:t> – парк.</a:t>
            </a:r>
            <a:r>
              <a:rPr lang="ru-RU" sz="2400" dirty="0" smtClean="0"/>
              <a:t> </a:t>
            </a:r>
            <a:r>
              <a:rPr lang="ru-RU" sz="2400" dirty="0" smtClean="0"/>
              <a:t>Берлин.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Масалов </a:t>
            </a:r>
            <a:r>
              <a:rPr lang="ru-RU" sz="2400" b="1" dirty="0" smtClean="0">
                <a:solidFill>
                  <a:srgbClr val="FFFF00"/>
                </a:solidFill>
              </a:rPr>
              <a:t>Николай Иванович</a:t>
            </a:r>
          </a:p>
          <a:p>
            <a:r>
              <a:rPr lang="ru-RU" sz="2400" dirty="0" smtClean="0"/>
              <a:t>(</a:t>
            </a:r>
            <a:r>
              <a:rPr lang="ru-RU" sz="2400" dirty="0" smtClean="0"/>
              <a:t>1922 - 2001</a:t>
            </a:r>
            <a:r>
              <a:rPr lang="ru-RU" sz="2400" dirty="0" smtClean="0"/>
              <a:t>) </a:t>
            </a:r>
            <a:r>
              <a:rPr lang="ru-RU" sz="2400" dirty="0" smtClean="0"/>
              <a:t>- </a:t>
            </a:r>
            <a:r>
              <a:rPr lang="ru-RU" sz="2400" dirty="0" smtClean="0"/>
              <a:t>советский пехотинец, старший сержант, участник Великой Отечественной войны, </a:t>
            </a:r>
            <a:r>
              <a:rPr lang="ru-RU" sz="2400" dirty="0" smtClean="0"/>
              <a:t>почётный гражданин</a:t>
            </a:r>
            <a:r>
              <a:rPr lang="ru-RU" sz="2400" dirty="0" smtClean="0"/>
              <a:t> города Берлина, города Вайсенфельса и посёлка Тяжин. Его подвиг спасения немецкой девочки 30 апреля 1945 года лёг в основу сюжета известного </a:t>
            </a:r>
            <a:r>
              <a:rPr lang="ru-RU" sz="2400" dirty="0" smtClean="0"/>
              <a:t>монумент Воина-освободителя.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143512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Этот </a:t>
            </a:r>
            <a:r>
              <a:rPr lang="ru-RU" dirty="0" smtClean="0"/>
              <a:t>солдат является символом освободительной миссии СССР, символом победы над врагом в самой жестокой войне в истории человечества.</a:t>
            </a:r>
            <a:endParaRPr lang="ru-RU" dirty="0"/>
          </a:p>
        </p:txBody>
      </p:sp>
      <p:pic>
        <p:nvPicPr>
          <p:cNvPr id="44036" name="Picture 4" descr="https://1.bp.blogspot.com/-ybe8gQGSXj0/XJH88lQUb3I/AAAAAAAAC-E/kkjL45zvSNYOl_SlF3MWlhzmjWKWKqecACLcBGAs/s640/s1200.jpg"/>
          <p:cNvPicPr>
            <a:picLocks noChangeAspect="1" noChangeArrowheads="1"/>
          </p:cNvPicPr>
          <p:nvPr/>
        </p:nvPicPr>
        <p:blipFill>
          <a:blip r:embed="rId2"/>
          <a:srcRect l="24681" r="28136"/>
          <a:stretch>
            <a:fillRect/>
          </a:stretch>
        </p:blipFill>
        <p:spPr bwMode="auto">
          <a:xfrm>
            <a:off x="5286380" y="1214422"/>
            <a:ext cx="385762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upload.wikimedia.org/wikipedia/ru/f/f9/Victory_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786478" cy="3887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14818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Мелитон</a:t>
            </a:r>
            <a:r>
              <a:rPr lang="ru-RU" sz="3200" dirty="0" smtClean="0"/>
              <a:t> </a:t>
            </a:r>
            <a:r>
              <a:rPr lang="ru-RU" sz="3200" dirty="0" err="1" smtClean="0"/>
              <a:t>Кантария</a:t>
            </a:r>
            <a:r>
              <a:rPr lang="ru-RU" sz="3200" dirty="0" smtClean="0"/>
              <a:t> </a:t>
            </a:r>
            <a:r>
              <a:rPr lang="ru-RU" sz="3200" dirty="0" smtClean="0"/>
              <a:t>(слева) и </a:t>
            </a:r>
            <a:r>
              <a:rPr lang="ru-RU" sz="3200" dirty="0" smtClean="0"/>
              <a:t>Михаил Егоров </a:t>
            </a:r>
            <a:r>
              <a:rPr lang="ru-RU" sz="3200" dirty="0" smtClean="0"/>
              <a:t>на фотографии 1945 года со Знаменем </a:t>
            </a:r>
            <a:r>
              <a:rPr lang="ru-RU" sz="3200" dirty="0" smtClean="0"/>
              <a:t>Победы </a:t>
            </a:r>
          </a:p>
          <a:p>
            <a:pPr algn="ctr"/>
            <a:r>
              <a:rPr lang="ru-RU" sz="2400" dirty="0" smtClean="0"/>
              <a:t>(Алексей Берест)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Герои СССР Егоров и Канта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67500" cy="4810125"/>
          </a:xfrm>
          <a:prstGeom prst="rect">
            <a:avLst/>
          </a:prstGeom>
          <a:noFill/>
        </p:spPr>
      </p:pic>
      <p:pic>
        <p:nvPicPr>
          <p:cNvPr id="54276" name="Picture 4" descr="https://img1.eadaily.com/r650x450/o/80f/028e8cb1894177c8aa23c2d8427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8476" y="1714489"/>
            <a:ext cx="774552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7166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сентября 1939 г. —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Второй мировой войны.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Нападение Германии на Польшу.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Подавляющее превосходство в силе, особенно танках и самолетах, позволило германским войскам в течение недели разгромить польскую армию и подойти к Варшаве. Англия и Франция, гарантировавшие безопасность Польши, объявили Германии войну, но активных боевых действий не начали.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 июня 1941 г. — Вероломное нападение фашистской Германии на Советский Союз.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день фашистская Германия без объявления войны напала на СССР. Вместе с немецко-фашистскими войсками в боевых действиях приняли участие войска союзников Германии — Венгрии, Италии, Румынии и Финляндии. Всего против СССР было брошено 190 дивизий общей численностью 5,5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человек. Война, продолжавшаяся 1418 дней, носила справедливый, освободительный, народный характер со стороны Советского Союза.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 июня — 20-е числа июля 1941 г. — Оборона Брестской крепости.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Первый удар немецких войск принял на себя гарнизон Брестской крепости под командованием майора П.М. Гаврилова и полкового комиссара Е.М. Фомина. Защитники крепости сражались до конца. Немцы смогли войти в крепость только после гибели ее защитников.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сентября 1941 г. —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блокады Ленинграда.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Захватив Шлиссельбург, гитлеровцы блокировали Ленинград с суши. В городе оставалось более 2,5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человек. Вражеская авиация уничтожила почти все продуктовые склады, начался голод. Несмотря на страшные лишения, город продолжал сражаться. Продовольствие доставлялось по Ладожскому озеру (зимой — по ледовой «Дороге жизни»).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285728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 января 1944 г. —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снятие блокады Ленинграда.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Блокада</a:t>
            </a:r>
            <a:r>
              <a:rPr kumimoji="0" lang="ru-RU" sz="3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Ленинграда продолжалась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около 900 дней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 это время от голода и холода скончалось 850 тысяч человек.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января 1943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г. блокада была прорвана, а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 января 1944 г.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полностью снята.</a:t>
            </a:r>
            <a:endParaRPr kumimoji="0" lang="ru-RU" sz="3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мая 1945 г. —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День Победы. Капитуляция Германии.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ночь с 8-го на 9 мая в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Карлсхорсте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восточной части Берлина, фельдмаршал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В.Кейтель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имени германских властей подписал Акт о безоговорочной капитуляции Германии. Капитуляцию приняли маршал Г.К.Жуков, генерал американских ВВС К.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Спаатс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английский маршал авиации А.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Теддер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французский генерал Ж.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Делатр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Тассиньи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 9 мая московское радио объявило о Великой Победе.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5572164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latin typeface="Calibri" panose="020F0502020204030204" pitchFamily="34" charset="0"/>
              </a:rPr>
              <a:t>     </a:t>
            </a:r>
            <a:r>
              <a:rPr lang="ru-RU" sz="3600" b="1" dirty="0" smtClean="0"/>
              <a:t>Лётчик</a:t>
            </a:r>
            <a:r>
              <a:rPr lang="ru-RU" sz="3600" b="1" dirty="0" smtClean="0"/>
              <a:t>, </a:t>
            </a:r>
            <a:r>
              <a:rPr lang="ru-RU" sz="3600" b="1" dirty="0" smtClean="0"/>
              <a:t>Герой Советского Союза, который </a:t>
            </a:r>
            <a:r>
              <a:rPr lang="ru-RU" sz="3600" b="1" dirty="0" smtClean="0"/>
              <a:t>после тяжёлого ранения  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ампутации </a:t>
            </a:r>
            <a:r>
              <a:rPr lang="ru-RU" sz="3600" b="1" dirty="0" smtClean="0"/>
              <a:t>ног, освоил протезы голеней обеих ног , добился возвращения в полк и  </a:t>
            </a:r>
            <a:r>
              <a:rPr lang="ru-RU" sz="3600" b="1" dirty="0" smtClean="0"/>
              <a:t>продолжал </a:t>
            </a:r>
            <a:r>
              <a:rPr lang="ru-RU" sz="3600" b="1" dirty="0" smtClean="0"/>
              <a:t>летать.</a:t>
            </a:r>
            <a:endParaRPr lang="ru-RU" sz="3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286380" y="214290"/>
            <a:ext cx="3667504" cy="6072230"/>
            <a:chOff x="2705502" y="1233711"/>
            <a:chExt cx="3241887" cy="5057637"/>
          </a:xfrm>
        </p:grpSpPr>
        <p:grpSp>
          <p:nvGrpSpPr>
            <p:cNvPr id="4" name="Группа 22"/>
            <p:cNvGrpSpPr/>
            <p:nvPr/>
          </p:nvGrpSpPr>
          <p:grpSpPr>
            <a:xfrm>
              <a:off x="2850445" y="1233711"/>
              <a:ext cx="2952001" cy="4104000"/>
              <a:chOff x="2041028" y="1014510"/>
              <a:chExt cx="3456384" cy="473168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2446104" y="1405295"/>
                <a:ext cx="2751883" cy="3916458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2041028" y="1014510"/>
                <a:ext cx="3456384" cy="4731681"/>
              </a:xfrm>
              <a:prstGeom prst="rect">
                <a:avLst/>
              </a:prstGeom>
            </p:spPr>
          </p:pic>
        </p:grpSp>
        <p:sp>
          <p:nvSpPr>
            <p:cNvPr id="5" name="вопрос"/>
            <p:cNvSpPr txBox="1">
              <a:spLocks/>
            </p:cNvSpPr>
            <p:nvPr/>
          </p:nvSpPr>
          <p:spPr>
            <a:xfrm>
              <a:off x="2705502" y="4941168"/>
              <a:ext cx="3241887" cy="135018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36000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500"/>
                </a:lnSpc>
                <a:spcBef>
                  <a:spcPts val="0"/>
                </a:spcBef>
                <a:buFont typeface="Wingdings"/>
                <a:buNone/>
                <a:defRPr/>
              </a:pPr>
              <a:endParaRPr lang="ru-RU" sz="2400" dirty="0" smtClean="0">
                <a:solidFill>
                  <a:schemeClr val="accent5">
                    <a:lumMod val="50000"/>
                  </a:schemeClr>
                </a:solidFill>
              </a:endParaRPr>
            </a:p>
            <a:p>
              <a:pPr marL="0" indent="0" algn="ctr">
                <a:lnSpc>
                  <a:spcPts val="2800"/>
                </a:lnSpc>
                <a:spcBef>
                  <a:spcPts val="0"/>
                </a:spcBef>
                <a:buFont typeface="Wingdings"/>
                <a:buNone/>
                <a:defRPr/>
              </a:pPr>
              <a:r>
                <a:rPr lang="ru-RU" sz="2400" b="1" dirty="0" smtClean="0">
                  <a:solidFill>
                    <a:schemeClr val="tx1"/>
                  </a:solidFill>
                </a:rPr>
                <a:t>Алексей </a:t>
              </a:r>
              <a:r>
                <a:rPr lang="ru-RU" sz="2400" b="1" dirty="0" err="1" smtClean="0">
                  <a:solidFill>
                    <a:schemeClr val="tx1"/>
                  </a:solidFill>
                </a:rPr>
                <a:t>Маресьев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203</TotalTime>
  <Words>789</Words>
  <PresentationFormat>Экран (4:3)</PresentationFormat>
  <Paragraphs>83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Техническая</vt:lpstr>
      <vt:lpstr>Интерактивная раскраска.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раскраска. </dc:title>
  <dc:creator>USER</dc:creator>
  <cp:lastModifiedBy>USER</cp:lastModifiedBy>
  <cp:revision>22</cp:revision>
  <dcterms:created xsi:type="dcterms:W3CDTF">2020-02-25T09:36:53Z</dcterms:created>
  <dcterms:modified xsi:type="dcterms:W3CDTF">2020-02-25T13:10:35Z</dcterms:modified>
</cp:coreProperties>
</file>