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sldIdLst>
    <p:sldId id="288" r:id="rId2"/>
    <p:sldId id="285" r:id="rId3"/>
    <p:sldId id="269" r:id="rId4"/>
    <p:sldId id="286" r:id="rId5"/>
    <p:sldId id="281" r:id="rId6"/>
    <p:sldId id="278" r:id="rId7"/>
    <p:sldId id="289" r:id="rId8"/>
    <p:sldId id="256" r:id="rId9"/>
    <p:sldId id="280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231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612" autoAdjust="0"/>
    <p:restoredTop sz="89125" autoAdjust="0"/>
  </p:normalViewPr>
  <p:slideViewPr>
    <p:cSldViewPr>
      <p:cViewPr varScale="1">
        <p:scale>
          <a:sx n="80" d="100"/>
          <a:sy n="80" d="100"/>
        </p:scale>
        <p:origin x="-514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18" y="90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F0B40-5CA1-495B-827C-69A886EB7011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32EC3-80F5-4ABA-BE59-3E0F970597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3302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32EC3-80F5-4ABA-BE59-3E0F9705977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32EC3-80F5-4ABA-BE59-3E0F9705977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5080B1-C63F-49B7-8AF6-04BFC5DF8AC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1E386-ABFB-47F4-9BFA-5D9695D7D2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5080B1-C63F-49B7-8AF6-04BFC5DF8AC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1E386-ABFB-47F4-9BFA-5D9695D7D2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5080B1-C63F-49B7-8AF6-04BFC5DF8AC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1E386-ABFB-47F4-9BFA-5D9695D7D2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5080B1-C63F-49B7-8AF6-04BFC5DF8AC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1E386-ABFB-47F4-9BFA-5D9695D7D2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5080B1-C63F-49B7-8AF6-04BFC5DF8AC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1E386-ABFB-47F4-9BFA-5D9695D7D2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5080B1-C63F-49B7-8AF6-04BFC5DF8AC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1E386-ABFB-47F4-9BFA-5D9695D7D2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5080B1-C63F-49B7-8AF6-04BFC5DF8AC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1E386-ABFB-47F4-9BFA-5D9695D7D2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5080B1-C63F-49B7-8AF6-04BFC5DF8AC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1E386-ABFB-47F4-9BFA-5D9695D7D2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5080B1-C63F-49B7-8AF6-04BFC5DF8AC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1E386-ABFB-47F4-9BFA-5D9695D7D2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5080B1-C63F-49B7-8AF6-04BFC5DF8AC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1E386-ABFB-47F4-9BFA-5D9695D7D2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5080B1-C63F-49B7-8AF6-04BFC5DF8AC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1E386-ABFB-47F4-9BFA-5D9695D7D2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05080B1-C63F-49B7-8AF6-04BFC5DF8AC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141E386-ABFB-47F4-9BFA-5D9695D7D2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artaslov.ru/%D0%B7%D0%BD%D0%B0%D1%87%D0%B5%D0%BD%D0%B8%D0%B5-%D1%81%D0%BB%D0%BE%D0%B2%D0%B0/%D0%BE%D1%80%D0%B3%D0%B0%D0%BD%D0%B8%D0%B7%D0%BC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428604"/>
            <a:ext cx="7498080" cy="1143000"/>
          </a:xfrm>
        </p:spPr>
        <p:txBody>
          <a:bodyPr>
            <a:normAutofit/>
          </a:bodyPr>
          <a:lstStyle/>
          <a:p>
            <a:r>
              <a:rPr lang="ru-RU" sz="6000" b="1" i="1" dirty="0" err="1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Ныхасы</a:t>
            </a:r>
            <a:r>
              <a:rPr lang="ru-RU" sz="6000" b="1" i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6000" b="1" i="1" dirty="0" err="1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темӕ:</a:t>
            </a:r>
            <a:endParaRPr lang="ru-RU" sz="60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err="1" smtClean="0">
                <a:latin typeface="Book Antiqua" pitchFamily="18" charset="0"/>
              </a:rPr>
              <a:t/>
            </a:r>
            <a:br>
              <a:rPr lang="ru-RU" i="1" dirty="0" err="1" smtClean="0">
                <a:latin typeface="Book Antiqua" pitchFamily="18" charset="0"/>
              </a:rPr>
            </a:br>
            <a:r>
              <a:rPr lang="ru-RU" sz="6600" b="1" i="1" dirty="0" err="1" smtClean="0">
                <a:solidFill>
                  <a:srgbClr val="572314"/>
                </a:solidFill>
                <a:latin typeface="Book Antiqua" pitchFamily="18" charset="0"/>
              </a:rPr>
              <a:t>Ӕмбалы фарнӕй хох</a:t>
            </a:r>
            <a:r>
              <a:rPr lang="ru-RU" sz="6600" b="1" i="1" dirty="0" smtClean="0">
                <a:solidFill>
                  <a:srgbClr val="572314"/>
                </a:solidFill>
                <a:latin typeface="Book Antiqua" pitchFamily="18" charset="0"/>
              </a:rPr>
              <a:t> </a:t>
            </a:r>
            <a:r>
              <a:rPr lang="ru-RU" sz="6600" b="1" i="1" dirty="0" err="1" smtClean="0">
                <a:solidFill>
                  <a:srgbClr val="572314"/>
                </a:solidFill>
                <a:latin typeface="Book Antiqua" pitchFamily="18" charset="0"/>
              </a:rPr>
              <a:t>дӕр нӕры.</a:t>
            </a:r>
            <a:r>
              <a:rPr lang="ru-RU" sz="7200" dirty="0" smtClean="0">
                <a:solidFill>
                  <a:srgbClr val="572314"/>
                </a:solidFill>
              </a:rPr>
              <a:t/>
            </a:r>
            <a:br>
              <a:rPr lang="ru-RU" sz="7200" dirty="0" smtClean="0">
                <a:solidFill>
                  <a:srgbClr val="572314"/>
                </a:solidFill>
              </a:rPr>
            </a:br>
            <a:endParaRPr lang="ru-RU" sz="7200" dirty="0">
              <a:solidFill>
                <a:srgbClr val="572314"/>
              </a:solidFill>
            </a:endParaRPr>
          </a:p>
        </p:txBody>
      </p:sp>
      <p:pic>
        <p:nvPicPr>
          <p:cNvPr id="4" name="Picture 2" descr="C:\Users\Admin\Desktop\Новая папка (3)\1372311276_shkola02b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4429132"/>
            <a:ext cx="2286016" cy="24288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Ӕмбисӕндтӕ</a:t>
            </a:r>
            <a:endParaRPr lang="ru-RU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1538" y="1600201"/>
            <a:ext cx="4055402" cy="3686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ӔнӔ Ӕмбал</a:t>
            </a:r>
            <a:endParaRPr lang="ru-RU" sz="1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</a:endParaRPr>
          </a:p>
          <a:p>
            <a:pPr>
              <a:buNone/>
            </a:pPr>
            <a:endParaRPr lang="ru-RU" sz="1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  <a:cs typeface="Arial" pitchFamily="34" charset="0"/>
            </a:endParaRPr>
          </a:p>
          <a:p>
            <a:pPr>
              <a:buNone/>
            </a:pP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Arial" pitchFamily="34" charset="0"/>
              </a:rPr>
              <a:t>Хорз</a:t>
            </a:r>
            <a:r>
              <a:rPr lang="ru-RU" sz="1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Arial" pitchFamily="34" charset="0"/>
              </a:rPr>
              <a:t> </a:t>
            </a: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Ӕмбал</a:t>
            </a:r>
            <a:endParaRPr lang="ru-RU" sz="1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</a:endParaRPr>
          </a:p>
          <a:p>
            <a:pPr>
              <a:buNone/>
            </a:pPr>
            <a:endParaRPr lang="ru-RU" sz="1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</a:endParaRPr>
          </a:p>
          <a:p>
            <a:pPr>
              <a:buNone/>
            </a:pP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Ӕмбал бахъуаджы</a:t>
            </a:r>
            <a:r>
              <a:rPr lang="ru-RU" sz="1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сахат</a:t>
            </a:r>
            <a:endParaRPr lang="ru-RU" sz="1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</a:endParaRPr>
          </a:p>
          <a:p>
            <a:pPr>
              <a:buNone/>
            </a:pPr>
            <a:endParaRPr lang="ru-RU" sz="1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</a:endParaRPr>
          </a:p>
          <a:p>
            <a:pPr>
              <a:buNone/>
            </a:pP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Ӕмбалы фирнӔй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6314" y="1643050"/>
            <a:ext cx="3968727" cy="3571900"/>
          </a:xfrm>
        </p:spPr>
        <p:txBody>
          <a:bodyPr/>
          <a:lstStyle/>
          <a:p>
            <a:pPr>
              <a:buNone/>
            </a:pP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зын</a:t>
            </a:r>
            <a:r>
              <a:rPr lang="ru-RU" sz="1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сахат</a:t>
            </a:r>
            <a:r>
              <a:rPr lang="ru-RU" sz="1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 </a:t>
            </a: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сб</a:t>
            </a: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ӔрӔг вӔййы</a:t>
            </a:r>
            <a:endParaRPr lang="ru-RU" sz="1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</a:endParaRPr>
          </a:p>
          <a:p>
            <a:pPr>
              <a:buNone/>
            </a:pPr>
            <a:endParaRPr lang="ru-RU" sz="1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</a:endParaRPr>
          </a:p>
          <a:p>
            <a:pPr>
              <a:buNone/>
            </a:pP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ЦӔрӔн  нӔй</a:t>
            </a:r>
            <a:endParaRPr lang="ru-RU" sz="1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</a:endParaRPr>
          </a:p>
          <a:p>
            <a:pPr>
              <a:buNone/>
            </a:pPr>
            <a:endParaRPr lang="ru-RU" sz="1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Times New Roman" pitchFamily="18" charset="0"/>
              </a:rPr>
              <a:t>Хох </a:t>
            </a: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Times New Roman" pitchFamily="18" charset="0"/>
              </a:rPr>
              <a:t>д</a:t>
            </a: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Ӕр нӔры</a:t>
            </a:r>
            <a:endParaRPr lang="ru-RU" sz="1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</a:endParaRPr>
          </a:p>
          <a:p>
            <a:pPr>
              <a:buNone/>
            </a:pPr>
            <a:endParaRPr lang="ru-RU" sz="1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Times New Roman" pitchFamily="18" charset="0"/>
              </a:rPr>
              <a:t>Стыр</a:t>
            </a:r>
            <a:r>
              <a:rPr lang="ru-RU" sz="1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sz="18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Times New Roman" pitchFamily="18" charset="0"/>
              </a:rPr>
              <a:t>ныфс</a:t>
            </a:r>
            <a:r>
              <a:rPr lang="ru-RU" sz="1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Times New Roman" pitchFamily="18" charset="0"/>
              </a:rPr>
              <a:t> у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3652184" y="5706654"/>
            <a:ext cx="1474757" cy="5423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775361" y="5737526"/>
            <a:ext cx="1714512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3801254" y="5907042"/>
            <a:ext cx="1830374" cy="9018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4286248" y="4786322"/>
            <a:ext cx="2214578" cy="15716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3263628" y="6093296"/>
            <a:ext cx="218811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2714612" y="4214818"/>
            <a:ext cx="1721728" cy="1477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4503692" y="4604150"/>
            <a:ext cx="2255871" cy="151045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2050" name="Picture 2" descr="C:\Users\Admin\Desktop\Новая папка (5)\Новая папка (3)\1372311276_shkola02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142852"/>
            <a:ext cx="1214414" cy="1357298"/>
          </a:xfrm>
          <a:prstGeom prst="rect">
            <a:avLst/>
          </a:prstGeom>
          <a:noFill/>
        </p:spPr>
      </p:pic>
      <p:pic>
        <p:nvPicPr>
          <p:cNvPr id="2051" name="Picture 3" descr="C:\Users\Admin\Desktop\Новая папка (5)\Новая папка (3)\images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4143380"/>
            <a:ext cx="1214414" cy="271462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428604"/>
            <a:ext cx="7329510" cy="1357322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000" b="1" i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Урочы</a:t>
            </a:r>
            <a:r>
              <a:rPr lang="ru-RU" sz="6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 эпиграф</a:t>
            </a:r>
            <a:r>
              <a:rPr lang="en-US" sz="6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 Antiqua" pitchFamily="18" charset="0"/>
              </a:rPr>
              <a:t>:</a:t>
            </a:r>
            <a:endParaRPr lang="ru-RU" sz="60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643050"/>
            <a:ext cx="7729534" cy="4268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>
                <a:cs typeface="Aharoni" pitchFamily="2" charset="-79"/>
              </a:rPr>
              <a:t>  </a:t>
            </a:r>
            <a:r>
              <a:rPr lang="ru-RU" sz="60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Aharoni" pitchFamily="2" charset="-79"/>
              </a:rPr>
              <a:t>              </a:t>
            </a:r>
            <a:r>
              <a:rPr lang="ru-RU" sz="5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Aharoni" pitchFamily="2" charset="-79"/>
              </a:rPr>
              <a:t>ӔМБАЛЫ </a:t>
            </a:r>
            <a:r>
              <a:rPr lang="ru-RU" sz="54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Aharoni" pitchFamily="2" charset="-79"/>
              </a:rPr>
              <a:t>фАРСМӕ </a:t>
            </a:r>
            <a:r>
              <a:rPr lang="ru-RU" sz="5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Aharoni" pitchFamily="2" charset="-79"/>
              </a:rPr>
              <a:t>АМОНД     </a:t>
            </a:r>
            <a:r>
              <a:rPr lang="ru-RU" sz="54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Aharoni" pitchFamily="2" charset="-79"/>
              </a:rPr>
              <a:t>Цӕры</a:t>
            </a:r>
            <a:endParaRPr lang="ru-RU" sz="5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  <a:cs typeface="Aharoni" pitchFamily="2" charset="-79"/>
            </a:endParaRPr>
          </a:p>
          <a:p>
            <a:pPr>
              <a:buNone/>
            </a:pPr>
            <a:endParaRPr lang="ru-RU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Aharoni" pitchFamily="2" charset="-79"/>
            </a:endParaRPr>
          </a:p>
        </p:txBody>
      </p:sp>
      <p:pic>
        <p:nvPicPr>
          <p:cNvPr id="2050" name="Picture 2" descr="C:\Users\Admin\Desktop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4429132"/>
            <a:ext cx="1857356" cy="207167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85728"/>
            <a:ext cx="7498080" cy="1428760"/>
          </a:xfrm>
        </p:spPr>
        <p:txBody>
          <a:bodyPr>
            <a:normAutofit fontScale="90000"/>
          </a:bodyPr>
          <a:lstStyle/>
          <a:p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</a:b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</a:b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</a:b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</a:b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</a:br>
            <a:r>
              <a:rPr lang="ru-RU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Карточкӕ</a:t>
            </a: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</a:br>
            <a:r>
              <a:rPr lang="ru-RU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Бӕрӕггонд дзырдтӕн ссарын</a:t>
            </a: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сӕ кӕрӕттӕ ӕмӕ сӕ рахицӕн кӕнын.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</a:b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</a:b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</a:br>
            <a:endParaRPr lang="ru-RU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1538" y="1928802"/>
            <a:ext cx="7143800" cy="214314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къорд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/>
              <a:t>     </a:t>
            </a:r>
            <a:r>
              <a:rPr lang="ru-RU" sz="2400" dirty="0" err="1" smtClean="0"/>
              <a:t>Ӕ</a:t>
            </a:r>
            <a:r>
              <a:rPr lang="ru-RU" sz="2400" b="1" i="1" dirty="0" err="1" smtClean="0"/>
              <a:t>мбал</a:t>
            </a:r>
            <a:r>
              <a:rPr lang="ru-RU" sz="2400" b="1" i="1" dirty="0" err="1" smtClean="0">
                <a:solidFill>
                  <a:srgbClr val="FF0000"/>
                </a:solidFill>
              </a:rPr>
              <a:t>ӕн</a:t>
            </a:r>
            <a:r>
              <a:rPr lang="ru-RU" sz="2400" dirty="0" err="1" smtClean="0"/>
              <a:t> аргъ</a:t>
            </a:r>
            <a:r>
              <a:rPr lang="ru-RU" sz="2400" dirty="0" smtClean="0"/>
              <a:t> </a:t>
            </a:r>
            <a:r>
              <a:rPr lang="ru-RU" sz="2400" dirty="0" err="1" smtClean="0"/>
              <a:t>кӕнын хъӕуы.</a:t>
            </a:r>
            <a:r>
              <a:rPr lang="ru-RU" sz="2400" dirty="0" smtClean="0"/>
              <a:t> Де’ </a:t>
            </a:r>
            <a:r>
              <a:rPr lang="ru-RU" sz="2400" b="1" i="1" dirty="0" err="1" smtClean="0"/>
              <a:t>мбал</a:t>
            </a:r>
            <a:r>
              <a:rPr lang="ru-RU" sz="2400" b="1" i="1" dirty="0" err="1" smtClean="0">
                <a:solidFill>
                  <a:srgbClr val="FF0000"/>
                </a:solidFill>
              </a:rPr>
              <a:t>ыл</a:t>
            </a:r>
            <a:r>
              <a:rPr lang="ru-RU" sz="2400" dirty="0" smtClean="0"/>
              <a:t> </a:t>
            </a:r>
            <a:r>
              <a:rPr lang="ru-RU" sz="2400" dirty="0" err="1" smtClean="0"/>
              <a:t>дӕ зӕрдӕ </a:t>
            </a:r>
            <a:r>
              <a:rPr lang="ru-RU" sz="2400" dirty="0" smtClean="0"/>
              <a:t>дар. </a:t>
            </a:r>
            <a:r>
              <a:rPr lang="ru-RU" sz="2400" dirty="0" err="1" smtClean="0"/>
              <a:t>Ӕцӕг </a:t>
            </a:r>
            <a:r>
              <a:rPr lang="ru-RU" sz="2400" b="1" i="1" dirty="0" err="1" smtClean="0"/>
              <a:t>ӕмбал</a:t>
            </a:r>
            <a:r>
              <a:rPr lang="ru-RU" sz="2400" b="1" i="1" dirty="0" err="1" smtClean="0">
                <a:solidFill>
                  <a:srgbClr val="FF0000"/>
                </a:solidFill>
              </a:rPr>
              <a:t>имӕ</a:t>
            </a:r>
            <a:r>
              <a:rPr lang="ru-RU" sz="2400" b="1" i="1" dirty="0" err="1" smtClean="0"/>
              <a:t> </a:t>
            </a:r>
            <a:r>
              <a:rPr lang="ru-RU" sz="2400" dirty="0" err="1" smtClean="0"/>
              <a:t>хӕсты быдыры</a:t>
            </a:r>
            <a:r>
              <a:rPr lang="ru-RU" sz="2400" dirty="0" smtClean="0"/>
              <a:t> </a:t>
            </a:r>
            <a:r>
              <a:rPr lang="ru-RU" sz="2400" dirty="0" err="1" smtClean="0"/>
              <a:t>дӕр ӕнцон </a:t>
            </a:r>
            <a:r>
              <a:rPr lang="ru-RU" sz="2400" dirty="0" smtClean="0"/>
              <a:t>у.</a:t>
            </a:r>
          </a:p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285852" y="3857628"/>
            <a:ext cx="7400948" cy="226853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къорд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</a:t>
            </a:r>
            <a:r>
              <a:rPr lang="ru-RU" sz="2400" dirty="0" err="1" smtClean="0"/>
              <a:t>Дӕ </a:t>
            </a:r>
            <a:r>
              <a:rPr lang="ru-RU" sz="2400" b="1" i="1" dirty="0" err="1" smtClean="0"/>
              <a:t>хӕлар</a:t>
            </a:r>
            <a:r>
              <a:rPr lang="ru-RU" sz="2400" b="1" i="1" dirty="0" err="1" smtClean="0">
                <a:solidFill>
                  <a:srgbClr val="FF0000"/>
                </a:solidFill>
              </a:rPr>
              <a:t>ӕй</a:t>
            </a:r>
            <a:r>
              <a:rPr lang="ru-RU" sz="2400" dirty="0" err="1" smtClean="0"/>
              <a:t> хуыздӕр дӕ ничи</a:t>
            </a:r>
            <a:r>
              <a:rPr lang="ru-RU" sz="2400" dirty="0" smtClean="0"/>
              <a:t> </a:t>
            </a:r>
            <a:r>
              <a:rPr lang="ru-RU" sz="2400" dirty="0" err="1" smtClean="0"/>
              <a:t>бамбардзӕн.</a:t>
            </a:r>
            <a:r>
              <a:rPr lang="ru-RU" sz="2400" dirty="0" smtClean="0"/>
              <a:t> </a:t>
            </a:r>
          </a:p>
          <a:p>
            <a:pPr>
              <a:buNone/>
            </a:pPr>
            <a:r>
              <a:rPr lang="ru-RU" sz="2400" b="1" i="1" dirty="0" err="1" smtClean="0"/>
              <a:t>Хӕлар</a:t>
            </a:r>
            <a:r>
              <a:rPr lang="ru-RU" sz="2400" b="1" i="1" dirty="0" err="1" smtClean="0">
                <a:solidFill>
                  <a:srgbClr val="FF0000"/>
                </a:solidFill>
              </a:rPr>
              <a:t>имӕ</a:t>
            </a:r>
            <a:r>
              <a:rPr lang="ru-RU" sz="2400" dirty="0" err="1" smtClean="0"/>
              <a:t> хӕларӕй цӕрын хъӕуы.</a:t>
            </a:r>
            <a:r>
              <a:rPr lang="ru-RU" sz="2400" dirty="0" smtClean="0"/>
              <a:t> </a:t>
            </a:r>
            <a:r>
              <a:rPr lang="ru-RU" sz="2400" b="1" i="1" dirty="0" err="1" smtClean="0"/>
              <a:t>Хӕлар</a:t>
            </a:r>
            <a:r>
              <a:rPr lang="ru-RU" sz="2400" b="1" i="1" dirty="0" err="1" smtClean="0">
                <a:solidFill>
                  <a:srgbClr val="FF0000"/>
                </a:solidFill>
              </a:rPr>
              <a:t>ы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ru-RU" sz="2400" dirty="0" err="1" smtClean="0"/>
              <a:t>макуы</a:t>
            </a:r>
            <a:r>
              <a:rPr lang="ru-RU" sz="2400" dirty="0" smtClean="0"/>
              <a:t> </a:t>
            </a:r>
            <a:r>
              <a:rPr lang="ru-RU" sz="2400" dirty="0" err="1" smtClean="0"/>
              <a:t>асай</a:t>
            </a:r>
            <a:r>
              <a:rPr lang="ru-RU" sz="2400" dirty="0" smtClean="0"/>
              <a:t>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\Desktop\Новая папка (5)\Новая папка (3)\988894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1500165" cy="150017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643042" y="1428736"/>
            <a:ext cx="7072333" cy="4000528"/>
          </a:xfrm>
        </p:spPr>
        <p:txBody>
          <a:bodyPr>
            <a:normAutofit/>
          </a:bodyPr>
          <a:lstStyle/>
          <a:p>
            <a:pPr algn="ctr"/>
            <a:r>
              <a:rPr lang="ru-RU" sz="3600" i="1" dirty="0" err="1" smtClean="0">
                <a:solidFill>
                  <a:schemeClr val="tx2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Ӕмбал</a:t>
            </a:r>
            <a:r>
              <a:rPr lang="ru-RU" sz="3600" i="1" dirty="0" err="1" smtClean="0">
                <a:solidFill>
                  <a:srgbClr val="FF0000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ӕн</a:t>
            </a:r>
            <a:r>
              <a:rPr lang="ru-RU" sz="3600" i="1" dirty="0" err="1" smtClean="0">
                <a:solidFill>
                  <a:schemeClr val="tx2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,де мбал</a:t>
            </a:r>
            <a:r>
              <a:rPr lang="ru-RU" sz="3600" i="1" dirty="0" err="1" smtClean="0">
                <a:solidFill>
                  <a:srgbClr val="FF0000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ыл</a:t>
            </a:r>
            <a:r>
              <a:rPr lang="ru-RU" sz="3600" i="1" dirty="0" smtClean="0">
                <a:solidFill>
                  <a:schemeClr val="tx2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sz="3600" i="1" dirty="0" err="1" smtClean="0">
                <a:solidFill>
                  <a:schemeClr val="tx2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ӕмбал</a:t>
            </a:r>
            <a:r>
              <a:rPr lang="ru-RU" sz="3600" i="1" dirty="0" err="1" smtClean="0">
                <a:solidFill>
                  <a:srgbClr val="FF0000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имӕ</a:t>
            </a:r>
            <a:r>
              <a:rPr lang="ru-RU" sz="3600" i="1" dirty="0" err="1" smtClean="0">
                <a:solidFill>
                  <a:schemeClr val="tx2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ru-RU" sz="3600" i="1" dirty="0" smtClean="0">
                <a:solidFill>
                  <a:schemeClr val="tx2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3600" i="1" dirty="0" smtClean="0">
                <a:solidFill>
                  <a:schemeClr val="tx2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</a:br>
            <a:r>
              <a:rPr lang="ru-RU" sz="2400" i="1" dirty="0" smtClean="0">
                <a:solidFill>
                  <a:schemeClr val="tx2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2400" i="1" dirty="0" smtClean="0">
                <a:solidFill>
                  <a:schemeClr val="tx2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</a:br>
            <a:r>
              <a:rPr lang="ru-RU" sz="3600" i="1" dirty="0" err="1" smtClean="0">
                <a:solidFill>
                  <a:schemeClr val="tx2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Хӕлар</a:t>
            </a:r>
            <a:r>
              <a:rPr lang="ru-RU" sz="3600" i="1" dirty="0" err="1" smtClean="0">
                <a:solidFill>
                  <a:srgbClr val="FF0000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ӕй</a:t>
            </a:r>
            <a:r>
              <a:rPr lang="ru-RU" sz="3600" i="1" dirty="0" err="1" smtClean="0">
                <a:solidFill>
                  <a:schemeClr val="tx2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, хӕлар</a:t>
            </a:r>
            <a:r>
              <a:rPr lang="ru-RU" sz="3600" i="1" dirty="0" err="1" smtClean="0">
                <a:solidFill>
                  <a:srgbClr val="FF0000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имӕ</a:t>
            </a:r>
            <a:r>
              <a:rPr lang="ru-RU" sz="3600" i="1" dirty="0" err="1" smtClean="0">
                <a:solidFill>
                  <a:schemeClr val="tx2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, хӕлар</a:t>
            </a:r>
            <a:r>
              <a:rPr lang="ru-RU" sz="3600" i="1" dirty="0" err="1" smtClean="0">
                <a:solidFill>
                  <a:srgbClr val="FF0000"/>
                </a:solidFill>
                <a:latin typeface="Calibri"/>
                <a:ea typeface="Arial Unicode MS" pitchFamily="34" charset="-128"/>
                <a:cs typeface="Arial Unicode MS" pitchFamily="34" charset="-128"/>
              </a:rPr>
              <a:t>ы</a:t>
            </a:r>
            <a:endParaRPr lang="ru-RU" sz="3600" i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098" name="Picture 2" descr="C:\Users\Admin\Desktop\Новая папка (3)\1372311276_shkola02b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4429132"/>
            <a:ext cx="2286016" cy="2428868"/>
          </a:xfrm>
          <a:prstGeom prst="rect">
            <a:avLst/>
          </a:prstGeom>
          <a:noFill/>
        </p:spPr>
      </p:pic>
      <p:sp>
        <p:nvSpPr>
          <p:cNvPr id="4" name="Арка 3"/>
          <p:cNvSpPr/>
          <p:nvPr/>
        </p:nvSpPr>
        <p:spPr>
          <a:xfrm>
            <a:off x="2214546" y="2571744"/>
            <a:ext cx="914400" cy="914400"/>
          </a:xfrm>
          <a:prstGeom prst="blockArc">
            <a:avLst>
              <a:gd name="adj1" fmla="val 12237762"/>
              <a:gd name="adj2" fmla="val 20131815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Арка 5"/>
          <p:cNvSpPr/>
          <p:nvPr/>
        </p:nvSpPr>
        <p:spPr>
          <a:xfrm rot="249305">
            <a:off x="4321253" y="2486256"/>
            <a:ext cx="1143008" cy="986670"/>
          </a:xfrm>
          <a:prstGeom prst="blockArc">
            <a:avLst>
              <a:gd name="adj1" fmla="val 11236173"/>
              <a:gd name="adj2" fmla="val 20037739"/>
              <a:gd name="adj3" fmla="val 24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Арка 6"/>
          <p:cNvSpPr/>
          <p:nvPr/>
        </p:nvSpPr>
        <p:spPr>
          <a:xfrm>
            <a:off x="6429388" y="2571744"/>
            <a:ext cx="1143008" cy="914400"/>
          </a:xfrm>
          <a:prstGeom prst="blockArc">
            <a:avLst>
              <a:gd name="adj1" fmla="val 12078731"/>
              <a:gd name="adj2" fmla="val 20456945"/>
              <a:gd name="adj3" fmla="val 19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Арка 7"/>
          <p:cNvSpPr/>
          <p:nvPr/>
        </p:nvSpPr>
        <p:spPr>
          <a:xfrm>
            <a:off x="2285984" y="3500438"/>
            <a:ext cx="1128714" cy="914400"/>
          </a:xfrm>
          <a:prstGeom prst="blockArc">
            <a:avLst>
              <a:gd name="adj1" fmla="val 11806884"/>
              <a:gd name="adj2" fmla="val 20383095"/>
              <a:gd name="adj3" fmla="val 14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Арка 8"/>
          <p:cNvSpPr/>
          <p:nvPr/>
        </p:nvSpPr>
        <p:spPr>
          <a:xfrm>
            <a:off x="6715140" y="3500438"/>
            <a:ext cx="1071570" cy="914400"/>
          </a:xfrm>
          <a:prstGeom prst="blockArc">
            <a:avLst>
              <a:gd name="adj1" fmla="val 11791876"/>
              <a:gd name="adj2" fmla="val 20402591"/>
              <a:gd name="adj3" fmla="val 6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Арка 10"/>
          <p:cNvSpPr/>
          <p:nvPr/>
        </p:nvSpPr>
        <p:spPr>
          <a:xfrm>
            <a:off x="4357686" y="3429000"/>
            <a:ext cx="1071570" cy="914400"/>
          </a:xfrm>
          <a:prstGeom prst="blockArc">
            <a:avLst>
              <a:gd name="adj1" fmla="val 11357046"/>
              <a:gd name="adj2" fmla="val 20939778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500042"/>
            <a:ext cx="7901014" cy="4857784"/>
          </a:xfrm>
        </p:spPr>
        <p:txBody>
          <a:bodyPr/>
          <a:lstStyle/>
          <a:p>
            <a:r>
              <a:rPr lang="ru-RU" sz="4000" b="1" i="1" dirty="0" err="1" smtClean="0">
                <a:solidFill>
                  <a:srgbClr val="C00000"/>
                </a:solidFill>
                <a:latin typeface="MS Reference Sans Serif" pitchFamily="34" charset="0"/>
                <a:cs typeface="Arial" pitchFamily="34" charset="0"/>
              </a:rPr>
              <a:t>Дзырдуатон</a:t>
            </a:r>
            <a:r>
              <a:rPr lang="ru-RU" sz="4000" b="1" i="1" dirty="0" smtClean="0">
                <a:solidFill>
                  <a:srgbClr val="C00000"/>
                </a:solidFill>
                <a:latin typeface="MS Reference Sans Serif" pitchFamily="34" charset="0"/>
                <a:cs typeface="Arial" pitchFamily="34" charset="0"/>
              </a:rPr>
              <a:t> </a:t>
            </a:r>
            <a:r>
              <a:rPr lang="ru-RU" sz="4000" b="1" i="1" dirty="0" err="1" smtClean="0">
                <a:solidFill>
                  <a:srgbClr val="C00000"/>
                </a:solidFill>
                <a:latin typeface="MS Reference Sans Serif" pitchFamily="34" charset="0"/>
                <a:cs typeface="Arial" pitchFamily="34" charset="0"/>
              </a:rPr>
              <a:t>куыст</a:t>
            </a:r>
            <a:r>
              <a:rPr lang="ru-RU" sz="4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b="1" i="1" dirty="0" err="1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У</a:t>
            </a:r>
            <a:r>
              <a:rPr lang="ru-RU" sz="4000" i="1" dirty="0" err="1" smtClean="0">
                <a:solidFill>
                  <a:schemeClr val="tx1"/>
                </a:solidFill>
                <a:latin typeface="Bookman Old Style" pitchFamily="18" charset="0"/>
                <a:cs typeface="Arial" pitchFamily="34" charset="0"/>
              </a:rPr>
              <a:t>ӕздан,фӕзм</a:t>
            </a:r>
            <a:r>
              <a:rPr lang="ru-RU" sz="4000" b="1" i="1" dirty="0" err="1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и</a:t>
            </a:r>
            <a:r>
              <a:rPr lang="ru-RU" sz="4000" i="1" dirty="0" err="1" smtClean="0">
                <a:solidFill>
                  <a:schemeClr val="tx1"/>
                </a:solidFill>
                <a:latin typeface="Bookman Old Style" pitchFamily="18" charset="0"/>
                <a:cs typeface="Arial" pitchFamily="34" charset="0"/>
              </a:rPr>
              <a:t>наг, зон</a:t>
            </a:r>
            <a:r>
              <a:rPr lang="ru-RU" sz="4000" b="1" i="1" dirty="0" err="1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д</a:t>
            </a:r>
            <a:r>
              <a:rPr lang="ru-RU" sz="4000" i="1" dirty="0" err="1" smtClean="0">
                <a:solidFill>
                  <a:schemeClr val="tx1"/>
                </a:solidFill>
                <a:latin typeface="Bookman Old Style" pitchFamily="18" charset="0"/>
                <a:cs typeface="Arial" pitchFamily="34" charset="0"/>
              </a:rPr>
              <a:t>джын</a:t>
            </a:r>
            <a:r>
              <a:rPr lang="ru-RU" sz="4000" i="1" dirty="0" smtClean="0">
                <a:solidFill>
                  <a:schemeClr val="tx1"/>
                </a:solidFill>
                <a:latin typeface="Bookman Old Style" pitchFamily="18" charset="0"/>
                <a:cs typeface="Arial" pitchFamily="34" charset="0"/>
              </a:rPr>
              <a:t>, </a:t>
            </a:r>
            <a:r>
              <a:rPr lang="ru-RU" sz="4000" i="1" dirty="0" err="1" smtClean="0">
                <a:solidFill>
                  <a:schemeClr val="tx1"/>
                </a:solidFill>
                <a:latin typeface="Bookman Old Style" pitchFamily="18" charset="0"/>
                <a:cs typeface="Arial" pitchFamily="34" charset="0"/>
              </a:rPr>
              <a:t>хӕл</a:t>
            </a:r>
            <a:r>
              <a:rPr lang="ru-RU" sz="4000" b="1" i="1" dirty="0" err="1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а</a:t>
            </a:r>
            <a:r>
              <a:rPr lang="ru-RU" sz="4000" i="1" dirty="0" err="1" smtClean="0">
                <a:solidFill>
                  <a:schemeClr val="tx1"/>
                </a:solidFill>
                <a:latin typeface="Bookman Old Style" pitchFamily="18" charset="0"/>
                <a:cs typeface="Arial" pitchFamily="34" charset="0"/>
              </a:rPr>
              <a:t>рзӕрдӕ,коммӕ</a:t>
            </a:r>
            <a:r>
              <a:rPr lang="ru-RU" sz="4000" b="1" i="1" dirty="0" err="1" smtClean="0">
                <a:solidFill>
                  <a:srgbClr val="FF0000"/>
                </a:solidFill>
                <a:latin typeface="Bookman Old Style" pitchFamily="18" charset="0"/>
                <a:cs typeface="Arial" pitchFamily="34" charset="0"/>
              </a:rPr>
              <a:t>г</a:t>
            </a:r>
            <a:r>
              <a:rPr lang="ru-RU" sz="4000" i="1" dirty="0" err="1" smtClean="0">
                <a:solidFill>
                  <a:schemeClr val="tx1"/>
                </a:solidFill>
                <a:latin typeface="Bookman Old Style" pitchFamily="18" charset="0"/>
                <a:cs typeface="Arial" pitchFamily="34" charset="0"/>
              </a:rPr>
              <a:t>ӕс</a:t>
            </a:r>
            <a:r>
              <a:rPr lang="ru-RU" sz="3600" i="1" dirty="0" smtClean="0">
                <a:solidFill>
                  <a:schemeClr val="tx1"/>
                </a:solidFill>
                <a:latin typeface="Bookman Old Style" pitchFamily="18" charset="0"/>
                <a:cs typeface="Arial" pitchFamily="34" charset="0"/>
              </a:rPr>
              <a:t/>
            </a:r>
            <a:br>
              <a:rPr lang="ru-RU" sz="3600" i="1" dirty="0" smtClean="0">
                <a:solidFill>
                  <a:schemeClr val="tx1"/>
                </a:solidFill>
                <a:latin typeface="Bookman Old Style" pitchFamily="18" charset="0"/>
                <a:cs typeface="Arial" pitchFamily="34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</a:t>
            </a:r>
            <a:r>
              <a:rPr lang="ru-RU" b="1" dirty="0" smtClean="0">
                <a:solidFill>
                  <a:srgbClr val="FF0000"/>
                </a:solidFill>
                <a:latin typeface="MS Reference Sans Serif" pitchFamily="34" charset="0"/>
              </a:rPr>
              <a:t>УИДАГ</a:t>
            </a:r>
            <a:endParaRPr lang="ru-RU" b="1" dirty="0">
              <a:solidFill>
                <a:srgbClr val="FF0000"/>
              </a:solidFill>
              <a:latin typeface="MS Reference Sans Serif" pitchFamily="34" charset="0"/>
            </a:endParaRPr>
          </a:p>
        </p:txBody>
      </p:sp>
      <p:pic>
        <p:nvPicPr>
          <p:cNvPr id="2050" name="Picture 2" descr="C:\Users\Admin\Desktop\Новая папка (5)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4714884"/>
            <a:ext cx="1423985" cy="200024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29058" y="357166"/>
            <a:ext cx="5000660" cy="928694"/>
          </a:xfrm>
        </p:spPr>
        <p:txBody>
          <a:bodyPr/>
          <a:lstStyle/>
          <a:p>
            <a:endParaRPr lang="ru-RU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  <a:cs typeface="BrowalliaUPC" pitchFamily="34" charset="-34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57422" y="4857760"/>
            <a:ext cx="1000132" cy="1000132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ru-RU" sz="11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Admin\Desktop\Новая папка (5)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9" y="1"/>
            <a:ext cx="1785950" cy="1857364"/>
          </a:xfrm>
          <a:prstGeom prst="rect">
            <a:avLst/>
          </a:prstGeom>
          <a:noFill/>
        </p:spPr>
      </p:pic>
      <p:pic>
        <p:nvPicPr>
          <p:cNvPr id="1029" name="Picture 5" descr="C:\Users\Admin\Desktop\depositphotos_16322913-stock-photo-red-app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929067"/>
            <a:ext cx="555620" cy="428628"/>
          </a:xfrm>
          <a:prstGeom prst="rect">
            <a:avLst/>
          </a:prstGeom>
          <a:noFill/>
        </p:spPr>
      </p:pic>
      <p:pic>
        <p:nvPicPr>
          <p:cNvPr id="10" name="Picture 4" descr="C:\Users\Admin\Desktop\depositphotos_106948346-stock-photo-ripe-red-apple-with-gree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06173">
            <a:off x="5526437" y="2952163"/>
            <a:ext cx="484633" cy="491274"/>
          </a:xfrm>
          <a:prstGeom prst="rect">
            <a:avLst/>
          </a:prstGeom>
          <a:noFill/>
        </p:spPr>
      </p:pic>
      <p:pic>
        <p:nvPicPr>
          <p:cNvPr id="2050" name="Picture 2" descr="C:\Users\Admin\Desktop\depositphotos_73711429-stock-illustration-cartoon-green-apple-tree-full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14612" y="0"/>
            <a:ext cx="5181600" cy="6502400"/>
          </a:xfrm>
          <a:prstGeom prst="rect">
            <a:avLst/>
          </a:prstGeom>
          <a:noFill/>
        </p:spPr>
      </p:pic>
      <p:pic>
        <p:nvPicPr>
          <p:cNvPr id="2051" name="Picture 3" descr="C:\Users\Admin\Desktop\transparent-wicker-apple-natural-foods-fruit-basket-5e7d59c3441e24.74714549158527328327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28794" y="4357694"/>
            <a:ext cx="1722843" cy="20291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22931287"/>
      </p:ext>
    </p:extLst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4" y="1857364"/>
            <a:ext cx="2714644" cy="571504"/>
          </a:xfrm>
        </p:spPr>
        <p:txBody>
          <a:bodyPr>
            <a:normAutofit/>
          </a:bodyPr>
          <a:lstStyle/>
          <a:p>
            <a:r>
              <a:rPr lang="ru-RU" sz="2800" b="1" i="1" dirty="0" err="1" smtClean="0">
                <a:solidFill>
                  <a:srgbClr val="FF0000"/>
                </a:solidFill>
                <a:latin typeface="MS Reference Sans Serif" pitchFamily="34" charset="0"/>
              </a:rPr>
              <a:t>Уидагдыргъ</a:t>
            </a:r>
            <a:endParaRPr lang="ru-RU" sz="2800" b="1" i="1" dirty="0">
              <a:solidFill>
                <a:srgbClr val="FF0000"/>
              </a:solidFill>
              <a:latin typeface="MS Reference Sans Serif" pitchFamily="34" charset="0"/>
            </a:endParaRPr>
          </a:p>
        </p:txBody>
      </p:sp>
      <p:pic>
        <p:nvPicPr>
          <p:cNvPr id="5" name="Picture 2" descr="C:\Users\Admin\Desktop\Новая папка (3)\145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5072074"/>
            <a:ext cx="1928794" cy="178592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285852" y="357166"/>
            <a:ext cx="378621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cap="all" dirty="0" err="1" smtClean="0">
                <a:solidFill>
                  <a:srgbClr val="FF0000"/>
                </a:solidFill>
                <a:latin typeface="MS Reference Sans Serif" pitchFamily="34" charset="0"/>
              </a:rPr>
              <a:t>Уидагкъах</a:t>
            </a:r>
            <a:endParaRPr lang="ru-RU" sz="2400" b="1" i="1" cap="all" dirty="0" smtClean="0">
              <a:solidFill>
                <a:srgbClr val="FF0000"/>
              </a:solidFill>
              <a:latin typeface="MS Reference Sans Serif" pitchFamily="34" charset="0"/>
            </a:endParaRPr>
          </a:p>
          <a:p>
            <a:r>
              <a:rPr lang="ru-RU" b="1" cap="all" dirty="0" smtClean="0"/>
              <a:t>КОРНЕНО́ЖКА</a:t>
            </a:r>
          </a:p>
          <a:p>
            <a:r>
              <a:rPr lang="ru-RU" dirty="0" smtClean="0"/>
              <a:t>1. </a:t>
            </a:r>
            <a:r>
              <a:rPr lang="ru-RU" i="1" dirty="0" smtClean="0"/>
              <a:t>биол.</a:t>
            </a:r>
            <a:r>
              <a:rPr lang="ru-RU" dirty="0" smtClean="0"/>
              <a:t> одноклеточный </a:t>
            </a:r>
            <a:r>
              <a:rPr lang="ru-RU" dirty="0" smtClean="0">
                <a:hlinkClick r:id="rId3"/>
              </a:rPr>
              <a:t>организм</a:t>
            </a:r>
            <a:r>
              <a:rPr lang="ru-RU" dirty="0" smtClean="0"/>
              <a:t>, способный выпускать ложноножки</a:t>
            </a:r>
            <a:endParaRPr lang="ru-RU" dirty="0"/>
          </a:p>
        </p:txBody>
      </p:sp>
      <p:pic>
        <p:nvPicPr>
          <p:cNvPr id="2050" name="Picture 2" descr="C:\Users\Admin\Desktop\pic-023hui3b5d-0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728" y="1571612"/>
            <a:ext cx="2014528" cy="1431895"/>
          </a:xfrm>
          <a:prstGeom prst="rect">
            <a:avLst/>
          </a:prstGeom>
          <a:noFill/>
        </p:spPr>
      </p:pic>
      <p:pic>
        <p:nvPicPr>
          <p:cNvPr id="7" name="Picture 3" descr="C:\Users\Admin\Desktop\дерево-с-иллюстрацией-d-изолированной-корнями-13748891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3786190"/>
            <a:ext cx="2714644" cy="2928934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142976" y="2928935"/>
            <a:ext cx="2643206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MS Reference Sans Serif" pitchFamily="34" charset="0"/>
                <a:ea typeface="Times New Roman" pitchFamily="18" charset="0"/>
                <a:cs typeface="Times New Roman" pitchFamily="18" charset="0"/>
              </a:rPr>
              <a:t>Уидагджын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MS Reference Sans Serif" pitchFamily="34" charset="0"/>
                <a:ea typeface="Times New Roman" pitchFamily="18" charset="0"/>
                <a:cs typeface="Times New Roman" pitchFamily="18" charset="0"/>
              </a:rPr>
              <a:t> –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MS Reference Sans Serif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корнями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429256" y="214290"/>
            <a:ext cx="285752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S Reference Sans Serif" pitchFamily="34" charset="0"/>
                <a:ea typeface="Times New Roman" pitchFamily="18" charset="0"/>
                <a:cs typeface="Times New Roman" pitchFamily="18" charset="0"/>
              </a:rPr>
              <a:t>Дзырды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S Reference Sans Serif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S Reference Sans Serif" pitchFamily="34" charset="0"/>
                <a:ea typeface="Times New Roman" pitchFamily="18" charset="0"/>
                <a:cs typeface="Times New Roman" pitchFamily="18" charset="0"/>
              </a:rPr>
              <a:t>уидаг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S Reference Sans Serif" pitchFamily="34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корень слова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-371475" y="752475"/>
            <a:ext cx="914400" cy="914400"/>
          </a:xfrm>
          <a:custGeom>
            <a:avLst/>
            <a:gdLst>
              <a:gd name="G0" fmla="+- 10800 0 0"/>
              <a:gd name="G1" fmla="+- -7585184 0 0"/>
              <a:gd name="G2" fmla="+- 0 0 -7585184"/>
              <a:gd name="T0" fmla="*/ 0 256 1"/>
              <a:gd name="T1" fmla="*/ 180 256 1"/>
              <a:gd name="G3" fmla="+- -7585184 T0 T1"/>
              <a:gd name="T2" fmla="*/ 0 256 1"/>
              <a:gd name="T3" fmla="*/ 90 256 1"/>
              <a:gd name="G4" fmla="+- -7585184 T2 T3"/>
              <a:gd name="G5" fmla="*/ G4 2 1"/>
              <a:gd name="T4" fmla="*/ 90 256 1"/>
              <a:gd name="T5" fmla="*/ 0 256 1"/>
              <a:gd name="G6" fmla="+- -7585184 T4 T5"/>
              <a:gd name="G7" fmla="*/ G6 2 1"/>
              <a:gd name="G8" fmla="abs -7585184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800"/>
              <a:gd name="G18" fmla="*/ 10800 1 2"/>
              <a:gd name="G19" fmla="+- G18 5400 0"/>
              <a:gd name="G20" fmla="cos G19 -7585184"/>
              <a:gd name="G21" fmla="sin G19 -7585184"/>
              <a:gd name="G22" fmla="+- G20 10800 0"/>
              <a:gd name="G23" fmla="+- G21 10800 0"/>
              <a:gd name="G24" fmla="+- 10800 0 G20"/>
              <a:gd name="G25" fmla="+- 10800 10800 0"/>
              <a:gd name="G26" fmla="?: G9 G17 G25"/>
              <a:gd name="G27" fmla="?: G9 0 21600"/>
              <a:gd name="G28" fmla="cos 10800 -7585184"/>
              <a:gd name="G29" fmla="sin 10800 -7585184"/>
              <a:gd name="G30" fmla="sin 10800 -7585184"/>
              <a:gd name="G31" fmla="+- G28 10800 0"/>
              <a:gd name="G32" fmla="+- G29 10800 0"/>
              <a:gd name="G33" fmla="+- G30 10800 0"/>
              <a:gd name="G34" fmla="?: G4 0 G31"/>
              <a:gd name="G35" fmla="?: -7585184 G34 0"/>
              <a:gd name="G36" fmla="?: G6 G35 G31"/>
              <a:gd name="G37" fmla="+- 21600 0 G36"/>
              <a:gd name="G38" fmla="?: G4 0 G33"/>
              <a:gd name="G39" fmla="?: -7585184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6109 w 21600"/>
              <a:gd name="T15" fmla="*/ 1071 h 21600"/>
              <a:gd name="T16" fmla="*/ 10800 w 21600"/>
              <a:gd name="T17" fmla="*/ 0 h 21600"/>
              <a:gd name="T18" fmla="*/ 15491 w 21600"/>
              <a:gd name="T19" fmla="*/ 1071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6109" y="1071"/>
                </a:moveTo>
                <a:cubicBezTo>
                  <a:pt x="7572" y="366"/>
                  <a:pt x="9175" y="-1"/>
                  <a:pt x="10800" y="0"/>
                </a:cubicBezTo>
                <a:cubicBezTo>
                  <a:pt x="12424" y="0"/>
                  <a:pt x="14027" y="366"/>
                  <a:pt x="15490" y="1071"/>
                </a:cubicBezTo>
                <a:cubicBezTo>
                  <a:pt x="14027" y="366"/>
                  <a:pt x="12424" y="-1"/>
                  <a:pt x="10799" y="0"/>
                </a:cubicBezTo>
                <a:cubicBezTo>
                  <a:pt x="9175" y="0"/>
                  <a:pt x="7572" y="366"/>
                  <a:pt x="6109" y="1071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 rot="10800000" flipV="1">
            <a:off x="3786182" y="4572008"/>
            <a:ext cx="371477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MS Reference Sans Serif" pitchFamily="34" charset="0"/>
                <a:ea typeface="Times New Roman" pitchFamily="18" charset="0"/>
                <a:cs typeface="Times New Roman" pitchFamily="18" charset="0"/>
              </a:rPr>
              <a:t>Ӕмуидагон дзырдтӕ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MS Reference Sans Serif" pitchFamily="34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однокоренные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слова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aseline="0" dirty="0" err="1" smtClean="0">
                <a:latin typeface="Times New Roman" pitchFamily="18" charset="0"/>
                <a:cs typeface="Times New Roman" pitchFamily="18" charset="0"/>
              </a:rPr>
              <a:t>уидагдыргъ</a:t>
            </a:r>
            <a:endParaRPr lang="ru-RU" sz="2400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идагкъах</a:t>
            </a:r>
            <a:endParaRPr kumimoji="0" lang="ru-RU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aseline="0" dirty="0" err="1" smtClean="0">
                <a:latin typeface="Times New Roman" pitchFamily="18" charset="0"/>
                <a:cs typeface="Times New Roman" pitchFamily="18" charset="0"/>
              </a:rPr>
              <a:t>уидагджын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5429256" y="928671"/>
            <a:ext cx="24288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Фыссын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ныффыссын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Арка 19"/>
          <p:cNvSpPr/>
          <p:nvPr/>
        </p:nvSpPr>
        <p:spPr>
          <a:xfrm>
            <a:off x="5429256" y="928670"/>
            <a:ext cx="914400" cy="914400"/>
          </a:xfrm>
          <a:prstGeom prst="blockArc">
            <a:avLst>
              <a:gd name="adj1" fmla="val 13837007"/>
              <a:gd name="adj2" fmla="val 18886110"/>
              <a:gd name="adj3" fmla="val 6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Арка 20"/>
          <p:cNvSpPr/>
          <p:nvPr/>
        </p:nvSpPr>
        <p:spPr>
          <a:xfrm>
            <a:off x="6000760" y="1357298"/>
            <a:ext cx="914400" cy="495296"/>
          </a:xfrm>
          <a:prstGeom prst="blockArc">
            <a:avLst>
              <a:gd name="adj1" fmla="val 11922249"/>
              <a:gd name="adj2" fmla="val 20118878"/>
              <a:gd name="adj3" fmla="val 113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idx="1"/>
          </p:nvPr>
        </p:nvSpPr>
        <p:spPr>
          <a:xfrm flipH="1">
            <a:off x="3143240" y="240010"/>
            <a:ext cx="1714512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1026" name="Picture 2" descr="C:\Users\Admin\Desktop\img1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57752" y="2357430"/>
            <a:ext cx="3286148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500042"/>
            <a:ext cx="5715040" cy="1500198"/>
          </a:xfrm>
        </p:spPr>
        <p:txBody>
          <a:bodyPr>
            <a:normAutofit fontScale="90000"/>
          </a:bodyPr>
          <a:lstStyle/>
          <a:p>
            <a:r>
              <a:rPr lang="ru-RU" sz="6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atang" pitchFamily="18" charset="-127"/>
                <a:ea typeface="Batang" pitchFamily="18" charset="-127"/>
                <a:cs typeface="Arabic Typesetting" pitchFamily="66" charset="-78"/>
              </a:rPr>
              <a:t/>
            </a:r>
            <a:br>
              <a:rPr lang="ru-RU" sz="6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atang" pitchFamily="18" charset="-127"/>
                <a:ea typeface="Batang" pitchFamily="18" charset="-127"/>
                <a:cs typeface="Arabic Typesetting" pitchFamily="66" charset="-78"/>
              </a:rPr>
            </a:br>
            <a:r>
              <a:rPr lang="ru-RU" sz="60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Урочы</a:t>
            </a:r>
            <a:r>
              <a:rPr lang="ru-RU" sz="60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60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темӕ</a:t>
            </a:r>
            <a:r>
              <a:rPr lang="en-US" sz="60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  <a:endParaRPr lang="ru-RU" sz="60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214554"/>
            <a:ext cx="6400800" cy="3424246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i="1" spc="50" dirty="0" err="1" smtClean="0">
                <a:ln w="11430"/>
                <a:solidFill>
                  <a:srgbClr val="57231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  <a:cs typeface="AngsanaUPC" pitchFamily="18" charset="-34"/>
              </a:rPr>
              <a:t>Уидаг</a:t>
            </a:r>
            <a:r>
              <a:rPr lang="ru-RU" sz="6000" b="1" i="1" spc="50" dirty="0" smtClean="0">
                <a:ln w="11430"/>
                <a:solidFill>
                  <a:srgbClr val="57231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  <a:cs typeface="AngsanaUPC" pitchFamily="18" charset="-34"/>
              </a:rPr>
              <a:t>.</a:t>
            </a:r>
            <a:r>
              <a:rPr lang="ru-RU" sz="60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572314"/>
                </a:soli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  <a:cs typeface="Aharoni" pitchFamily="2" charset="-79"/>
              </a:rPr>
              <a:t> </a:t>
            </a:r>
          </a:p>
          <a:p>
            <a:r>
              <a:rPr lang="ru-RU" sz="6000" b="1" i="1" spc="50" dirty="0" err="1" smtClean="0">
                <a:ln w="11430"/>
                <a:solidFill>
                  <a:srgbClr val="57231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  <a:cs typeface="AngsanaUPC" pitchFamily="18" charset="-34"/>
              </a:rPr>
              <a:t>Ӕмуидагон дзырдтӕ </a:t>
            </a:r>
            <a:r>
              <a:rPr lang="ru-RU" sz="6000" b="1" i="1" spc="50" dirty="0" smtClean="0">
                <a:ln w="11430"/>
                <a:solidFill>
                  <a:srgbClr val="57231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  <a:cs typeface="AngsanaUPC" pitchFamily="18" charset="-34"/>
              </a:rPr>
              <a:t>. </a:t>
            </a:r>
          </a:p>
          <a:p>
            <a:r>
              <a:rPr lang="ru-RU" sz="6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ngsanaUPC" pitchFamily="18" charset="-34"/>
              </a:rPr>
              <a:t> </a:t>
            </a:r>
            <a:endParaRPr lang="ru-RU" sz="60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ngsanaUPC" pitchFamily="18" charset="-34"/>
            </a:endParaRPr>
          </a:p>
        </p:txBody>
      </p:sp>
      <p:pic>
        <p:nvPicPr>
          <p:cNvPr id="1027" name="Picture 3" descr="C:\Users\Admin\Desktop\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571480"/>
            <a:ext cx="1928794" cy="192880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428604"/>
            <a:ext cx="6329378" cy="6000792"/>
          </a:xfrm>
        </p:spPr>
        <p:txBody>
          <a:bodyPr>
            <a:no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Текстыл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куыст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Цардис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ӕмӕ уыдис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лӕг.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Царды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фӕндагыл йемӕ ӕмдзу кодтой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ӕртӕ хуыцауы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амонды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хуыцау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фарны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хуыцау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хӕлардзинады хуыцау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Уыдоны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фӕрцы лӕгӕн бирӕ цыдӕртӕ бантыст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ницы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хъуаг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уыди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ӕмӕ йӕм иу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бон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хуыцӕуттӕ ӕрбацыдысты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Мӕнӕ хорз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лӕг, дӕ цард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сарӕзтай, тынг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бирӕ дын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бантыст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махӕн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цӕуын афон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фӕлӕ дӕ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бон у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ртӕйӕ иуы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ныууадзын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Ахъуыды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кодта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лӕг ӕмӕ дзуапп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радта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Хӕлардзинады хуыцау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лаууӕд мемӕ.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Йӕхӕдӕг ацыди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ӕмӕ схуыссыд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Райсом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раджы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йӕ цӕстытӕ байгом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кодта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ӕмӕ ауыдта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ӕртӕ хуыцауы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дар.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Бадис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кодта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-Цӕуинаг куы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уыдыстут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уӕд цӕмӕн баззадыстут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-Уымӕн ӕмӕ 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ныууагътай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дӕ фарсмӕ хӕлардзинады хуыцауы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уый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махӕн дӕр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нӕ зынаргъ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хӕлар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Хӕлардзинадӕй зынаргъдӕр ницы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зӕххыл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ӕмӕ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дӕр баззадыстӕм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дзуапп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радтой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хуыцауттӕ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Раттут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сӕргонд ацы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текстӕн.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Цӕуыл дзы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цӕуы дзырд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Сымах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куыд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хъуыды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кӕнут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Admin\Desktop\Новая папка (3)\145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5178426"/>
            <a:ext cx="2000235" cy="1679574"/>
          </a:xfrm>
          <a:prstGeom prst="rect">
            <a:avLst/>
          </a:prstGeom>
          <a:noFill/>
        </p:spPr>
      </p:pic>
      <p:pic>
        <p:nvPicPr>
          <p:cNvPr id="7175" name="Picture 7" descr="C:\Users\Admin\Desktop\Новая папка (3)\скачанные файлы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0"/>
            <a:ext cx="1214414" cy="1571636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1640</TotalTime>
  <Words>120</Words>
  <Application>Microsoft Office PowerPoint</Application>
  <PresentationFormat>Экран (4:3)</PresentationFormat>
  <Paragraphs>53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Ныхасы темӕ:</vt:lpstr>
      <vt:lpstr>Урочы эпиграф:</vt:lpstr>
      <vt:lpstr>     Карточкӕ Бӕрӕггонд дзырдтӕн ссарын сӕ кӕрӕттӕ ӕмӕ сӕ рахицӕн кӕнын.     </vt:lpstr>
      <vt:lpstr>Ӕмбалӕн,де мбалыл, ӕмбалимӕ.  Хӕларӕй, хӕларимӕ, хӕлары</vt:lpstr>
      <vt:lpstr>Дзырдуатон куыст  Уӕздан,фӕзминаг, зондджын, хӕларзӕрдӕ,коммӕгӕс                    УИДАГ</vt:lpstr>
      <vt:lpstr>Слайд 6</vt:lpstr>
      <vt:lpstr>Уидагдыргъ</vt:lpstr>
      <vt:lpstr> Урочы темӕ:</vt:lpstr>
      <vt:lpstr>Текстыл куыст  Цардис ӕмӕ уыдис иу лӕг. Царды фӕндагыл йемӕ ӕмдзу кодтой ӕртӕ хуыцауы: амонды хуыцау, фарны хуыцау, хӕлардзинады хуыцау. Уыдоны фӕрцы лӕгӕн бирӕ цыдӕртӕ бантыст, ницы хъуаг уыди, ӕмӕ йӕм иу бон хуыцӕуттӕ ӕрбацыдысты. - Мӕнӕ хорз лӕг, дӕ цард сарӕзтай, тынг бирӕ дын бантыст, махӕн та цӕуын афон у, фӕлӕ дӕ бон у не ртӕйӕ иуы ныууадзын. Ахъуыды кодта лӕг ӕмӕ дзуапп радта: - Хӕлардзинады хуыцау лаууӕд мемӕ. Йӕхӕдӕг ацыди ӕмӕ схуыссыд. Райсом раджы йӕ цӕстытӕ байгом кодта ӕмӕ ауыдта ӕртӕ хуыцауы дар. Бадис кодта: -Цӕуинаг куы уыдыстут, уӕд цӕмӕн баззадыстут? -Уымӕн ӕмӕ ды ныууагътай дӕ фарсмӕ хӕлардзинады хуыцауы, уый махӕн дӕр у нӕ зынаргъ хӕлар. Хӕлардзинадӕй зынаргъдӕр ницы ис а зӕххыл, ӕмӕ мах дӕр баззадыстӕм,- дзуапп радтой хуыцауттӕ.  Раттут сӕргонд ацы текстӕн. Цӕуыл дзы цӕуы дзырд? Сымах та куыд хъуыды кӕнут? </vt:lpstr>
      <vt:lpstr>Ӕмбисӕндтӕ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Урочы темӕ</dc:title>
  <dc:creator>Admin</dc:creator>
  <cp:lastModifiedBy>Admin</cp:lastModifiedBy>
  <cp:revision>153</cp:revision>
  <dcterms:created xsi:type="dcterms:W3CDTF">2015-11-14T14:33:32Z</dcterms:created>
  <dcterms:modified xsi:type="dcterms:W3CDTF">2020-11-10T06:07:43Z</dcterms:modified>
</cp:coreProperties>
</file>