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338" r:id="rId3"/>
    <p:sldId id="365" r:id="rId4"/>
    <p:sldId id="376" r:id="rId5"/>
    <p:sldId id="373" r:id="rId6"/>
    <p:sldId id="363" r:id="rId7"/>
    <p:sldId id="364" r:id="rId8"/>
    <p:sldId id="372" r:id="rId9"/>
    <p:sldId id="366" r:id="rId10"/>
    <p:sldId id="375" r:id="rId11"/>
    <p:sldId id="367" r:id="rId12"/>
    <p:sldId id="368" r:id="rId13"/>
    <p:sldId id="369" r:id="rId14"/>
    <p:sldId id="33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33CC"/>
    <a:srgbClr val="FF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FFE0-EDEB-49ED-AC65-C9A8ADD6C48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2684-EF98-4264-AA32-4E3B0CC4E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82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415A-BDE2-4838-8DE4-63CD0F4A9CA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5B46-8738-4CD9-ACF4-20F7F8AE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-fotki.yandex.ru/get/4800/101427414.519/0_103b08_bf60b48b_X5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98072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</a:rPr>
              <a:t>Урок №16.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[с], [с'].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9207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Цели</a:t>
            </a:r>
            <a:r>
              <a:rPr lang="ru-RU" dirty="0"/>
              <a:t>: </a:t>
            </a:r>
            <a:r>
              <a:rPr lang="ru-RU" dirty="0" smtClean="0"/>
              <a:t>сформировать </a:t>
            </a:r>
            <a:r>
              <a:rPr lang="ru-RU" dirty="0"/>
              <a:t>умение дифференцировать звуки </a:t>
            </a:r>
            <a:r>
              <a:rPr lang="ru-RU" dirty="0" smtClean="0"/>
              <a:t>[с] </a:t>
            </a:r>
            <a:r>
              <a:rPr lang="ru-RU" dirty="0"/>
              <a:t>и </a:t>
            </a:r>
            <a:r>
              <a:rPr lang="ru-RU" dirty="0" smtClean="0"/>
              <a:t>[с`] </a:t>
            </a:r>
            <a:r>
              <a:rPr lang="ru-RU" dirty="0"/>
              <a:t>и находить их место  в слове.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15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Буква С </a:t>
            </a:r>
            <a:r>
              <a:rPr lang="ru-RU" dirty="0" smtClean="0"/>
              <a:t> </a:t>
            </a:r>
            <a:r>
              <a:rPr lang="ru-RU" dirty="0"/>
              <a:t>самая светлая, самая сияющая, светящаяся, самая счастливая буква Алфавита, потому что у неё было большое, светлое сердце — как солнышко! И вся она поэтому светилась, как маленькое солнышко! У неё даже в квартире совсем не было лампочек, она в них просто не нуждалась. Везде, где бы она не появлялась, сразу становилось светло, как днём.</a:t>
            </a:r>
          </a:p>
        </p:txBody>
      </p:sp>
      <p:pic>
        <p:nvPicPr>
          <p:cNvPr id="8194" name="Picture 2" descr="https://ds04.infourok.ru/uploads/ex/052b/0010ba82-c961ea23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616" y="1916832"/>
            <a:ext cx="6088759" cy="4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61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llo_html_m6f83da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4" y="44624"/>
            <a:ext cx="4711980" cy="6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llo_html_m13cec8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175" y="44624"/>
            <a:ext cx="4709710" cy="67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0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Ð·Ð±ÑÐºÐ° (ÑÐ°ÑÑÑ 1) Ð¡ÑÑÐ°Ð½Ð¸ÑÑ: 46 - ÑÑÐ»Ð¾Ð²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5128515" cy="71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5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Ð·Ð±ÑÐºÐ° (ÑÐ°ÑÑÑ 1) Ð¡ÑÑÐ°Ð½Ð¸ÑÑ: 47 - ÑÑÐ»Ð¾Ð²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68" y="-171400"/>
            <a:ext cx="5335363" cy="74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5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hd.multiurok.ru/html/2017/01/30/s_588f5c2f547c2/543343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7210"/>
            <a:ext cx="4097660" cy="51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букве, каким  звукам  был посвящен урок?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068960"/>
            <a:ext cx="158417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4809" y="2896198"/>
            <a:ext cx="108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xmlns="" val="39077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/>
          <p:cNvSpPr>
            <a:spLocks noChangeArrowheads="1" noChangeShapeType="1" noTextEdit="1"/>
          </p:cNvSpPr>
          <p:nvPr/>
        </p:nvSpPr>
        <p:spPr bwMode="auto">
          <a:xfrm>
            <a:off x="2339975" y="260648"/>
            <a:ext cx="439261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ЗВУКИ</a:t>
            </a:r>
          </a:p>
        </p:txBody>
      </p:sp>
      <p:sp>
        <p:nvSpPr>
          <p:cNvPr id="7171" name="Line 6"/>
          <p:cNvSpPr>
            <a:spLocks noChangeShapeType="1"/>
          </p:cNvSpPr>
          <p:nvPr/>
        </p:nvSpPr>
        <p:spPr bwMode="auto">
          <a:xfrm flipH="1">
            <a:off x="2439478" y="1196752"/>
            <a:ext cx="1871662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4312845" y="1196752"/>
            <a:ext cx="1728788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971550" y="1988840"/>
            <a:ext cx="26638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гласные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4531624" y="2002695"/>
            <a:ext cx="33115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согласные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48415" y="270892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363" y="2708920"/>
            <a:ext cx="914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87386" y="2708920"/>
            <a:ext cx="914400" cy="9144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270633" y="3811525"/>
            <a:ext cx="1234065" cy="8982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684168" y="3811525"/>
            <a:ext cx="1584226" cy="79273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78175" y="5157192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6968" y="508518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779912" y="4437112"/>
            <a:ext cx="312663" cy="4320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12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4" grpId="0"/>
      <p:bldP spid="23" grpId="0" animBg="1"/>
      <p:bldP spid="24" grpId="0" animBg="1"/>
      <p:bldP spid="2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какой буквой и звуками познакомились на предыдущем уроке?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12776"/>
            <a:ext cx="1440160" cy="1440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2304" y="1412776"/>
            <a:ext cx="1440160" cy="1440160"/>
          </a:xfrm>
          <a:prstGeom prst="rect">
            <a:avLst/>
          </a:prstGeom>
          <a:solidFill>
            <a:srgbClr val="008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35010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буквой обозначим эти два звука?</a:t>
            </a:r>
            <a:endParaRPr lang="ru-RU" dirty="0"/>
          </a:p>
        </p:txBody>
      </p:sp>
      <p:pic>
        <p:nvPicPr>
          <p:cNvPr id="3074" name="Picture 2" descr="https://arhivurokov.ru/kopilka/up/html/2017/11/01/k_59fa1045e1b39/img_user_file_59fa1046678ba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1" t="-4515" r="27022" b="29279"/>
          <a:stretch/>
        </p:blipFill>
        <p:spPr bwMode="auto">
          <a:xfrm>
            <a:off x="4850670" y="3051648"/>
            <a:ext cx="4086200" cy="32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091e/0009b995-094b7bc7/img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7829"/>
            <a:ext cx="3116924" cy="23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80" y="4869160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95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Documents\Scanned Documents\КАРТИННЫЙ  словарь\предложение ни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86874" cy="4601378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331640" y="4149080"/>
            <a:ext cx="432048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55776" y="4149080"/>
            <a:ext cx="36004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588224" y="4293096"/>
            <a:ext cx="36004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59632" y="5445224"/>
            <a:ext cx="4320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51720" y="5445224"/>
            <a:ext cx="36004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36096" y="5589240"/>
            <a:ext cx="576064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75856" y="4149080"/>
            <a:ext cx="36004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Ð·Ð±ÑÐºÐ° (ÑÐ°ÑÑÑ 1) Ð¡ÑÑÐ°Ð½Ð¸ÑÑ: 44 - ÑÑÐ»Ð¾Ð²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877" y="-171400"/>
            <a:ext cx="5076804" cy="70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33265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Настоящими друзьями становятся люди, которые пережили вместе много горя и радости, но несмотря ни на что остались верны друг другу</a:t>
            </a:r>
          </a:p>
        </p:txBody>
      </p:sp>
    </p:spTree>
    <p:extLst>
      <p:ext uri="{BB962C8B-B14F-4D97-AF65-F5344CB8AC3E}">
        <p14:creationId xmlns:p14="http://schemas.microsoft.com/office/powerpoint/2010/main" xmlns="" val="13284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0929" y="5343044"/>
            <a:ext cx="1008112" cy="1038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75956" y="5343044"/>
            <a:ext cx="1080120" cy="103828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3700" y="5343044"/>
            <a:ext cx="1008112" cy="10382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139231" y="5343044"/>
            <a:ext cx="2088232" cy="1038284"/>
            <a:chOff x="899592" y="5343044"/>
            <a:chExt cx="2088232" cy="10382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99592" y="5343044"/>
              <a:ext cx="2088232" cy="1038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10800000">
              <a:off x="899592" y="5343044"/>
              <a:ext cx="2088232" cy="1038284"/>
            </a:xfrm>
            <a:prstGeom prst="rt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6419071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все гласные в слове.,  последний звук в слове 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260648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sz="3600" dirty="0"/>
              <a:t>Город этот не простой,</a:t>
            </a:r>
            <a:br>
              <a:rPr lang="ru-RU" sz="3600" dirty="0"/>
            </a:br>
            <a:r>
              <a:rPr lang="ru-RU" sz="3600" dirty="0"/>
              <a:t>Он дремучий и густой.</a:t>
            </a:r>
          </a:p>
          <a:p>
            <a:endParaRPr lang="ru-RU" sz="3600" dirty="0"/>
          </a:p>
        </p:txBody>
      </p:sp>
      <p:pic>
        <p:nvPicPr>
          <p:cNvPr id="22" name="Picture 2" descr="https://s1.1zoom.ru/b5050/305/415588-svetik_2880x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78131" cy="49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4716016" y="4525392"/>
            <a:ext cx="288032" cy="487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91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6857" y="5009694"/>
            <a:ext cx="1440160" cy="13681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009694"/>
            <a:ext cx="1440160" cy="13681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013176"/>
            <a:ext cx="1440160" cy="136815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637784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последний звук в  слове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Бесстрашен могучий лесной богатырь.</a:t>
            </a:r>
            <a:br>
              <a:rPr lang="ru-RU" dirty="0"/>
            </a:br>
            <a:r>
              <a:rPr lang="ru-RU" dirty="0"/>
              <a:t>Его не пугает озёрная ширь,</a:t>
            </a:r>
            <a:br>
              <a:rPr lang="ru-RU" dirty="0"/>
            </a:br>
            <a:r>
              <a:rPr lang="ru-RU" dirty="0"/>
              <a:t>И он не боится речной глубины.</a:t>
            </a:r>
            <a:br>
              <a:rPr lang="ru-RU" dirty="0"/>
            </a:br>
            <a:r>
              <a:rPr lang="ru-RU" dirty="0"/>
              <a:t>Ветвисты рога его, ноги длинны.</a:t>
            </a:r>
            <a:br>
              <a:rPr lang="ru-RU" dirty="0"/>
            </a:br>
            <a:r>
              <a:rPr lang="ru-RU" dirty="0"/>
              <a:t>Питается ветками, сочной травой.</a:t>
            </a:r>
            <a:br>
              <a:rPr lang="ru-RU" dirty="0"/>
            </a:br>
            <a:r>
              <a:rPr lang="ru-RU" dirty="0"/>
              <a:t>В осеннее время настрой боевой:</a:t>
            </a:r>
            <a:br>
              <a:rPr lang="ru-RU" dirty="0"/>
            </a:br>
            <a:r>
              <a:rPr lang="ru-RU" dirty="0"/>
              <a:t>Он в утренний час очень грозно ревёт</a:t>
            </a:r>
            <a:br>
              <a:rPr lang="ru-RU" dirty="0"/>
            </a:br>
            <a:r>
              <a:rPr lang="ru-RU" dirty="0"/>
              <a:t>И рёвом соперников к бою зовёт.</a:t>
            </a:r>
            <a:br>
              <a:rPr lang="ru-RU" dirty="0"/>
            </a:br>
            <a:r>
              <a:rPr lang="ru-RU" dirty="0"/>
              <a:t>Доверчиво из лесу к людям идёт,</a:t>
            </a:r>
            <a:br>
              <a:rPr lang="ru-RU" dirty="0"/>
            </a:br>
            <a:r>
              <a:rPr lang="ru-RU" dirty="0"/>
              <a:t>То в парк городской, то в село забредёт.</a:t>
            </a:r>
            <a:br>
              <a:rPr lang="ru-RU" dirty="0"/>
            </a:br>
            <a:r>
              <a:rPr lang="ru-RU" dirty="0"/>
              <a:t>И те, кому видеть его довелось,</a:t>
            </a:r>
            <a:br>
              <a:rPr lang="ru-RU" dirty="0"/>
            </a:br>
            <a:r>
              <a:rPr lang="ru-RU" dirty="0"/>
              <a:t>Ответят, что это животное …</a:t>
            </a:r>
          </a:p>
        </p:txBody>
      </p:sp>
      <p:pic>
        <p:nvPicPr>
          <p:cNvPr id="9" name="Picture 2" descr="https://img4.goodfon.ru/original/1680x1050/0/d5/los-velikan-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03" y="260648"/>
            <a:ext cx="6970374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932040" y="4365104"/>
            <a:ext cx="432048" cy="50405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80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какими звуками познакомились 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12776"/>
            <a:ext cx="1440160" cy="1440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2304" y="1412776"/>
            <a:ext cx="1440160" cy="1440160"/>
          </a:xfrm>
          <a:prstGeom prst="rect">
            <a:avLst/>
          </a:prstGeom>
          <a:solidFill>
            <a:srgbClr val="008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35010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буквой обозначим эти два звука?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869160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pic>
        <p:nvPicPr>
          <p:cNvPr id="6" name="Picture 2" descr="https://uslide.ru/images/11/18106/960/img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40" t="4931" r="10490" b="68856"/>
          <a:stretch/>
        </p:blipFill>
        <p:spPr bwMode="auto">
          <a:xfrm>
            <a:off x="4210520" y="4128117"/>
            <a:ext cx="3015903" cy="20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hd.multiurok.ru/html/2017/01/30/s_588f5c2f547c2/543343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776" y="3887958"/>
            <a:ext cx="2156068" cy="27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7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по учебнику на стр.45.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923" y="1340768"/>
            <a:ext cx="360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СИ</a:t>
            </a:r>
          </a:p>
          <a:p>
            <a:pPr algn="ctr"/>
            <a:r>
              <a:rPr lang="ru-RU" sz="6600" b="1" dirty="0" smtClean="0"/>
              <a:t>СА</a:t>
            </a:r>
          </a:p>
          <a:p>
            <a:pPr algn="ctr"/>
            <a:r>
              <a:rPr lang="ru-RU" sz="6600" b="1" dirty="0" smtClean="0"/>
              <a:t>СЫ</a:t>
            </a:r>
          </a:p>
          <a:p>
            <a:pPr algn="ctr"/>
            <a:r>
              <a:rPr lang="ru-RU" sz="6600" b="1" dirty="0" smtClean="0"/>
              <a:t>СО</a:t>
            </a:r>
          </a:p>
          <a:p>
            <a:pPr algn="ctr"/>
            <a:r>
              <a:rPr lang="ru-RU" sz="6600" b="1" dirty="0" smtClean="0"/>
              <a:t>СУ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5797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гласные звуки. Перед какими гласными согласный будет твердым? Мягким?</a:t>
            </a:r>
            <a:endParaRPr lang="ru-RU" dirty="0"/>
          </a:p>
        </p:txBody>
      </p:sp>
      <p:pic>
        <p:nvPicPr>
          <p:cNvPr id="4098" name="Picture 2" descr="ÐÐ·Ð±ÑÐºÐ° (ÑÐ°ÑÑÑ 1) Ð¡ÑÑÐ°Ð½Ð¸ÑÑ: 45 - ÑÑÐ»Ð¾Ð²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795" y="116632"/>
            <a:ext cx="4776440" cy="66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3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218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164</cp:revision>
  <dcterms:created xsi:type="dcterms:W3CDTF">2013-09-16T17:27:30Z</dcterms:created>
  <dcterms:modified xsi:type="dcterms:W3CDTF">2021-09-28T13:31:06Z</dcterms:modified>
</cp:coreProperties>
</file>