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62" r:id="rId3"/>
    <p:sldId id="263" r:id="rId4"/>
    <p:sldId id="283" r:id="rId5"/>
    <p:sldId id="285" r:id="rId6"/>
    <p:sldId id="265" r:id="rId7"/>
    <p:sldId id="280" r:id="rId8"/>
    <p:sldId id="264" r:id="rId9"/>
    <p:sldId id="281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8" r:id="rId20"/>
    <p:sldId id="256" r:id="rId21"/>
    <p:sldId id="260" r:id="rId22"/>
    <p:sldId id="257" r:id="rId23"/>
    <p:sldId id="261" r:id="rId24"/>
    <p:sldId id="259" r:id="rId25"/>
    <p:sldId id="277" r:id="rId26"/>
    <p:sldId id="278" r:id="rId27"/>
    <p:sldId id="279" r:id="rId28"/>
    <p:sldId id="27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>
        <p:scale>
          <a:sx n="80" d="100"/>
          <a:sy n="80" d="100"/>
        </p:scale>
        <p:origin x="44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76B38-FB4A-4886-BE6D-4DE1CCDC3346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CB85-8558-4177-834F-3C959C48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CB85-8558-4177-834F-3C959C480E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4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2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82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23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49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6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72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43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34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1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48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0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66A4-1821-4E83-BA35-BA82D43EA05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C318-AC85-472B-AFAE-C2C93D39F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6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838200"/>
            <a:ext cx="11986260" cy="12954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+mn-lt"/>
              </a:rPr>
              <a:t>УЧИМСЯ АНАЛИЗИРОВАТЬ ТЕКСТ</a:t>
            </a:r>
            <a:br>
              <a:rPr lang="ru-RU" sz="4900" b="1" dirty="0" smtClean="0">
                <a:latin typeface="+mn-lt"/>
              </a:rPr>
            </a:br>
            <a:r>
              <a:rPr lang="ru-RU" sz="4900" b="1" dirty="0" smtClean="0">
                <a:latin typeface="+mn-lt"/>
              </a:rPr>
              <a:t>                                                                                  </a:t>
            </a:r>
            <a:br>
              <a:rPr lang="ru-RU" sz="49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ТЕМА</a:t>
            </a:r>
            <a:r>
              <a:rPr lang="ru-RU" sz="3600" b="1" dirty="0" smtClean="0">
                <a:latin typeface="+mn-lt"/>
              </a:rPr>
              <a:t>, </a:t>
            </a:r>
            <a:r>
              <a:rPr lang="ru-RU" sz="3600" b="1" dirty="0" smtClean="0">
                <a:latin typeface="+mn-lt"/>
              </a:rPr>
              <a:t>ТИП</a:t>
            </a:r>
            <a:r>
              <a:rPr lang="ru-RU" sz="3600" b="1" dirty="0" smtClean="0">
                <a:latin typeface="+mn-lt"/>
              </a:rPr>
              <a:t>, </a:t>
            </a:r>
            <a:r>
              <a:rPr lang="ru-RU" sz="3600" b="1" dirty="0" smtClean="0">
                <a:latin typeface="+mn-lt"/>
              </a:rPr>
              <a:t>ОСНОВНАЯ </a:t>
            </a:r>
            <a:r>
              <a:rPr lang="ru-RU" sz="3600" b="1" dirty="0" smtClean="0">
                <a:latin typeface="+mn-lt"/>
              </a:rPr>
              <a:t>МЫСЛЬ ТЕКСТА</a:t>
            </a:r>
            <a:endParaRPr lang="ru-RU" sz="36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67500" y="4343400"/>
            <a:ext cx="4198620" cy="1901952"/>
          </a:xfrm>
        </p:spPr>
        <p:txBody>
          <a:bodyPr>
            <a:normAutofit fontScale="92500" lnSpcReduction="20000"/>
          </a:bodyPr>
          <a:lstStyle/>
          <a:p>
            <a:endParaRPr lang="ru-RU" sz="1800" b="1" dirty="0" smtClean="0"/>
          </a:p>
          <a:p>
            <a:r>
              <a:rPr lang="ru-RU" sz="1800" b="1" dirty="0" smtClean="0"/>
              <a:t>Выполнила </a:t>
            </a:r>
            <a:endParaRPr lang="ru-RU" sz="1800" b="1" dirty="0" smtClean="0"/>
          </a:p>
          <a:p>
            <a:r>
              <a:rPr lang="ru-RU" sz="1800" b="1" dirty="0" smtClean="0"/>
              <a:t>Учитель русского языка и литературы</a:t>
            </a:r>
          </a:p>
          <a:p>
            <a:r>
              <a:rPr lang="ru-RU" sz="1800" b="1" dirty="0" err="1" smtClean="0"/>
              <a:t>Бурмистрова</a:t>
            </a:r>
            <a:r>
              <a:rPr lang="ru-RU" sz="1800" b="1" dirty="0" smtClean="0"/>
              <a:t> Ирина Николаевна</a:t>
            </a:r>
          </a:p>
          <a:p>
            <a:r>
              <a:rPr lang="ru-RU" sz="1800" b="1" dirty="0" smtClean="0"/>
              <a:t>ГБОУ «Школа №113»</a:t>
            </a:r>
          </a:p>
          <a:p>
            <a:r>
              <a:rPr lang="ru-RU" sz="1800" b="1" dirty="0" smtClean="0"/>
              <a:t>Г. Москва</a:t>
            </a:r>
            <a:endParaRPr lang="ru-RU" sz="1800" b="1" dirty="0"/>
          </a:p>
        </p:txBody>
      </p:sp>
      <p:pic>
        <p:nvPicPr>
          <p:cNvPr id="5126" name="Picture 6" descr="https://thumbs.dreamstime.com/b/%D1%83%D1%87%D0%B8%D1%82%D0%B5%D0%BB%D1%8C-%D1%81%D1%82%D1%83%D0%B4%D0%B5%D0%BD%D1%82%D0%BE%D0%B2-%D1%87%D0%B5%D0%BB%D0%BE%D0%B2%D0%B5%D0%BA%D0%B0-%D0%BA%D0%BB%D0%B0%D1%81%D1%81%D0%B0-3d-17295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12" y="2469642"/>
            <a:ext cx="4477512" cy="416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52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9896" y="219456"/>
            <a:ext cx="6976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333333"/>
                </a:solidFill>
              </a:rPr>
              <a:t>СТИЛИ</a:t>
            </a:r>
            <a:r>
              <a:rPr lang="ru-RU" sz="3200" b="1" i="0" u="sng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3200" b="1" i="0" u="sng" dirty="0" smtClean="0">
                <a:solidFill>
                  <a:srgbClr val="333333"/>
                </a:solidFill>
                <a:effectLst/>
              </a:rPr>
              <a:t>РЕЧИ (ТЕКСТА)</a:t>
            </a:r>
          </a:p>
          <a:p>
            <a:endParaRPr lang="ru-RU" sz="2400" b="1" i="0" u="sng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    </a:t>
            </a:r>
            <a:endParaRPr lang="ru-RU" sz="2400" b="1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5" name="AutoShape 8" descr="https://forex-brokers.pro/Privju_Img/739000/739609_informacii_o_licenzii_skam_kontory_trading_com_ne_obnaruzhe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icon-library.com/images/2018/6098373_person-reading-etude-de-l-existant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" y="711930"/>
            <a:ext cx="3346704" cy="477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3592" y="1124712"/>
            <a:ext cx="83210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Стиль текста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— это система средств выразительности языка, которую принято использовать в определённой коммуникативной среде. Его применение зависит от: ситуации, в которой используется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текст,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аудитории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читателей, целей. </a:t>
            </a:r>
          </a:p>
          <a:p>
            <a:r>
              <a:rPr lang="ru-RU" sz="2400" b="1" dirty="0" smtClean="0"/>
              <a:t>В</a:t>
            </a:r>
            <a:r>
              <a:rPr lang="ru-RU" sz="2400" dirty="0"/>
              <a:t> </a:t>
            </a:r>
            <a:r>
              <a:rPr lang="ru-RU" sz="2400" b="1" dirty="0"/>
              <a:t>русском</a:t>
            </a:r>
            <a:r>
              <a:rPr lang="ru-RU" sz="2400" dirty="0"/>
              <a:t> </a:t>
            </a:r>
            <a:r>
              <a:rPr lang="ru-RU" sz="2400" b="1" dirty="0"/>
              <a:t>языке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dirty="0"/>
              <a:t>5 </a:t>
            </a:r>
            <a:r>
              <a:rPr lang="ru-RU" sz="2400" b="1" dirty="0"/>
              <a:t>стилей</a:t>
            </a:r>
            <a:r>
              <a:rPr lang="ru-RU" sz="2400" dirty="0"/>
              <a:t> речи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1. разговорный (относится к устной речи)</a:t>
            </a:r>
          </a:p>
          <a:p>
            <a:r>
              <a:rPr lang="ru-RU" sz="2400" dirty="0" smtClean="0"/>
              <a:t>2. научный;</a:t>
            </a:r>
          </a:p>
          <a:p>
            <a:r>
              <a:rPr lang="ru-RU" sz="2400" dirty="0" smtClean="0"/>
              <a:t>3. официально-деловой;</a:t>
            </a:r>
          </a:p>
          <a:p>
            <a:r>
              <a:rPr lang="ru-RU" sz="2400" dirty="0" smtClean="0"/>
              <a:t>4. публицистический; </a:t>
            </a:r>
          </a:p>
          <a:p>
            <a:r>
              <a:rPr lang="ru-RU" sz="2400" dirty="0" smtClean="0"/>
              <a:t>5. Художественный (стиль художественной литературы). 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19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1" y="323850"/>
            <a:ext cx="118967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sng" dirty="0" smtClean="0">
                <a:solidFill>
                  <a:srgbClr val="333333"/>
                </a:solidFill>
                <a:effectLst/>
              </a:rPr>
              <a:t> НАУЧНЫЙ СТИЛЬ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</a:t>
            </a:r>
            <a:r>
              <a:rPr lang="ru-RU" sz="2400" b="1" dirty="0">
                <a:solidFill>
                  <a:srgbClr val="333333"/>
                </a:solidFill>
              </a:rPr>
              <a:t>И</a:t>
            </a:r>
            <a:r>
              <a:rPr lang="ru-RU" sz="2400" b="1" dirty="0" smtClean="0">
                <a:solidFill>
                  <a:srgbClr val="333333"/>
                </a:solidFill>
              </a:rPr>
              <a:t>спользуется </a:t>
            </a:r>
            <a:r>
              <a:rPr lang="ru-RU" sz="2400" b="1" dirty="0" smtClean="0">
                <a:solidFill>
                  <a:srgbClr val="333333"/>
                </a:solidFill>
              </a:rPr>
              <a:t>в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сфере научной деятельности, научного общения 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Цель научного стиля – сообщение, объяснение тех или иных явлений и закономерностей.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</a:t>
            </a:r>
            <a:r>
              <a:rPr lang="ru-RU" sz="2400" b="1" dirty="0" smtClean="0">
                <a:solidFill>
                  <a:srgbClr val="333333"/>
                </a:solidFill>
              </a:rPr>
              <a:t>Формы выражения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 этого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стиля – письменный (реже – устный) монолог.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Свойства текстов научного стиля: информативность, логичность, аргументированность, объективность, точность, однозначность, обобщенность, предварительный отбор языковых средств.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В научном стиле часто используются: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термины (нейтрон, морфема, тромб);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слова с абстрактным значением (процесс, явление, свойство);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прямой порядок слов в предложении;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сложноподчиненные и сложносочиненные предложения;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безличные предложения;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цитаты, ссылки, сноски.</a:t>
            </a:r>
            <a:endParaRPr lang="ru-RU" sz="2400" b="1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6146" name="Picture 2" descr="https://st.depositphotos.com/1654249/2526/i/950/depositphotos_25268867-stock-photo-3d-man-sitting-on-t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65" y="3286309"/>
            <a:ext cx="3100914" cy="325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58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76275"/>
            <a:ext cx="111728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Слова в тексте научного стиля употребляются преимущественно в прямом значении. Эмоционально-окрашенные слова используются довольно редко.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Жанры научного стиля: учебник, диссертация, монография, научная статья, отзыв, рецензия, дипломная работа, курсовая работа, реферат, научный доклад, лекция, аннотация, словарные и энциклопедические статьи.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/>
            </a:r>
            <a:br>
              <a:rPr lang="ru-RU" sz="2400" b="0" i="0" dirty="0" smtClean="0">
                <a:solidFill>
                  <a:srgbClr val="333333"/>
                </a:solidFill>
                <a:effectLst/>
              </a:rPr>
            </a:br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Например:</a:t>
            </a:r>
            <a:r>
              <a:rPr lang="ru-RU" sz="2400" b="1" i="1" dirty="0" smtClean="0">
                <a:solidFill>
                  <a:schemeClr val="tx2"/>
                </a:solidFill>
                <a:effectLst/>
              </a:rPr>
              <a:t> Активная среда газовых лазеров находится в газовой фазе. В подавляющем большинстве случаев создание инверсной заселенности уровней в лазерах того же типа осуществляется в результате протекания электрического тока через среду, т. е. с помощью газового разряда. Газовый лазер состоит из кюветы, заполненной газом и введенными в нее электродами – катодом и анодом.</a:t>
            </a:r>
          </a:p>
          <a:p>
            <a:pPr algn="r"/>
            <a:r>
              <a:rPr lang="ru-RU" sz="2400" b="1" i="1" dirty="0" smtClean="0">
                <a:solidFill>
                  <a:schemeClr val="tx2"/>
                </a:solidFill>
                <a:effectLst/>
              </a:rPr>
              <a:t>(Н.Г. Басов, Ю.В. Афанасьев)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  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66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4592"/>
            <a:ext cx="12277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sng" dirty="0" smtClean="0">
                <a:solidFill>
                  <a:schemeClr val="tx2"/>
                </a:solidFill>
                <a:effectLst/>
              </a:rPr>
              <a:t>ОФИЦИАЛЬНО-ДЕЛОВОЙ СТИЛЬ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Этот стиль употребляется в официально-деловой сфере – управление, делопроизводство, право, дипломатическое общение.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Цель официально-делового стиля –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информация.</a:t>
            </a:r>
          </a:p>
          <a:p>
            <a:r>
              <a:rPr lang="ru-RU" sz="2400" b="1" dirty="0">
                <a:solidFill>
                  <a:srgbClr val="333333"/>
                </a:solidFill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</a:rPr>
              <a:t>  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Свойства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текстов официально-делового стиля: точность, однозначность формулировок, лаконичность, информативность, стандартность, неличный характер изложения, компактность структуры, предварительный отбор языковых средств.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В официально-деловом стиле часто используются: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стандартные слова и выражения (надлежащий, вышеуказанный, принимая во внимание, предъявление иска, вступить в силу);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термины (правоспособность, юрисдикция);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сложносокращенные слова и аббревиатуры (Мосэнерго, ООН,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НАТО);</a:t>
            </a:r>
            <a:endParaRPr lang="ru-RU" sz="2400" b="1" i="0" dirty="0" smtClean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составные предлоги и союзы (ввиду того что, в силу того что);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указание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реквизитов документа</a:t>
            </a:r>
            <a:endParaRPr lang="ru-RU" sz="2400" b="1" i="0" dirty="0" smtClean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развернутые предложения</a:t>
            </a:r>
            <a:endParaRPr lang="ru-RU" sz="2400" b="1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207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025" y="428625"/>
            <a:ext cx="11049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    </a:t>
            </a:r>
            <a:endParaRPr lang="ru-RU" sz="2400" b="1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Слова в тексте официально-делового стиля употребляются в прямом значении. Использование эмоционально окрашенных слов обычно не допускается.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Жанры официально-делового стиля: устав, закон, кодекс, указ, постановление, приказ, расписка, доверенность, объявление, протокол, акт, инструкция, докладная, договор, Конституция, повестка, жалоба, соглашение.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Например: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Установление </a:t>
            </a:r>
            <a:r>
              <a:rPr lang="ru-RU" sz="2400" b="1" i="1" dirty="0">
                <a:solidFill>
                  <a:schemeClr val="tx2"/>
                </a:solidFill>
              </a:rPr>
              <a:t>трудового стажа. Порядок подтверждения трудового стажа изложен в Правилах подсчета и подтверждения трудового стажа, утвержденных постановлением Правительства РФ от 24.07.02.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    Основным документом, подтверждающим периоды работы до введения в действие нового законодательства, является трудовая книжка. Сохраняется возможность установления трудового стажа на основании свидетельских показаний.</a:t>
            </a:r>
          </a:p>
          <a:p>
            <a:endParaRPr lang="ru-RU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69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99" y="257556"/>
            <a:ext cx="1153668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sng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ПУБЛИЦИСТИЧЕСКИЙ СТИЛЬ</a:t>
            </a:r>
          </a:p>
          <a:p>
            <a:r>
              <a:rPr lang="ru-RU" sz="2000" b="0" i="0" dirty="0" smtClean="0">
                <a:solidFill>
                  <a:srgbClr val="333333"/>
                </a:solidFill>
                <a:effectLst/>
              </a:rPr>
              <a:t>    </a:t>
            </a: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Данный стиль употребляется для освещения событий экономической, политической, культурной, бытовой, криминальной, спортивной жизни. Цель публицистического стиля – воздействие на слушателей или читателей.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</a:rPr>
              <a:t>  Свойства текстов публицистического стиля: акцент на актуальные проблемы дня, эмоциональность, </a:t>
            </a:r>
            <a:r>
              <a:rPr lang="ru-RU" sz="2000" b="1" i="0" dirty="0" err="1" smtClean="0">
                <a:solidFill>
                  <a:srgbClr val="333333"/>
                </a:solidFill>
                <a:effectLst/>
              </a:rPr>
              <a:t>оценочность</a:t>
            </a:r>
            <a:r>
              <a:rPr lang="ru-RU" sz="2000" b="1" i="0" dirty="0" smtClean="0">
                <a:solidFill>
                  <a:srgbClr val="333333"/>
                </a:solidFill>
                <a:effectLst/>
              </a:rPr>
              <a:t>, широкая тематика, ориентированность на массового читателя (слушателя), доступность, информативность, наличие субъективного, авторского мнения, предварительный отбор языковых средств.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</a:rPr>
              <a:t>    В публицистическом стиле часто используются: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слова различной стилистической и эмоциональной окраски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33333"/>
                </a:solidFill>
              </a:rPr>
              <a:t>различные лексические средства выразительности</a:t>
            </a:r>
            <a:endParaRPr lang="ru-RU" sz="2000" b="1" i="0" dirty="0" smtClean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обращения (дорогие читатели, соотечественники, россияне);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вводные конструкции (по сообщению, по словам, к сожалению, </a:t>
            </a:r>
          </a:p>
          <a:p>
            <a:r>
              <a:rPr lang="ru-RU" sz="2000" b="1" dirty="0">
                <a:solidFill>
                  <a:srgbClr val="333333"/>
                </a:solidFill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</a:rPr>
              <a:t> </a:t>
            </a: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к несчастью, к величайшей радости):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преимущественно простые предложения;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номинативные предложения (особенно в заголовках);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риторические вопросы (как жить? где искать защиту?);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вопросительные и восклицательные предложения;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33333"/>
                </a:solidFill>
                <a:effectLst/>
              </a:rPr>
              <a:t>неполные предложения;</a:t>
            </a:r>
          </a:p>
        </p:txBody>
      </p:sp>
      <p:pic>
        <p:nvPicPr>
          <p:cNvPr id="7172" name="Picture 4" descr="https://st2.depositphotos.com/1654249/11537/i/950/depositphotos_115375276-stock-photo-3d-man-sitting-on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58" y="2806918"/>
            <a:ext cx="3831209" cy="3831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7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160" y="786581"/>
            <a:ext cx="11422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 Жанры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публицистического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 стиля: публицистическая статья, очерк, выступление, репортаж, интервью, заметка, эссе, памфлет, фельетон, прокламация, манифест.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/>
            </a:r>
            <a:br>
              <a:rPr lang="ru-RU" sz="2400" b="0" i="0" dirty="0" smtClean="0">
                <a:solidFill>
                  <a:srgbClr val="333333"/>
                </a:solidFill>
                <a:effectLst/>
              </a:rPr>
            </a:br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Например: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 </a:t>
            </a:r>
            <a:r>
              <a:rPr lang="ru-RU" sz="2400" b="1" i="1" dirty="0" smtClean="0">
                <a:solidFill>
                  <a:schemeClr val="tx2"/>
                </a:solidFill>
                <a:effectLst/>
              </a:rPr>
              <a:t>Проект новой Концепции государственной миграционной политики ФМС готовила скоростным методом в соответствии с решениями мартовского заседания Совбеза РФ. 17 ноября с. г. проект должен был рассматриваться в Белом Доме. Но до правительства проект не дошел. По пути его перехватила дума, точнее сказать – думский Комитет по делам СНГ и связям с соотечественниками. На заседании Комитета была выявлена беспомощность документа, призванного провозгласить новую миграционную политику, привлекательную для мигрантов …</a:t>
            </a:r>
          </a:p>
          <a:p>
            <a:pPr algn="r"/>
            <a:r>
              <a:rPr lang="ru-RU" sz="2400" b="0" i="0" dirty="0" smtClean="0">
                <a:solidFill>
                  <a:srgbClr val="333333"/>
                </a:solidFill>
                <a:effectLst/>
              </a:rPr>
              <a:t>(Информационное Агентство «Миграция» (ИАМ), 2005 г.)</a:t>
            </a:r>
            <a:endParaRPr lang="ru-RU" sz="24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765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20" y="412463"/>
            <a:ext cx="1114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0" dirty="0" smtClean="0">
              <a:solidFill>
                <a:schemeClr val="tx2"/>
              </a:solidFill>
              <a:effectLst/>
            </a:endParaRPr>
          </a:p>
          <a:p>
            <a:r>
              <a:rPr lang="ru-RU" sz="2400" b="1" i="0" u="sng" dirty="0" smtClean="0">
                <a:solidFill>
                  <a:schemeClr val="tx2"/>
                </a:solidFill>
                <a:effectLst/>
              </a:rPr>
              <a:t>ХУДОЖЕСТВЕННЫЙ СТИЛЬ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Данный стиль употребляется в сфере словесно-художественного творчества.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Цель художественного стиля – воздействие с помощью созданных образов на чувства и мысли читателей или слушателей.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Формы реализации этого стиля – письменный монолог и диалог.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Свойства текстов художественного стиля: образность, выразительность, эмоциональность, наличие авторской позиции, наличие элементов других стилей, предварительный отбор языковых средств.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В художественном стиле используются изобразительно-выразительные языковые средства (метафоры, сравнения, эпитеты и т. п.).</a:t>
            </a:r>
            <a:endParaRPr lang="ru-RU" sz="2400" b="1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6441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580" y="58847"/>
            <a:ext cx="116357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dirty="0" smtClean="0">
              <a:solidFill>
                <a:srgbClr val="333333"/>
              </a:solidFill>
              <a:effectLst/>
            </a:endParaRPr>
          </a:p>
          <a:p>
            <a:endParaRPr lang="ru-RU" sz="2000" dirty="0">
              <a:solidFill>
                <a:srgbClr val="333333"/>
              </a:solidFill>
            </a:endParaRPr>
          </a:p>
          <a:p>
            <a:endParaRPr lang="ru-RU" sz="20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</a:rPr>
              <a:t> 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Жанры художественного стиля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: трагедия, комедия, трагикомедия, рассказ, роман, новелла, повесть, стихотворение, поэма, басня, баллада, роман в стихах и др.</a:t>
            </a:r>
          </a:p>
          <a:p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</a:rPr>
              <a:t>    Например: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 </a:t>
            </a:r>
            <a:r>
              <a:rPr lang="ru-RU" sz="2400" b="1" i="1" dirty="0" smtClean="0">
                <a:solidFill>
                  <a:schemeClr val="tx2"/>
                </a:solidFill>
                <a:effectLst/>
              </a:rPr>
              <a:t>Пешеходов надо любить.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effectLst/>
              </a:rPr>
              <a:t>    Пешеходы составляют большую часть человечества. Мало того – лучшую его часть. Пешеходы создали мир. Это они построили города, возвели многоэтажные здания, провели канализацию и водопровод, замостили улицы, осветили их электрическими лампами. Это они распространили культуру по всему свету, изобрели книгопечатание, выдумали порох, перебросили мосты через реки, расшифровали египетские иероглифы, ввели в употребление безопасную бритву, уничтожили торговлю рабами и установили, что из бобов сои можно изготовить сто четырнадцать вкусных питательных блюд.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effectLst/>
              </a:rPr>
              <a:t>    И когда все было готово, когда родная планета приняла сравнительно благоустроенный вид, появились автомобилисты.</a:t>
            </a:r>
          </a:p>
          <a:p>
            <a:pPr algn="r"/>
            <a:r>
              <a:rPr lang="ru-RU" sz="2000" b="0" i="0" dirty="0" smtClean="0">
                <a:solidFill>
                  <a:srgbClr val="333333"/>
                </a:solidFill>
                <a:effectLst/>
              </a:rPr>
              <a:t>(И.А. Ильф,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</a:rPr>
              <a:t>Е.Н.Петров</a:t>
            </a:r>
            <a:r>
              <a:rPr lang="ru-RU" sz="2000" b="0" i="0" dirty="0" smtClean="0">
                <a:solidFill>
                  <a:srgbClr val="333333"/>
                </a:solidFill>
                <a:effectLst/>
              </a:rPr>
              <a:t>. «Золотой телёнок»)</a:t>
            </a:r>
            <a:endParaRPr lang="ru-RU" sz="2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8688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54" y="1874520"/>
            <a:ext cx="3329026" cy="41612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1120" y="749808"/>
            <a:ext cx="76390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182138"/>
                </a:solidFill>
              </a:rPr>
              <a:t>Что такое тема текста?</a:t>
            </a:r>
            <a:endParaRPr lang="ru-RU" sz="4400" b="1" i="0" dirty="0" smtClean="0">
              <a:solidFill>
                <a:srgbClr val="182138"/>
              </a:solidFill>
              <a:effectLst/>
            </a:endParaRPr>
          </a:p>
          <a:p>
            <a:r>
              <a:rPr lang="ru-RU" sz="4400" b="1" dirty="0" smtClean="0">
                <a:solidFill>
                  <a:srgbClr val="182138"/>
                </a:solidFill>
              </a:rPr>
              <a:t>Что такое</a:t>
            </a:r>
            <a:r>
              <a:rPr lang="ru-RU" sz="4400" b="1" i="0" dirty="0" smtClean="0">
                <a:solidFill>
                  <a:srgbClr val="182138"/>
                </a:solidFill>
                <a:effectLst/>
              </a:rPr>
              <a:t> основная (главная) мысль текста?</a:t>
            </a:r>
          </a:p>
          <a:p>
            <a:r>
              <a:rPr lang="ru-RU" sz="4400" b="1" dirty="0" smtClean="0">
                <a:solidFill>
                  <a:srgbClr val="182138"/>
                </a:solidFill>
              </a:rPr>
              <a:t>Как определить главную мысль текста?</a:t>
            </a:r>
            <a:endParaRPr lang="ru-RU" sz="4400" b="1" i="0" dirty="0">
              <a:solidFill>
                <a:srgbClr val="18213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88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99" y="1495425"/>
            <a:ext cx="93059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/>
              </a:rPr>
              <a:t>Текст</a:t>
            </a:r>
            <a:r>
              <a:rPr lang="ru-RU" sz="2400" b="1" dirty="0" smtClean="0">
                <a:effectLst/>
              </a:rPr>
              <a:t> — это группа предложений, которые связаны между собой грамматически и синтаксически, а также объединены общим смыслом и темой.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</a:rPr>
              <a:t>Основные признаки: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последовательность;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завершенность;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логичность;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цельность;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тематическое и стилистическое единство.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</a:rPr>
              <a:t>Как правило, в структуре текста выделяют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</a:rPr>
              <a:t> следующие части: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Вступление.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Основная часть.</a:t>
            </a:r>
          </a:p>
          <a:p>
            <a:pPr>
              <a:buFont typeface="+mj-lt"/>
              <a:buAutoNum type="arabicPeriod"/>
            </a:pP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Заключение</a:t>
            </a:r>
            <a:endParaRPr lang="ru-RU" sz="2400" b="1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                       Что такое текст?</a:t>
            </a:r>
            <a:endParaRPr lang="ru-RU" sz="3200" b="1" dirty="0">
              <a:latin typeface="+mn-lt"/>
            </a:endParaRPr>
          </a:p>
        </p:txBody>
      </p:sp>
      <p:pic>
        <p:nvPicPr>
          <p:cNvPr id="5124" name="Picture 4" descr="https://schzg719.mskobr.ru/images/cms/data/preview/hello_html_f2f74e2_1535922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09190"/>
            <a:ext cx="3609800" cy="3804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5348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219456"/>
            <a:ext cx="11109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0" dirty="0" smtClean="0">
              <a:solidFill>
                <a:srgbClr val="FF0000"/>
              </a:solidFill>
              <a:effectLst/>
            </a:endParaRPr>
          </a:p>
          <a:p>
            <a:r>
              <a:rPr lang="ru-RU" sz="2800" b="1" i="0" dirty="0" smtClean="0">
                <a:solidFill>
                  <a:srgbClr val="FF0000"/>
                </a:solidFill>
                <a:effectLst/>
              </a:rPr>
              <a:t>Тема </a:t>
            </a:r>
            <a:r>
              <a:rPr lang="ru-RU" sz="2800" b="1" i="0" dirty="0" smtClean="0">
                <a:solidFill>
                  <a:srgbClr val="FF0000"/>
                </a:solidFill>
                <a:effectLst/>
              </a:rPr>
              <a:t>текста</a:t>
            </a:r>
            <a:r>
              <a:rPr lang="ru-RU" sz="2800" b="0" i="0" dirty="0" smtClean="0">
                <a:solidFill>
                  <a:srgbClr val="182138"/>
                </a:solidFill>
                <a:effectLst/>
              </a:rPr>
              <a:t> — это то, о чём говорится в тексте в целом. Бывают тексты о любви, о природе, о взаимоотношении людей, о войне…</a:t>
            </a:r>
            <a:r>
              <a:rPr lang="ru-RU" sz="2800" dirty="0"/>
              <a:t>Каждый текст создается на определенную тему. Все </a:t>
            </a:r>
            <a:r>
              <a:rPr lang="ru-RU" sz="2800" dirty="0" smtClean="0"/>
              <a:t>предложения текста объединены </a:t>
            </a:r>
            <a:r>
              <a:rPr lang="ru-RU" sz="2800" dirty="0"/>
              <a:t>общей темой. Единство темы обеспечивает целостность текста, независимо от количества частей, на которые он членится. Темой определяется содержание текста. </a:t>
            </a:r>
            <a:endParaRPr lang="ru-RU" sz="2800" dirty="0" smtClean="0"/>
          </a:p>
          <a:p>
            <a:r>
              <a:rPr lang="ru-RU" sz="2800" dirty="0" smtClean="0"/>
              <a:t>Общая </a:t>
            </a:r>
            <a:r>
              <a:rPr lang="ru-RU" sz="2800" dirty="0"/>
              <a:t>тема делится на ряд </a:t>
            </a:r>
            <a:r>
              <a:rPr lang="ru-RU" sz="2800" b="1" dirty="0" err="1"/>
              <a:t>микротем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которые </a:t>
            </a:r>
            <a:r>
              <a:rPr lang="ru-RU" sz="2800" dirty="0"/>
              <a:t>подчинены ей, раскрывают ее. </a:t>
            </a:r>
            <a:endParaRPr lang="ru-RU" sz="2800" dirty="0" smtClean="0"/>
          </a:p>
          <a:p>
            <a:r>
              <a:rPr lang="ru-RU" sz="2800" dirty="0" smtClean="0"/>
              <a:t>Тема </a:t>
            </a:r>
            <a:r>
              <a:rPr lang="ru-RU" sz="2800" dirty="0"/>
              <a:t>текста может быть </a:t>
            </a:r>
            <a:r>
              <a:rPr lang="ru-RU" sz="2800" dirty="0" smtClean="0"/>
              <a:t>выражена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 его заголовке.</a:t>
            </a:r>
            <a:endParaRPr lang="ru-RU" sz="2800" b="0" i="0" dirty="0" smtClean="0">
              <a:solidFill>
                <a:srgbClr val="182138"/>
              </a:solidFill>
              <a:effectLst/>
            </a:endParaRPr>
          </a:p>
          <a:p>
            <a:r>
              <a:rPr lang="ru-RU" sz="3200" b="0" i="0" dirty="0" smtClean="0">
                <a:solidFill>
                  <a:srgbClr val="182138"/>
                </a:solidFill>
                <a:effectLst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s://thumbs.dreamstime.com/b/%D1%83%D1%87%D0%B8%D1%82%D0%B5%D0%BB%D1%8C-%D1%81%D1%82%D1%83%D0%B4%D0%B5%D0%BD%D1%82%D0%BE%D0%B2-%D1%87%D0%B5%D0%BB%D0%BE%D0%B2%D0%B5%D0%BA%D0%B0-%D0%BA%D0%BB%D0%B0%D1%81%D1%81%D0%B0-3d-17295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40" y="2881723"/>
            <a:ext cx="4555399" cy="3831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25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58847"/>
            <a:ext cx="11468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dirty="0" smtClean="0">
              <a:solidFill>
                <a:srgbClr val="212529"/>
              </a:solidFill>
              <a:effectLst/>
            </a:endParaRPr>
          </a:p>
          <a:p>
            <a:endParaRPr lang="ru-RU" sz="2000" dirty="0">
              <a:solidFill>
                <a:srgbClr val="212529"/>
              </a:solidFill>
            </a:endParaRPr>
          </a:p>
          <a:p>
            <a:r>
              <a:rPr lang="ru-RU" sz="2000" b="1" i="0" dirty="0" smtClean="0">
                <a:solidFill>
                  <a:srgbClr val="0070C0"/>
                </a:solidFill>
                <a:effectLst/>
              </a:rPr>
              <a:t>ПОДСКАЗКА</a:t>
            </a:r>
            <a:endParaRPr lang="ru-RU" sz="2000" b="1" i="0" dirty="0" smtClean="0">
              <a:solidFill>
                <a:srgbClr val="0070C0"/>
              </a:solidFill>
              <a:effectLst/>
            </a:endParaRPr>
          </a:p>
          <a:p>
            <a:r>
              <a:rPr lang="ru-RU" sz="2000" b="1" i="0" dirty="0" smtClean="0">
                <a:solidFill>
                  <a:srgbClr val="0070C0"/>
                </a:solidFill>
                <a:effectLst/>
              </a:rPr>
              <a:t>(На что нужно обратить внимание при определении темы)</a:t>
            </a:r>
            <a:endParaRPr lang="ru-RU" sz="2000" b="1" i="0" dirty="0" smtClean="0">
              <a:solidFill>
                <a:srgbClr val="0070C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ru-RU" sz="2000" b="1" i="0" u="sng" dirty="0" smtClean="0">
                <a:solidFill>
                  <a:srgbClr val="212529"/>
                </a:solidFill>
                <a:effectLst/>
              </a:rPr>
              <a:t>Заглавие. </a:t>
            </a:r>
            <a:r>
              <a:rPr lang="ru-RU" sz="2000" b="1" i="0" dirty="0" smtClean="0">
                <a:solidFill>
                  <a:srgbClr val="212529"/>
                </a:solidFill>
                <a:effectLst/>
              </a:rPr>
              <a:t>Довольно часто именно в нем отражается тема и содержание всего произведения. Особенно это актуально для научных статей, текстов информационного и публицистического характера. Заглавия художественных произведений часто имеют образный характер. Они не всегда могут напрямую подсказать название темы. В случае художественных текстов нужно не спешить, а вдумчиво прочитать произведение и поразмыслить над связью между названием и темой.</a:t>
            </a:r>
          </a:p>
          <a:p>
            <a:pPr>
              <a:buFont typeface="+mj-lt"/>
              <a:buAutoNum type="arabicPeriod"/>
            </a:pPr>
            <a:endParaRPr lang="ru-RU" sz="2000" b="1" i="0" dirty="0" smtClean="0">
              <a:solidFill>
                <a:srgbClr val="212529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ru-RU" sz="2000" b="1" i="0" u="sng" dirty="0" smtClean="0">
                <a:solidFill>
                  <a:srgbClr val="212529"/>
                </a:solidFill>
                <a:effectLst/>
              </a:rPr>
              <a:t>Подзаголовки</a:t>
            </a:r>
            <a:r>
              <a:rPr lang="ru-RU" sz="2000" b="1" i="0" dirty="0" smtClean="0">
                <a:solidFill>
                  <a:srgbClr val="212529"/>
                </a:solidFill>
                <a:effectLst/>
              </a:rPr>
              <a:t>. Часто тексты разбиты на отдельные фрагменты, снабженные подзаголовками. Они связаны между собой и помогают определить тему произведения.</a:t>
            </a:r>
          </a:p>
          <a:p>
            <a:endParaRPr lang="ru-RU" sz="2000" b="1" i="0" dirty="0" smtClean="0">
              <a:solidFill>
                <a:srgbClr val="212529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ru-RU" sz="2000" b="1" i="0" u="sng" dirty="0" smtClean="0">
                <a:solidFill>
                  <a:srgbClr val="212529"/>
                </a:solidFill>
                <a:effectLst/>
              </a:rPr>
              <a:t>Ключевые слова</a:t>
            </a:r>
            <a:r>
              <a:rPr lang="ru-RU" sz="2000" b="1" i="0" dirty="0" smtClean="0">
                <a:solidFill>
                  <a:srgbClr val="212529"/>
                </a:solidFill>
                <a:effectLst/>
              </a:rPr>
              <a:t>. Главные или опорные слова помогают лучше разобраться с тематикой текста. Особенно легко это сделать, если они носят специальный характер. Например, это могут быть слова из строительной или медицинской сферы. Но и в художественных произведениях также можно выделять главные слова и словосочетания. Анализ ключевых слов играет важную роль во всех видах текстов.</a:t>
            </a:r>
            <a:endParaRPr lang="ru-RU" sz="2000" b="1" i="0" dirty="0">
              <a:solidFill>
                <a:srgbClr val="2125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6493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7" y="1113794"/>
            <a:ext cx="4286250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20" y="152400"/>
            <a:ext cx="952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Основная </a:t>
            </a:r>
            <a:r>
              <a:rPr lang="ru-RU" sz="3200" b="1" dirty="0" smtClean="0">
                <a:solidFill>
                  <a:srgbClr val="C00000"/>
                </a:solidFill>
              </a:rPr>
              <a:t>мысль </a:t>
            </a:r>
            <a:r>
              <a:rPr lang="ru-RU" sz="3200" b="1" dirty="0"/>
              <a:t> </a:t>
            </a:r>
            <a:r>
              <a:rPr lang="ru-RU" sz="3200" b="1" dirty="0" smtClean="0"/>
              <a:t>(или идея) текста</a:t>
            </a:r>
            <a:r>
              <a:rPr lang="ru-RU" sz="3200" b="1" dirty="0"/>
              <a:t> – это то главное, что хотел сказать автор текста. Тема и основная мысль связаны между собой. Кроме того, основная мысль тоже определяет содержание текста. Она может быть сформулирована в одном из его предложений. Но чаще всего основную мысль нужно сформулировать самому, вдумчиво прочитав текст. Основная мысль (как и тема) может быть выражена в заголовке.</a:t>
            </a:r>
          </a:p>
        </p:txBody>
      </p:sp>
    </p:spTree>
    <p:extLst>
      <p:ext uri="{BB962C8B-B14F-4D97-AF65-F5344CB8AC3E}">
        <p14:creationId xmlns:p14="http://schemas.microsoft.com/office/powerpoint/2010/main" val="1840225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52451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C00000"/>
                </a:solidFill>
                <a:effectLst/>
              </a:rPr>
              <a:t>ПОДСКАЗКИ, по которым можно определить основную мысль. </a:t>
            </a: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Поразмышлять </a:t>
            </a: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над заголовком. Часто он связан с главной </a:t>
            </a: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мыслью.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</a:rPr>
              <a:t>Попробовать </a:t>
            </a: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кратко ответить на вопрос: «Что хотел сказать автор своим произведением?». Лучше всего, чтобы ответ укладывался в одно-два </a:t>
            </a: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предложения.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</a:rPr>
              <a:t>Из </a:t>
            </a:r>
            <a:r>
              <a:rPr lang="ru-RU" sz="2400" b="1" i="0" dirty="0" smtClean="0">
                <a:solidFill>
                  <a:srgbClr val="212529"/>
                </a:solidFill>
                <a:effectLst/>
              </a:rPr>
              <a:t>краткого пересказа текста убрать всё лишнее, сократив его до нескольких предложений.  </a:t>
            </a:r>
            <a:endParaRPr lang="ru-RU" sz="2400" b="1" i="0" dirty="0">
              <a:solidFill>
                <a:srgbClr val="212529"/>
              </a:solidFill>
              <a:effectLst/>
            </a:endParaRPr>
          </a:p>
        </p:txBody>
      </p:sp>
      <p:pic>
        <p:nvPicPr>
          <p:cNvPr id="3076" name="Picture 4" descr="https://st.depositphotos.com/1663755/2357/i/950/depositphotos_23572987-stock-photo-3d-man-reading-a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3" y="3020796"/>
            <a:ext cx="4346725" cy="326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96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20" y="2981324"/>
            <a:ext cx="3192780" cy="3990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51" y="352425"/>
            <a:ext cx="112490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5352B5"/>
                </a:solidFill>
                <a:effectLst/>
              </a:rPr>
              <a:t>АЛГОРИТМ ОПРЕДЕЛЕНИЯ ТЕМЫ И ГЛАВНОЙ МЫСЛИ ТЕКСТА</a:t>
            </a:r>
          </a:p>
          <a:p>
            <a:endParaRPr lang="ru-RU" sz="2000" b="1" i="0" dirty="0" smtClean="0">
              <a:solidFill>
                <a:srgbClr val="5352B5"/>
              </a:solidFill>
              <a:effectLst/>
            </a:endParaRPr>
          </a:p>
          <a:p>
            <a:r>
              <a:rPr lang="ru-RU" sz="2000" b="1" i="0" dirty="0" smtClean="0">
                <a:solidFill>
                  <a:srgbClr val="212529"/>
                </a:solidFill>
                <a:effectLst/>
              </a:rPr>
              <a:t>Для того, чтобы определить тему и основную мысль текста, нужно проделать следующие действия:</a:t>
            </a:r>
          </a:p>
          <a:p>
            <a:pPr>
              <a:buFont typeface="+mj-lt"/>
              <a:buAutoNum type="arabicPeriod"/>
            </a:pPr>
            <a:r>
              <a:rPr lang="ru-RU" sz="2000" b="1" i="0" dirty="0" smtClean="0">
                <a:solidFill>
                  <a:srgbClr val="212529"/>
                </a:solidFill>
                <a:effectLst/>
              </a:rPr>
              <a:t>Вдумчиво и внимательно прочитать текст.</a:t>
            </a:r>
          </a:p>
          <a:p>
            <a:pPr>
              <a:buFont typeface="+mj-lt"/>
              <a:buAutoNum type="arabicPeriod"/>
            </a:pPr>
            <a:r>
              <a:rPr lang="ru-RU" sz="2000" b="1" i="0" dirty="0" smtClean="0">
                <a:solidFill>
                  <a:srgbClr val="212529"/>
                </a:solidFill>
                <a:effectLst/>
              </a:rPr>
              <a:t>При наличии незнакомых слов выяснить их значение и снова перечитать содержание, пока смысл не станет ясен полностью.</a:t>
            </a:r>
          </a:p>
          <a:p>
            <a:pPr>
              <a:buFont typeface="+mj-lt"/>
              <a:buAutoNum type="arabicPeriod"/>
            </a:pPr>
            <a:r>
              <a:rPr lang="ru-RU" sz="2000" b="1" i="0" dirty="0" smtClean="0">
                <a:solidFill>
                  <a:srgbClr val="212529"/>
                </a:solidFill>
                <a:effectLst/>
              </a:rPr>
              <a:t>Затем следует приступить к выделению ключевых слов. Это главные слова, которые описывают основной посыл произведения. Чаще всего они бывают в заголовке, начале и конце </a:t>
            </a:r>
          </a:p>
          <a:p>
            <a:r>
              <a:rPr lang="ru-RU" sz="2000" b="1" i="0" dirty="0" smtClean="0">
                <a:solidFill>
                  <a:srgbClr val="212529"/>
                </a:solidFill>
                <a:effectLst/>
              </a:rPr>
              <a:t>текста. Автор иногда преднамеренно повторяет их, чтобы обратить на них</a:t>
            </a:r>
          </a:p>
          <a:p>
            <a:r>
              <a:rPr lang="ru-RU" sz="2000" b="1" i="0" dirty="0" smtClean="0">
                <a:solidFill>
                  <a:srgbClr val="212529"/>
                </a:solidFill>
                <a:effectLst/>
              </a:rPr>
              <a:t> внимание читателя.</a:t>
            </a:r>
          </a:p>
          <a:p>
            <a:pPr>
              <a:buFont typeface="+mj-lt"/>
              <a:buAutoNum type="arabicPeriod"/>
            </a:pPr>
            <a:r>
              <a:rPr lang="ru-RU" sz="2000" b="1" i="0" dirty="0" smtClean="0">
                <a:solidFill>
                  <a:srgbClr val="212529"/>
                </a:solidFill>
                <a:effectLst/>
              </a:rPr>
              <a:t>Выделить </a:t>
            </a:r>
            <a:r>
              <a:rPr lang="ru-RU" sz="2000" b="1" i="0" dirty="0" err="1" smtClean="0">
                <a:solidFill>
                  <a:srgbClr val="212529"/>
                </a:solidFill>
                <a:effectLst/>
              </a:rPr>
              <a:t>микротемы</a:t>
            </a:r>
            <a:r>
              <a:rPr lang="ru-RU" sz="2000" b="1" i="0" dirty="0" smtClean="0">
                <a:solidFill>
                  <a:srgbClr val="212529"/>
                </a:solidFill>
                <a:effectLst/>
              </a:rPr>
              <a:t>. Их может быть несколько в зависимости от</a:t>
            </a:r>
          </a:p>
          <a:p>
            <a:r>
              <a:rPr lang="ru-RU" sz="2000" b="1" i="0" dirty="0" smtClean="0">
                <a:solidFill>
                  <a:srgbClr val="212529"/>
                </a:solidFill>
                <a:effectLst/>
              </a:rPr>
              <a:t> сложности произведения. В простых текстах они часто совпадают с абзацами.</a:t>
            </a:r>
          </a:p>
          <a:p>
            <a:pPr>
              <a:buFont typeface="+mj-lt"/>
              <a:buAutoNum type="arabicPeriod"/>
            </a:pPr>
            <a:r>
              <a:rPr lang="ru-RU" sz="2000" b="1" i="0" dirty="0" smtClean="0">
                <a:solidFill>
                  <a:srgbClr val="212529"/>
                </a:solidFill>
                <a:effectLst/>
              </a:rPr>
              <a:t>Кратко пересказать прочитанное, стараясь уложиться в несколько предложений.</a:t>
            </a:r>
            <a:endParaRPr lang="ru-RU" sz="2000" b="1" i="0" dirty="0">
              <a:solidFill>
                <a:srgbClr val="2125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789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571501"/>
            <a:ext cx="1115810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для тренировки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1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1. Запишите текст, вставьте пропущенные гласные в корне. Объясните свой выбор: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(1) Какие сильные, живые,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бл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годарные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впеч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..тления вызывает один Кремль. (2) Над его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св..щенными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стенами, над его высокими башнями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прол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..тело несколько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в..ков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 (3) Я не могу истолковать себе тех чувств, которые по..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вляются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 во мне при взгляде на Кремль!.. (4) Одна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ст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рона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Кремля открылась перед нами. (5)Шумные крики, говор народа, треск экипажей и частый лес мачт с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разв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вающимися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разноцветными флагами, белокаменные стены Кремля, его высокие башни – всё это вместе поражало меня,  вызывало в душе удивление и чувство удовольствия. (6)Я почувствовал, что нах..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жусь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в первопрестольном граде в сердце царства русского…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2. Определите тему текста.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3. Определите основную мысль текста.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4. Определите тип речи.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5. Определите стиль речи.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48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9" y="504825"/>
            <a:ext cx="104679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Упражнение 2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1. Запишите текст, вставляя пропущенные буквы в окончания глагола и указывая спряжение: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(1) Я вижу, как по ступенькам террасы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взбира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наверх маленький лягушонок. (2)Ступеньки высоки, и ему приход..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затрачивать огромные усилия, чтобы взобраться. (3)Он делает прыжок,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цепля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за кромку ступеньки передними лапками,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повиса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 и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подтягива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 тельце. (4)Взобравшись на очередную ступеньку, он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отдыха..т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, потом снова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дела..т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прыжок. (5)Наконец он на террасе. (6)Здесь он долго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отдыха..т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 (7)Ему нужно проникнуть в комнаты. (8)Он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пробира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к порогу,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перепрыгива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..т,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оказыва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на застеклённой веранде,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отдыха..т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осматрива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; потом он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перетягива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 тело через порог в комнату.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2. Определите тему текста.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3 Определите основную мысль текста.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4. Определите тип речи.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5. Определите стиль речи.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66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25" y="295275"/>
            <a:ext cx="11106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Упражнение 3</a:t>
            </a:r>
            <a:endParaRPr lang="ru-RU" sz="2400" i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1. Запишите текст, вставляя и объясняя графически пропущенные буквы: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smtClean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smtClean="0">
                <a:effectLst/>
                <a:ea typeface="Times New Roman" panose="02020603050405020304" pitchFamily="18" charset="0"/>
              </a:rPr>
              <a:t>Живой 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барометр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              (1)Кто (не)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зна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сер..ю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в..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рону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? (2)Но что эта птица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мож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..т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предсказ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вать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погоду, наверное, не всем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извес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(?)но.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               (3)К ненастью голос у неё звучит глухо, а к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ясн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..й погоде, наоборот, приобретает звонкий, металлический тембр. (4)Да и сама птица станов..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тся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очень п..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движной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и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проворн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..й. (5)К ненастью же сидит она, нахохлившись, застыв, словно чучело. (6)В предсказании погоды ворона никогда (не)ошибается и может, несомненно, служить надёжным барометром во время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дальн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..й л..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сной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ea typeface="Times New Roman" panose="02020603050405020304" pitchFamily="18" charset="0"/>
              </a:rPr>
              <a:t>прогулк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..  .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2. Определите тему текста.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3. Определите идею текста.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4. Определите тип речи.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effectLst/>
                <a:ea typeface="Times New Roman" panose="02020603050405020304" pitchFamily="18" charset="0"/>
              </a:rPr>
              <a:t>5. Определите стиль речи.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30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5948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77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9824" y="530352"/>
            <a:ext cx="60807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sng" dirty="0" smtClean="0">
                <a:solidFill>
                  <a:srgbClr val="333333"/>
                </a:solidFill>
                <a:effectLst/>
              </a:rPr>
              <a:t>ТИПЫ РЕЧИ (ТЕКСТА</a:t>
            </a:r>
            <a:r>
              <a:rPr lang="ru-RU" sz="3200" b="1" i="0" u="sng" dirty="0" smtClean="0">
                <a:solidFill>
                  <a:srgbClr val="333333"/>
                </a:solidFill>
                <a:effectLst/>
              </a:rPr>
              <a:t>)</a:t>
            </a:r>
          </a:p>
          <a:p>
            <a:pPr algn="ctr"/>
            <a:endParaRPr lang="ru-RU" sz="3200" b="1" i="0" u="sng" dirty="0" smtClean="0">
              <a:solidFill>
                <a:srgbClr val="333333"/>
              </a:solidFill>
              <a:effectLst/>
            </a:endParaRPr>
          </a:p>
          <a:p>
            <a:pPr algn="ctr"/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Выделяются три функционально-смысловых типа речи:</a:t>
            </a:r>
          </a:p>
          <a:p>
            <a:pPr algn="ctr"/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pPr algn="ctr"/>
            <a:r>
              <a:rPr lang="ru-RU" sz="2400" b="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ОПИСАНИЕ, </a:t>
            </a:r>
          </a:p>
          <a:p>
            <a:pPr algn="ctr"/>
            <a:endParaRPr lang="ru-RU" sz="2400" b="1" i="0" dirty="0" smtClean="0">
              <a:solidFill>
                <a:srgbClr val="333333"/>
              </a:solidFill>
              <a:effectLst/>
            </a:endParaRPr>
          </a:p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</a:rPr>
              <a:t>ПОВЕСТВОВАНИЕ, </a:t>
            </a:r>
          </a:p>
          <a:p>
            <a:pPr algn="ctr"/>
            <a:endParaRPr lang="ru-RU" sz="2400" b="1" i="0" dirty="0" smtClean="0">
              <a:solidFill>
                <a:srgbClr val="333333"/>
              </a:solidFill>
              <a:effectLst/>
            </a:endParaRPr>
          </a:p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</a:rPr>
              <a:t>РАССУЖДЕНИЕ. </a:t>
            </a:r>
          </a:p>
          <a:p>
            <a:endParaRPr lang="ru-RU" sz="2400" b="1" i="0" u="sng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    </a:t>
            </a:r>
            <a:endParaRPr lang="ru-RU" sz="2400" b="1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5" name="AutoShape 8" descr="https://forex-brokers.pro/Privju_Img/739000/739609_informacii_o_licenzii_skam_kontory_trading_com_ne_obnaruzhe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drasler.ru/wp-content/uploads/2019/10/%D1%87%D0%B5%D0%BB%D0%BE%D0%B2%D0%B5%D1%87%D0%B5%D0%BA-%D1%81-%D0%BA%D0%BD%D0%B8%D0%B3%D0%BE%D0%B9-%D0%B4%D0%BB%D1%8F-%D0%BF%D1%80%D0%B5%D0%B7%D0%B5%D0%BD%D1%82%D0%B0%D1%86%D0%B8%D0%B8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3" y="2167128"/>
            <a:ext cx="5047179" cy="336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90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" y="109728"/>
            <a:ext cx="11777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</a:rPr>
              <a:t>1</a:t>
            </a:r>
            <a:r>
              <a:rPr lang="ru-RU" sz="2800" dirty="0" smtClean="0">
                <a:solidFill>
                  <a:srgbClr val="333333"/>
                </a:solidFill>
              </a:rPr>
              <a:t>.</a:t>
            </a:r>
            <a:r>
              <a:rPr lang="ru-RU" sz="2800" dirty="0">
                <a:solidFill>
                  <a:srgbClr val="333333"/>
                </a:solidFill>
              </a:rPr>
              <a:t> </a:t>
            </a:r>
            <a:r>
              <a:rPr lang="ru-RU" sz="2400" b="1" u="sng" dirty="0" smtClean="0">
                <a:solidFill>
                  <a:srgbClr val="333333"/>
                </a:solidFill>
              </a:rPr>
              <a:t>ОПИСАНИЕ</a:t>
            </a:r>
          </a:p>
          <a:p>
            <a:r>
              <a:rPr lang="ru-RU" sz="2800" u="sng" dirty="0">
                <a:solidFill>
                  <a:srgbClr val="333333"/>
                </a:solidFill>
              </a:rPr>
              <a:t> </a:t>
            </a:r>
            <a:r>
              <a:rPr lang="ru-RU" sz="2800" u="sng" dirty="0" smtClean="0">
                <a:solidFill>
                  <a:srgbClr val="333333"/>
                </a:solidFill>
              </a:rPr>
              <a:t>В тексте-описании </a:t>
            </a:r>
            <a:r>
              <a:rPr lang="ru-RU" sz="2800" dirty="0" smtClean="0">
                <a:solidFill>
                  <a:srgbClr val="333333"/>
                </a:solidFill>
              </a:rPr>
              <a:t>тема </a:t>
            </a:r>
            <a:r>
              <a:rPr lang="ru-RU" sz="2800" dirty="0">
                <a:solidFill>
                  <a:srgbClr val="333333"/>
                </a:solidFill>
              </a:rPr>
              <a:t>раскрывается в процессе характеристики предметов, явлений природы, лиц и т. п., что оформляется, как правило, в виде перечисления их признаков. Отличительными чертами данного типа являются статичность и одновременность перечисляемых явлений. </a:t>
            </a:r>
            <a:r>
              <a:rPr lang="ru-RU" sz="2800" dirty="0" smtClean="0">
                <a:solidFill>
                  <a:srgbClr val="333333"/>
                </a:solidFill>
              </a:rPr>
              <a:t>Основными разновидностями </a:t>
            </a:r>
            <a:r>
              <a:rPr lang="ru-RU" sz="2800" dirty="0">
                <a:solidFill>
                  <a:srgbClr val="333333"/>
                </a:solidFill>
              </a:rPr>
              <a:t>описания считаются следующие: пейзаж, описание обстановки, описание портрета и характеристика.</a:t>
            </a:r>
          </a:p>
          <a:p>
            <a:endParaRPr lang="ru-RU" sz="2800" dirty="0">
              <a:solidFill>
                <a:srgbClr val="333333"/>
              </a:solidFill>
            </a:endParaRPr>
          </a:p>
          <a:p>
            <a:r>
              <a:rPr lang="ru-RU" sz="2800" dirty="0">
                <a:solidFill>
                  <a:srgbClr val="333333"/>
                </a:solidFill>
              </a:rPr>
              <a:t>   </a:t>
            </a:r>
            <a:r>
              <a:rPr lang="ru-RU" sz="2800" b="1" dirty="0">
                <a:solidFill>
                  <a:srgbClr val="333333"/>
                </a:solidFill>
              </a:rPr>
              <a:t> Например:</a:t>
            </a:r>
            <a:r>
              <a:rPr lang="ru-RU" sz="2800" dirty="0">
                <a:solidFill>
                  <a:srgbClr val="333333"/>
                </a:solidFill>
              </a:rPr>
              <a:t> </a:t>
            </a:r>
            <a:r>
              <a:rPr lang="ru-RU" sz="2800" b="1" i="1" dirty="0">
                <a:solidFill>
                  <a:schemeClr val="tx2"/>
                </a:solidFill>
              </a:rPr>
              <a:t>День был мягкий и мглистый. Красноватое солнце невысоко висело над длинными, похожими на снеговые поля, слоистыми облаками. В саду стояли покрытые инеем розовые деревья. Неясные тени на снегу были пропитаны тем же теплым светом. Было необыкновенно тихо.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(А.Н. Толстой)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16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8432" y="786384"/>
            <a:ext cx="79735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ПОДСКАЗКА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ru-RU" sz="2800" b="1" dirty="0" smtClean="0"/>
              <a:t>Задаем вопрос к тексту и применяем прием «иллюстрирования»: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К тексту-описанию можно задать вопрос: 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«Какой (-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ая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, -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ое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, -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ие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?)»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Можно проиллюстрировать содержание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одним рисунком или фотографией.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uprostim.com/wp-content/uploads/2021/05/image1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783"/>
            <a:ext cx="4087368" cy="41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48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474345"/>
            <a:ext cx="117005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</a:t>
            </a:r>
            <a:r>
              <a:rPr lang="ru-RU" sz="2400" b="1" dirty="0" smtClean="0"/>
              <a:t>. ПОВЕСТВОВАНИЕ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В повествовании </a:t>
            </a:r>
            <a:r>
              <a:rPr lang="ru-RU" sz="2400" dirty="0" err="1" smtClean="0"/>
              <a:t>микротема</a:t>
            </a:r>
            <a:r>
              <a:rPr lang="ru-RU" sz="2400" dirty="0" smtClean="0"/>
              <a:t> </a:t>
            </a:r>
            <a:r>
              <a:rPr lang="ru-RU" sz="2400" dirty="0" smtClean="0"/>
              <a:t>раскрывается </a:t>
            </a:r>
            <a:r>
              <a:rPr lang="ru-RU" sz="2400" dirty="0" smtClean="0"/>
              <a:t>через развитие действия, </a:t>
            </a:r>
            <a:r>
              <a:rPr lang="ru-RU" sz="2400" dirty="0" smtClean="0"/>
              <a:t>состояний, событий и т. п. </a:t>
            </a:r>
            <a:r>
              <a:rPr lang="ru-RU" sz="2400" dirty="0" smtClean="0"/>
              <a:t>Текст-повествование отличается динамичностью, последовательностью сообщаемого</a:t>
            </a:r>
            <a:r>
              <a:rPr lang="ru-RU" sz="2400" dirty="0" smtClean="0"/>
              <a:t>. В повествовании много глаголов, а также слов, указывающих на последовательность действий: однажды, сначала, затем, потом, после этого, немного погодя, позже, через некоторое время, тогда, тут, вдруг, неожиданно, вот и, наконец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 smtClean="0"/>
              <a:t>т. п.</a:t>
            </a:r>
          </a:p>
          <a:p>
            <a:endParaRPr lang="ru-RU" sz="2400" dirty="0" smtClean="0"/>
          </a:p>
          <a:p>
            <a:r>
              <a:rPr lang="ru-RU" sz="2400" dirty="0" smtClean="0"/>
              <a:t>   </a:t>
            </a:r>
            <a:r>
              <a:rPr lang="ru-RU" sz="2400" b="1" dirty="0" smtClean="0"/>
              <a:t> Например:</a:t>
            </a:r>
            <a:r>
              <a:rPr lang="ru-RU" sz="2400" dirty="0" smtClean="0"/>
              <a:t> </a:t>
            </a:r>
            <a:r>
              <a:rPr lang="ru-RU" sz="2400" b="1" i="1" dirty="0" smtClean="0">
                <a:solidFill>
                  <a:schemeClr val="tx2"/>
                </a:solidFill>
              </a:rPr>
              <a:t>В одном болоте на кочке под ивой вывелись дикие утята.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    Вскоре после этого мать повела их к озеру по коровьей тропе. Я заметил их издали, спрятался за дерево, и утята подошли к самым моим ногам.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    Трех из них я взял себе на воспитание, остальные шестнадцать пошли себе дальше по коровьей тропе.</a:t>
            </a:r>
          </a:p>
          <a:p>
            <a:pPr algn="r"/>
            <a:r>
              <a:rPr lang="ru-RU" sz="2800" dirty="0" smtClean="0">
                <a:effectLst/>
              </a:rPr>
              <a:t>(По М.М. Пришвину)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9515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8432" y="786384"/>
            <a:ext cx="79735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ПОДСКАЗКА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ru-RU" sz="2800" b="1" dirty="0" smtClean="0"/>
              <a:t>Задаем вопрос к тексту и применяем прием «иллюстрирования»: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К тексту-повествованию можно задать вопрос: «Что и как произошло?»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Можно проиллюстрировать содержание несколькими рисунками или фотографиями.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uprostim.com/wp-content/uploads/2021/05/image1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783"/>
            <a:ext cx="4087368" cy="41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98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73736"/>
            <a:ext cx="1159192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sng" dirty="0" smtClean="0">
                <a:solidFill>
                  <a:srgbClr val="333333"/>
                </a:solidFill>
                <a:effectLst/>
              </a:rPr>
              <a:t>3. РАССУЖДЕНИЕ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 </a:t>
            </a:r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основывается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 логическом плане на умозаключении и представляет собой развитие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темы из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трех частей: а) тезис (то, что надо доказать или объяснить), </a:t>
            </a:r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б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) доказательство (объяснения, аргументация) </a:t>
            </a:r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и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в) вывод (заключение, обобщение и т. д.). </a:t>
            </a:r>
            <a:endParaRPr lang="ru-RU" sz="24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Но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надо заметить, что в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рассуждении не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всегда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присутствуют все три части. Цель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рассуждения – объяснить или доказать что-то. В рассуждении часто используются слова, указывающие на ход развития мысли и причинно-следственные связи: </a:t>
            </a:r>
            <a:r>
              <a:rPr lang="ru-RU" sz="2400" b="0" i="1" dirty="0" smtClean="0">
                <a:solidFill>
                  <a:srgbClr val="333333"/>
                </a:solidFill>
                <a:effectLst/>
              </a:rPr>
              <a:t>почему, потому что, так как, ведь, во-первых, во-вторых, в-третьих, поэтому, вот почему.</a:t>
            </a:r>
          </a:p>
          <a:p>
            <a:endParaRPr lang="ru-RU" sz="2000" b="0" i="0" dirty="0" smtClean="0">
              <a:solidFill>
                <a:srgbClr val="333333"/>
              </a:solidFill>
              <a:effectLst/>
            </a:endParaRP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</a:rPr>
              <a:t>    Например:</a:t>
            </a:r>
            <a:r>
              <a:rPr lang="ru-RU" sz="2000" b="0" i="0" dirty="0" smtClean="0">
                <a:solidFill>
                  <a:srgbClr val="333333"/>
                </a:solidFill>
                <a:effectLst/>
              </a:rPr>
              <a:t> </a:t>
            </a:r>
            <a:r>
              <a:rPr lang="ru-RU" sz="2000" b="1" i="1" dirty="0" smtClean="0">
                <a:solidFill>
                  <a:schemeClr val="tx2"/>
                </a:solidFill>
                <a:effectLst/>
              </a:rPr>
              <a:t>Наше отечество, наша родина – матушка Россия.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effectLst/>
              </a:rPr>
              <a:t>    </a:t>
            </a:r>
            <a:r>
              <a:rPr lang="ru-RU" sz="2400" b="1" i="1" dirty="0" smtClean="0">
                <a:solidFill>
                  <a:schemeClr val="tx2"/>
                </a:solidFill>
                <a:effectLst/>
              </a:rPr>
              <a:t>Отечеством мы зовем Россию потому, что в ней жили испокон веку отцы и деды наши. Родиной мы зовем ее потому, что в ней мы родились, в ней говорят родным нам языком, и все в ней для нас родное; а матерью – потому, что она вскормила нас своим хлебом, вспоила своими водами, выучила своему языку; как мать она защищает и бережет нас от всяких врагов.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effectLst/>
              </a:rPr>
              <a:t>    Много есть на свете и кроме России всяких хороших государств и земель, но одна у человека мать – одна у него и родина.</a:t>
            </a:r>
            <a:endParaRPr lang="ru-RU" sz="2400" b="1" i="1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2056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8536" y="301752"/>
            <a:ext cx="76992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cs typeface="Calibri" panose="020F0502020204030204" pitchFamily="34" charset="0"/>
              </a:rPr>
              <a:t>ПОДСКАЗКА</a:t>
            </a:r>
          </a:p>
          <a:p>
            <a:pPr algn="ctr"/>
            <a:endParaRPr lang="ru-RU" sz="28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ru-RU" sz="2800" b="1" dirty="0"/>
              <a:t>Задаем вопрос к тексту и применяем прием «иллюстрирования»:</a:t>
            </a:r>
          </a:p>
          <a:p>
            <a:endParaRPr lang="ru-RU" sz="2800" b="1" dirty="0"/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К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тексту-рассуждению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можно задать вопрос: «Что и как произошло?»</a:t>
            </a: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Нельзя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проиллюстрировать содержание несколькими рисунками или фотографиями.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https://uprostim.com/wp-content/uploads/2021/05/image1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9509"/>
            <a:ext cx="4562856" cy="42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56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1084</Words>
  <Application>Microsoft Office PowerPoint</Application>
  <PresentationFormat>Широкоэкранный</PresentationFormat>
  <Paragraphs>219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Times New Roman</vt:lpstr>
      <vt:lpstr>Тема Office</vt:lpstr>
      <vt:lpstr>УЧИМСЯ АНАЛИЗИРОВАТЬ ТЕКСТ                                                                                    ТЕМА, ТИП, ОСНОВНАЯ МЫСЛЬ ТЕКСТА</vt:lpstr>
      <vt:lpstr>                       Что такое текст?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45</cp:revision>
  <dcterms:created xsi:type="dcterms:W3CDTF">2021-10-20T15:57:07Z</dcterms:created>
  <dcterms:modified xsi:type="dcterms:W3CDTF">2021-12-08T17:46:04Z</dcterms:modified>
</cp:coreProperties>
</file>