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5" autoAdjust="0"/>
    <p:restoredTop sz="77379" autoAdjust="0"/>
  </p:normalViewPr>
  <p:slideViewPr>
    <p:cSldViewPr snapToGrid="0">
      <p:cViewPr varScale="1">
        <p:scale>
          <a:sx n="56" d="100"/>
          <a:sy n="56" d="100"/>
        </p:scale>
        <p:origin x="-11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D771-F522-4E9A-BFC2-178C8DA4514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CFDF-B920-4CDB-A254-F38B340B8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20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запустить барабан, нужно щелкнуть на красный</a:t>
            </a:r>
            <a:r>
              <a:rPr lang="ru-RU" baseline="0" dirty="0" smtClean="0"/>
              <a:t> круг. Выпадение номеров настроено следующим образом: 2, 7, 1, 6, 3, 5, 8, 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CFDF-B920-4CDB-A254-F38B340B80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05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ACFDF-B920-4CDB-A254-F38B340B80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58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08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13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45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2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63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03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5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33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9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65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2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bd1NWTWf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slide" Target="slide8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70" y="2136835"/>
            <a:ext cx="3932564" cy="40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4507" y="3355552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21315" y="1861760"/>
            <a:ext cx="6327694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 русского языка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4 «в» классе.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Учитель: Давыдова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Людмила Викторовна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4852" y="4325821"/>
            <a:ext cx="769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0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37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46" y="155060"/>
            <a:ext cx="10515600" cy="4133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>Музыкальная пауза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www.osh.by/wp-content/uploads/2014/02/skripichnii_kluch000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099" y="568411"/>
            <a:ext cx="7579388" cy="56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024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3548450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Черный ящик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 ящике лежит то, что является символом праздника «День  матери»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277232" y="4707924"/>
            <a:ext cx="49056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НЕЗАБУДКИ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695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моё\мишка с незабуд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333" y="1371600"/>
            <a:ext cx="5151550" cy="447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68398" y="1253067"/>
            <a:ext cx="6654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Подведём  итог.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Дома: написать сочинение  о своей маме.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61506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300/marina-bazanowa.2b/0_5118c_36d31a2c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498" y="947181"/>
            <a:ext cx="4709812" cy="54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319" y="300850"/>
            <a:ext cx="889686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9017" y="1313120"/>
            <a:ext cx="616925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«Колесо знаний»</a:t>
            </a:r>
            <a:r>
              <a:rPr lang="ru-RU" sz="1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7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кругленный прямоугольник 85"/>
          <p:cNvSpPr/>
          <p:nvPr/>
        </p:nvSpPr>
        <p:spPr>
          <a:xfrm>
            <a:off x="7205676" y="1072278"/>
            <a:ext cx="4445189" cy="48867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1404" y="698157"/>
            <a:ext cx="5474045" cy="5461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3114099" y="3092649"/>
            <a:ext cx="707533" cy="707533"/>
            <a:chOff x="5301245" y="3432460"/>
            <a:chExt cx="707533" cy="707533"/>
          </a:xfrm>
          <a:solidFill>
            <a:srgbClr val="FF0000"/>
          </a:solidFill>
        </p:grpSpPr>
        <p:sp>
          <p:nvSpPr>
            <p:cNvPr id="42" name="Овал 41"/>
            <p:cNvSpPr/>
            <p:nvPr/>
          </p:nvSpPr>
          <p:spPr>
            <a:xfrm>
              <a:off x="5301245" y="3432460"/>
              <a:ext cx="707533" cy="70753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Круговая стрелка 55"/>
            <p:cNvSpPr/>
            <p:nvPr/>
          </p:nvSpPr>
          <p:spPr>
            <a:xfrm>
              <a:off x="5424616" y="3459033"/>
              <a:ext cx="469557" cy="593983"/>
            </a:xfrm>
            <a:prstGeom prst="circularArrow">
              <a:avLst>
                <a:gd name="adj1" fmla="val 0"/>
                <a:gd name="adj2" fmla="val 3263142"/>
                <a:gd name="adj3" fmla="val 5796686"/>
                <a:gd name="adj4" fmla="val 10800000"/>
                <a:gd name="adj5" fmla="val 125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Стрелка влево 60"/>
          <p:cNvSpPr/>
          <p:nvPr/>
        </p:nvSpPr>
        <p:spPr>
          <a:xfrm>
            <a:off x="6033104" y="2787770"/>
            <a:ext cx="854249" cy="123517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84205" y="247135"/>
              <a:ext cx="11652422" cy="638844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4691918" y="151529"/>
            <a:ext cx="5215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Вращайте барабан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463481" y="1339365"/>
            <a:ext cx="1914689" cy="1342916"/>
            <a:chOff x="7463481" y="1339365"/>
            <a:chExt cx="1914689" cy="1342916"/>
          </a:xfrm>
        </p:grpSpPr>
        <p:pic>
          <p:nvPicPr>
            <p:cNvPr id="1028" name="Picture 4" descr="http://print-convert.ru/sample_01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81" y="1339365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7813539" y="1592453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№1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9500994" y="1325996"/>
            <a:ext cx="1914689" cy="1342916"/>
            <a:chOff x="9500994" y="1325996"/>
            <a:chExt cx="1914689" cy="1342916"/>
          </a:xfrm>
        </p:grpSpPr>
        <p:pic>
          <p:nvPicPr>
            <p:cNvPr id="69" name="Picture 4" descr="http://print-convert.ru/sample_01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0994" y="1325996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Прямоугольник 73"/>
            <p:cNvSpPr/>
            <p:nvPr/>
          </p:nvSpPr>
          <p:spPr>
            <a:xfrm>
              <a:off x="9828197" y="1592453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№2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482642" y="2844192"/>
            <a:ext cx="1914689" cy="1342916"/>
            <a:chOff x="7482642" y="2844192"/>
            <a:chExt cx="1914689" cy="1342916"/>
          </a:xfrm>
        </p:grpSpPr>
        <p:pic>
          <p:nvPicPr>
            <p:cNvPr id="68" name="Picture 4" descr="http://print-convert.ru/sample_01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642" y="2844192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Прямоугольник 74"/>
            <p:cNvSpPr/>
            <p:nvPr/>
          </p:nvSpPr>
          <p:spPr>
            <a:xfrm>
              <a:off x="7815210" y="3074127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№4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9518279" y="2859941"/>
            <a:ext cx="1914689" cy="1342916"/>
            <a:chOff x="9518279" y="2859941"/>
            <a:chExt cx="1914689" cy="1342916"/>
          </a:xfrm>
        </p:grpSpPr>
        <p:pic>
          <p:nvPicPr>
            <p:cNvPr id="70" name="Picture 4" descr="http://print-convert.ru/sample_01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8279" y="2859941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Прямоугольник 75"/>
            <p:cNvSpPr/>
            <p:nvPr/>
          </p:nvSpPr>
          <p:spPr>
            <a:xfrm>
              <a:off x="9845482" y="3069734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№5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63479" y="4349020"/>
            <a:ext cx="1914689" cy="1342916"/>
            <a:chOff x="7463479" y="4349020"/>
            <a:chExt cx="1914689" cy="1342916"/>
          </a:xfrm>
        </p:grpSpPr>
        <p:pic>
          <p:nvPicPr>
            <p:cNvPr id="71" name="Picture 4" descr="http://print-convert.ru/sample_01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479" y="4349020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Прямоугольник 76"/>
            <p:cNvSpPr/>
            <p:nvPr/>
          </p:nvSpPr>
          <p:spPr>
            <a:xfrm>
              <a:off x="7813539" y="4491751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№7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9504738" y="4360451"/>
            <a:ext cx="1914689" cy="1342916"/>
            <a:chOff x="9504738" y="4360451"/>
            <a:chExt cx="1914689" cy="1342916"/>
          </a:xfrm>
        </p:grpSpPr>
        <p:pic>
          <p:nvPicPr>
            <p:cNvPr id="72" name="Picture 4" descr="http://print-convert.ru/sample_01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738" y="4360451"/>
              <a:ext cx="1914689" cy="134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77"/>
            <p:cNvSpPr/>
            <p:nvPr/>
          </p:nvSpPr>
          <p:spPr>
            <a:xfrm>
              <a:off x="9837592" y="4506545"/>
              <a:ext cx="12602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№8</a:t>
              </a:r>
              <a:endPara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1228688">
            <a:off x="1020480" y="1002251"/>
            <a:ext cx="4926706" cy="4908094"/>
            <a:chOff x="1020480" y="1002251"/>
            <a:chExt cx="4926706" cy="4908094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020480" y="1002251"/>
              <a:ext cx="4926706" cy="4908094"/>
              <a:chOff x="1020480" y="1002251"/>
              <a:chExt cx="4926706" cy="4908094"/>
            </a:xfrm>
          </p:grpSpPr>
          <p:grpSp>
            <p:nvGrpSpPr>
              <p:cNvPr id="58" name="Группа 57"/>
              <p:cNvGrpSpPr/>
              <p:nvPr/>
            </p:nvGrpSpPr>
            <p:grpSpPr>
              <a:xfrm>
                <a:off x="1020480" y="1002251"/>
                <a:ext cx="4926706" cy="4908094"/>
                <a:chOff x="3207626" y="1342062"/>
                <a:chExt cx="4926706" cy="4908094"/>
              </a:xfrm>
            </p:grpSpPr>
            <p:sp>
              <p:nvSpPr>
                <p:cNvPr id="12" name="Трапеция 11"/>
                <p:cNvSpPr/>
                <p:nvPr/>
              </p:nvSpPr>
              <p:spPr>
                <a:xfrm rot="10800000">
                  <a:off x="5153087" y="134887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flipV="1">
                  <a:off x="6156939" y="5863660"/>
                  <a:ext cx="861699" cy="38649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H="1">
                  <a:off x="7744621" y="4239826"/>
                  <a:ext cx="389711" cy="898010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 flipV="1">
                  <a:off x="3218702" y="4361430"/>
                  <a:ext cx="349749" cy="8247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flipH="1">
                  <a:off x="3207626" y="2437925"/>
                  <a:ext cx="347370" cy="895246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flipV="1">
                  <a:off x="4269193" y="1342062"/>
                  <a:ext cx="897745" cy="399934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flipH="1" flipV="1">
                  <a:off x="4285511" y="5896860"/>
                  <a:ext cx="867576" cy="353295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Трапеция 33"/>
                <p:cNvSpPr/>
                <p:nvPr/>
              </p:nvSpPr>
              <p:spPr>
                <a:xfrm rot="2700000">
                  <a:off x="4129156" y="3826021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35" name="Трапеция 34"/>
                <p:cNvSpPr/>
                <p:nvPr/>
              </p:nvSpPr>
              <p:spPr>
                <a:xfrm rot="5400000">
                  <a:off x="3710864" y="2829933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36" name="Трапеция 35"/>
                <p:cNvSpPr/>
                <p:nvPr/>
              </p:nvSpPr>
              <p:spPr>
                <a:xfrm rot="8100000">
                  <a:off x="4114404" y="1802506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 smtClean="0">
                      <a:solidFill>
                        <a:srgbClr val="FF0000"/>
                      </a:solidFill>
                    </a:rPr>
                    <a:t>4</a:t>
                  </a:r>
                  <a:endParaRPr lang="ru-RU" sz="4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7" name="Трапеция 36"/>
                <p:cNvSpPr/>
                <p:nvPr/>
              </p:nvSpPr>
              <p:spPr>
                <a:xfrm rot="16200000">
                  <a:off x="6607418" y="2781064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8" name="Трапеция 37"/>
                <p:cNvSpPr/>
                <p:nvPr/>
              </p:nvSpPr>
              <p:spPr>
                <a:xfrm rot="21600000">
                  <a:off x="5153088" y="4239827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  <p:sp>
              <p:nvSpPr>
                <p:cNvPr id="39" name="Трапеция 38"/>
                <p:cNvSpPr/>
                <p:nvPr/>
              </p:nvSpPr>
              <p:spPr>
                <a:xfrm rot="-2700000">
                  <a:off x="6178134" y="3792822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40" name="Трапеция 39"/>
                <p:cNvSpPr/>
                <p:nvPr/>
              </p:nvSpPr>
              <p:spPr>
                <a:xfrm rot="-8100000">
                  <a:off x="6184854" y="1769305"/>
                  <a:ext cx="1003852" cy="2010328"/>
                </a:xfrm>
                <a:prstGeom prst="trapezoid">
                  <a:avLst>
                    <a:gd name="adj" fmla="val 36940"/>
                  </a:avLst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762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800" b="1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752455" y="2426888"/>
                  <a:ext cx="362053" cy="857413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6137108" y="1342062"/>
                  <a:ext cx="903725" cy="333532"/>
                </a:xfrm>
                <a:prstGeom prst="line">
                  <a:avLst/>
                </a:prstGeom>
                <a:ln w="762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0" name="Picture 6" descr="http://www.osh.by/wp-content/uploads/2014/02/skripichnii_kluch0000.png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201" y="1940651"/>
                <a:ext cx="1246203" cy="9346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https://pixabay.com/static/uploads/photo/2014/04/03/10/22/black-box-310220_640.png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159" y="4055057"/>
              <a:ext cx="544017" cy="497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Управляющая кнопка: далее 90">
            <a:hlinkClick r:id="" action="ppaction://hlinkshowjump?jump=nextslide" highlightClick="1"/>
          </p:cNvPr>
          <p:cNvSpPr/>
          <p:nvPr/>
        </p:nvSpPr>
        <p:spPr>
          <a:xfrm>
            <a:off x="11212330" y="60577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96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700000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400000">
                                      <p:cBhvr>
                                        <p:cTn id="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Управляющая кнопка: возврат 2">
            <a:hlinkClick r:id="rId4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44828" y="863143"/>
            <a:ext cx="97989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Работа в паре.</a:t>
            </a:r>
          </a:p>
          <a:p>
            <a:r>
              <a:rPr lang="ru-RU" sz="2400" b="1" dirty="0" smtClean="0"/>
              <a:t>Найдите  в тексте имена существительные и определите  склонение и падеж.</a:t>
            </a:r>
          </a:p>
          <a:p>
            <a:r>
              <a:rPr lang="ru-RU" sz="3200" dirty="0" smtClean="0"/>
              <a:t>Только с мамой я чувствую себя самым счастливым человеком на земле. И неважно, в каком я возрасте, мне всегда нужны  мамина подсказка, мудрый </a:t>
            </a:r>
            <a:r>
              <a:rPr lang="ru-RU" sz="3200" dirty="0" smtClean="0"/>
              <a:t>совет  </a:t>
            </a:r>
            <a:r>
              <a:rPr lang="ru-RU" sz="3200" dirty="0" smtClean="0"/>
              <a:t>и просто  ласковое слово. 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76134" y="4081390"/>
            <a:ext cx="738293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Мамой (</a:t>
            </a:r>
            <a:r>
              <a:rPr lang="ru-RU" sz="2800" dirty="0" err="1" smtClean="0"/>
              <a:t>Т.п</a:t>
            </a:r>
            <a:r>
              <a:rPr lang="ru-RU" sz="2800" dirty="0" smtClean="0"/>
              <a:t> 1скл), человеком (</a:t>
            </a:r>
            <a:r>
              <a:rPr lang="ru-RU" sz="2800" dirty="0" err="1" smtClean="0"/>
              <a:t>Т.п</a:t>
            </a:r>
            <a:r>
              <a:rPr lang="ru-RU" sz="2800" dirty="0" smtClean="0"/>
              <a:t> 2 </a:t>
            </a:r>
            <a:r>
              <a:rPr lang="ru-RU" sz="2800" dirty="0" err="1" smtClean="0"/>
              <a:t>скл</a:t>
            </a:r>
            <a:r>
              <a:rPr lang="ru-RU" sz="2800" dirty="0" smtClean="0"/>
              <a:t>), земле (</a:t>
            </a:r>
            <a:r>
              <a:rPr lang="ru-RU" sz="2800" dirty="0" err="1" smtClean="0"/>
              <a:t>П.п</a:t>
            </a:r>
            <a:r>
              <a:rPr lang="ru-RU" sz="2800" dirty="0" smtClean="0"/>
              <a:t>),возрасте (</a:t>
            </a:r>
            <a:r>
              <a:rPr lang="ru-RU" sz="2800" dirty="0" err="1" smtClean="0"/>
              <a:t>П.п</a:t>
            </a:r>
            <a:r>
              <a:rPr lang="ru-RU" sz="2800" dirty="0" smtClean="0"/>
              <a:t> 2скл), подсказка (</a:t>
            </a:r>
            <a:r>
              <a:rPr lang="ru-RU" sz="2800" dirty="0" err="1" smtClean="0"/>
              <a:t>И.п</a:t>
            </a:r>
            <a:r>
              <a:rPr lang="ru-RU" sz="2800" dirty="0" smtClean="0"/>
              <a:t> 1скл),</a:t>
            </a:r>
          </a:p>
          <a:p>
            <a:r>
              <a:rPr lang="ru-RU" sz="2800" dirty="0" smtClean="0"/>
              <a:t> совет (</a:t>
            </a:r>
            <a:r>
              <a:rPr lang="ru-RU" sz="2800" dirty="0" err="1" smtClean="0"/>
              <a:t>И.п</a:t>
            </a:r>
            <a:r>
              <a:rPr lang="ru-RU" sz="2800" dirty="0" smtClean="0"/>
              <a:t> 2скл), слово (</a:t>
            </a:r>
            <a:r>
              <a:rPr lang="ru-RU" sz="2800" dirty="0" err="1" smtClean="0"/>
              <a:t>И.п</a:t>
            </a:r>
            <a:r>
              <a:rPr lang="ru-RU" sz="2800" dirty="0" smtClean="0"/>
              <a:t> 2скл).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102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11115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Разгадайте загадку и выполните морфологический разбор   этого слова.</a:t>
            </a:r>
          </a:p>
          <a:p>
            <a:r>
              <a:rPr lang="ru-RU" sz="4400" dirty="0" smtClean="0"/>
              <a:t>В мире нет её  роднее,</a:t>
            </a:r>
          </a:p>
          <a:p>
            <a:r>
              <a:rPr lang="ru-RU" sz="4400" dirty="0" smtClean="0"/>
              <a:t>Справедливей и добрее,</a:t>
            </a:r>
          </a:p>
          <a:p>
            <a:r>
              <a:rPr lang="ru-RU" sz="4400" dirty="0" smtClean="0"/>
              <a:t>Я скажу, друзья, вам прямо</a:t>
            </a:r>
          </a:p>
          <a:p>
            <a:r>
              <a:rPr lang="ru-RU" sz="4400" dirty="0" smtClean="0"/>
              <a:t>Это просто ваша…….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096934" y="5029200"/>
            <a:ext cx="669553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МАМА</a:t>
            </a:r>
          </a:p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958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Самостоятельная работа</a:t>
            </a:r>
          </a:p>
          <a:p>
            <a:r>
              <a:rPr lang="ru-RU" sz="4400" dirty="0" smtClean="0"/>
              <a:t>«Выбери задание по силам»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277232" y="4707924"/>
            <a:ext cx="49056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Текст ответа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33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Составьте предложение со словом –мама. Чтобы слово стояло в разных падежах.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673601" y="3014590"/>
            <a:ext cx="603513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Мама пришла с работы. </a:t>
            </a:r>
          </a:p>
          <a:p>
            <a:r>
              <a:rPr lang="ru-RU" sz="3200" dirty="0" smtClean="0"/>
              <a:t>Мамы нет дома. </a:t>
            </a:r>
          </a:p>
          <a:p>
            <a:r>
              <a:rPr lang="ru-RU" sz="3200" dirty="0" smtClean="0"/>
              <a:t>Маме подарю букет цветов.</a:t>
            </a:r>
          </a:p>
          <a:p>
            <a:r>
              <a:rPr lang="ru-RU" sz="3200" dirty="0" smtClean="0"/>
              <a:t>Я вижу из окна маму.</a:t>
            </a:r>
          </a:p>
          <a:p>
            <a:r>
              <a:rPr lang="ru-RU" sz="3200" dirty="0" smtClean="0"/>
              <a:t>Я мамой очень горжусь. </a:t>
            </a:r>
          </a:p>
          <a:p>
            <a:r>
              <a:rPr lang="ru-RU" sz="3200" dirty="0" smtClean="0"/>
              <a:t>О маме часто скучаю.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7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Подбери синонимы к слову – МАМА, определи склонение.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311098" y="4318456"/>
            <a:ext cx="490563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Мать, матушка, маманя, мамуля, маменька,  </a:t>
            </a:r>
            <a:r>
              <a:rPr lang="ru-RU" sz="3200" dirty="0" err="1" smtClean="0"/>
              <a:t>мамулечка</a:t>
            </a:r>
            <a:r>
              <a:rPr lang="ru-RU" sz="3200" dirty="0" smtClean="0"/>
              <a:t> и …..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78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11460480" y="6236208"/>
            <a:ext cx="731520" cy="6217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64" y="86498"/>
            <a:ext cx="2794687" cy="457201"/>
          </a:xfr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0962" y="1235676"/>
            <a:ext cx="9798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Работа в паре. Соберите  пословицы.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642534" y="2845257"/>
            <a:ext cx="877833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Нет милее дружка, чем родная матушка».</a:t>
            </a:r>
          </a:p>
          <a:p>
            <a:r>
              <a:rPr lang="ru-RU" sz="3200" dirty="0" smtClean="0"/>
              <a:t>При солнышке тепло, при матери добро».</a:t>
            </a:r>
          </a:p>
          <a:p>
            <a:r>
              <a:rPr lang="ru-RU" sz="3200" dirty="0" smtClean="0"/>
              <a:t>«Сердце матери лучше солнца греет».</a:t>
            </a:r>
          </a:p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78896" y="6272784"/>
            <a:ext cx="14630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12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320</Words>
  <Application>Microsoft Office PowerPoint</Application>
  <PresentationFormat>Произвольный</PresentationFormat>
  <Paragraphs>73</Paragraphs>
  <Slides>12</Slides>
  <Notes>2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Вопрос №1</vt:lpstr>
      <vt:lpstr>Вопрос №2</vt:lpstr>
      <vt:lpstr>Вопрос №4</vt:lpstr>
      <vt:lpstr>Вопрос №5</vt:lpstr>
      <vt:lpstr>Вопрос №7</vt:lpstr>
      <vt:lpstr>Вопрос №8</vt:lpstr>
      <vt:lpstr>Музыкальная пауза</vt:lpstr>
      <vt:lpstr>Черный ящик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 елена</dc:creator>
  <cp:lastModifiedBy>admin</cp:lastModifiedBy>
  <cp:revision>71</cp:revision>
  <dcterms:created xsi:type="dcterms:W3CDTF">2015-07-08T11:55:46Z</dcterms:created>
  <dcterms:modified xsi:type="dcterms:W3CDTF">2021-12-05T14:12:27Z</dcterms:modified>
</cp:coreProperties>
</file>