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Lst>
  <p:notesMasterIdLst>
    <p:notesMasterId r:id="rId13"/>
  </p:notesMasterIdLst>
  <p:sldIdLst>
    <p:sldId id="301" r:id="rId3"/>
    <p:sldId id="319" r:id="rId4"/>
    <p:sldId id="316" r:id="rId5"/>
    <p:sldId id="317" r:id="rId6"/>
    <p:sldId id="305" r:id="rId7"/>
    <p:sldId id="303" r:id="rId8"/>
    <p:sldId id="304" r:id="rId9"/>
    <p:sldId id="310" r:id="rId10"/>
    <p:sldId id="320" r:id="rId11"/>
    <p:sldId id="311" r:id="rId12"/>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DFBB"/>
    <a:srgbClr val="9AD3E9"/>
    <a:srgbClr val="F8B2A3"/>
    <a:srgbClr val="A4B4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87075-85C0-4900-A4CF-BFEFDB0608FA}" v="45" dt="2021-10-01T12:22:39.903"/>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3" d="100"/>
          <a:sy n="143" d="100"/>
        </p:scale>
        <p:origin x="684" y="120"/>
      </p:cViewPr>
      <p:guideLst>
        <p:guide orient="horz" pos="184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tiny-bestou" clId="Web-{18087075-85C0-4900-A4CF-BFEFDB0608FA}"/>
    <pc:docChg chg="modSld">
      <pc:chgData name="destiny-bestou" userId="" providerId="" clId="Web-{18087075-85C0-4900-A4CF-BFEFDB0608FA}" dt="2021-10-01T12:22:39.903" v="37" actId="1076"/>
      <pc:docMkLst>
        <pc:docMk/>
      </pc:docMkLst>
      <pc:sldChg chg="delSp modSp">
        <pc:chgData name="destiny-bestou" userId="" providerId="" clId="Web-{18087075-85C0-4900-A4CF-BFEFDB0608FA}" dt="2021-10-01T12:22:06.339" v="29"/>
        <pc:sldMkLst>
          <pc:docMk/>
          <pc:sldMk cId="1095055991" sldId="261"/>
        </pc:sldMkLst>
        <pc:spChg chg="del mod">
          <ac:chgData name="destiny-bestou" userId="" providerId="" clId="Web-{18087075-85C0-4900-A4CF-BFEFDB0608FA}" dt="2021-10-01T12:22:06.339" v="29"/>
          <ac:spMkLst>
            <pc:docMk/>
            <pc:sldMk cId="1095055991" sldId="261"/>
            <ac:spMk id="2" creationId="{00000000-0000-0000-0000-000000000000}"/>
          </ac:spMkLst>
        </pc:spChg>
      </pc:sldChg>
      <pc:sldChg chg="addSp delSp modSp addAnim delAnim modAnim">
        <pc:chgData name="destiny-bestou" userId="" providerId="" clId="Web-{18087075-85C0-4900-A4CF-BFEFDB0608FA}" dt="2021-10-01T12:22:39.903" v="37" actId="1076"/>
        <pc:sldMkLst>
          <pc:docMk/>
          <pc:sldMk cId="3267334834" sldId="301"/>
        </pc:sldMkLst>
        <pc:spChg chg="mod">
          <ac:chgData name="destiny-bestou" userId="" providerId="" clId="Web-{18087075-85C0-4900-A4CF-BFEFDB0608FA}" dt="2021-10-01T12:22:39.903" v="37" actId="1076"/>
          <ac:spMkLst>
            <pc:docMk/>
            <pc:sldMk cId="3267334834" sldId="301"/>
            <ac:spMk id="2" creationId="{00000000-0000-0000-0000-000000000000}"/>
          </ac:spMkLst>
        </pc:spChg>
        <pc:spChg chg="add mod">
          <ac:chgData name="destiny-bestou" userId="" providerId="" clId="Web-{18087075-85C0-4900-A4CF-BFEFDB0608FA}" dt="2021-10-01T12:22:23.809" v="34" actId="20577"/>
          <ac:spMkLst>
            <pc:docMk/>
            <pc:sldMk cId="3267334834" sldId="301"/>
            <ac:spMk id="8" creationId="{E2AB9EF8-0988-41EE-912E-C7A6DC1944D8}"/>
          </ac:spMkLst>
        </pc:spChg>
        <pc:picChg chg="del">
          <ac:chgData name="destiny-bestou" userId="" providerId="" clId="Web-{18087075-85C0-4900-A4CF-BFEFDB0608FA}" dt="2021-10-01T12:18:41.584" v="2"/>
          <ac:picMkLst>
            <pc:docMk/>
            <pc:sldMk cId="3267334834" sldId="301"/>
            <ac:picMk id="3" creationId="{5626F5C7-0A25-490C-895D-57E2A29EF112}"/>
          </ac:picMkLst>
        </pc:picChg>
        <pc:picChg chg="add mod">
          <ac:chgData name="destiny-bestou" userId="" providerId="" clId="Web-{18087075-85C0-4900-A4CF-BFEFDB0608FA}" dt="2021-10-01T12:20:14.493" v="22" actId="14100"/>
          <ac:picMkLst>
            <pc:docMk/>
            <pc:sldMk cId="3267334834" sldId="301"/>
            <ac:picMk id="4" creationId="{1FFCFB5F-22C6-465B-AB68-2FF9569069E3}"/>
          </ac:picMkLst>
        </pc:picChg>
        <pc:picChg chg="add mod">
          <ac:chgData name="destiny-bestou" userId="" providerId="" clId="Web-{18087075-85C0-4900-A4CF-BFEFDB0608FA}" dt="2021-10-01T12:22:01.542" v="28" actId="1076"/>
          <ac:picMkLst>
            <pc:docMk/>
            <pc:sldMk cId="3267334834" sldId="301"/>
            <ac:picMk id="6" creationId="{305862C7-68AD-43CA-8C51-E4770D66C3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FE4780-4742-4AF7-B9F6-29387D06C872}" type="datetimeFigureOut">
              <a:rPr lang="ko-KR" altLang="en-US" smtClean="0"/>
              <a:t>2021-12-01</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20E160-F603-41F3-A192-DC95957721C3}" type="slidenum">
              <a:rPr lang="ko-KR" altLang="en-US" smtClean="0"/>
              <a:t>‹#›</a:t>
            </a:fld>
            <a:endParaRPr lang="ko-KR" altLang="en-US"/>
          </a:p>
        </p:txBody>
      </p:sp>
    </p:spTree>
    <p:extLst>
      <p:ext uri="{BB962C8B-B14F-4D97-AF65-F5344CB8AC3E}">
        <p14:creationId xmlns:p14="http://schemas.microsoft.com/office/powerpoint/2010/main" val="195144111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717858" y="1275606"/>
            <a:ext cx="2448545"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3339542" y="1275606"/>
            <a:ext cx="2448273"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5960954" y="1275606"/>
            <a:ext cx="2448273" cy="2024054"/>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8399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82286" y="1275606"/>
            <a:ext cx="2923753" cy="25186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22646" y="1275606"/>
            <a:ext cx="2923753" cy="251861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1582656" y="1374406"/>
            <a:ext cx="2700000"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820964" y="1374406"/>
            <a:ext cx="2736000" cy="15848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3089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2847111" y="1179745"/>
            <a:ext cx="3401564" cy="3401564"/>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5225" y="1079005"/>
            <a:ext cx="3373328" cy="408503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3566328" y="1217153"/>
            <a:ext cx="1945465" cy="300514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219204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213800" y="2230378"/>
            <a:ext cx="4930200" cy="473576"/>
          </a:xfrm>
          <a:prstGeom prst="rect">
            <a:avLst/>
          </a:prstGeom>
        </p:spPr>
        <p:txBody>
          <a:bodyPr anchor="ctr"/>
          <a:lstStyle>
            <a:lvl1pPr marL="0" indent="0" algn="l">
              <a:buNone/>
              <a:defRPr sz="3600" b="1"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4213800" y="2703954"/>
            <a:ext cx="493020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2" descr="E:\002-KIMS BUSINESS\007-02-Googleslidesppt\02-GSppt-Contents-Kim\20170215\03-abs\item01-pn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31839" y="3651870"/>
            <a:ext cx="1013895" cy="1016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Googleslidesppt\02-GSppt-Contents-Kim\20170215\03-abs\item01-p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95936" y="950740"/>
            <a:ext cx="648072" cy="649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002-KIMS BUSINESS\007-02-Googleslidesppt\02-GSppt-Contents-Kim\20170215\03-abs\item01-png.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1560" y="419818"/>
            <a:ext cx="442142" cy="443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002-KIMS BUSINESS\007-02-Googleslidesppt\02-GSppt-Contents-Kim\20170215\03-abs\item01-png.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00392" y="1779200"/>
            <a:ext cx="360040" cy="360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userDrawn="1"/>
        </p:nvGrpSpPr>
        <p:grpSpPr>
          <a:xfrm>
            <a:off x="1115616" y="1275607"/>
            <a:ext cx="2585656" cy="2592286"/>
            <a:chOff x="1115616" y="1275607"/>
            <a:chExt cx="2585656" cy="2592286"/>
          </a:xfrm>
        </p:grpSpPr>
        <p:pic>
          <p:nvPicPr>
            <p:cNvPr id="1026" name="Picture 2" descr="E:\002-KIMS BUSINESS\007-02-Googleslidesppt\02-GSppt-Contents-Kim\20170215\03-abs\item01-png.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027" name="Picture 3" descr="E:\002-KIMS BUSINESS\007-02-Googleslidesppt\02-GSppt-Contents-Kim\20170215\03-abs\item02-png.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668344" y="3578808"/>
            <a:ext cx="1475656" cy="15923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Googleslidesppt\02-GSppt-Contents-Kim\20170215\03-abs\item02-png.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6200000">
            <a:off x="8226854" y="-51527"/>
            <a:ext cx="879830" cy="94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2843808" y="377122"/>
            <a:ext cx="3456384" cy="3465247"/>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 name="Text Placeholder 9"/>
          <p:cNvSpPr>
            <a:spLocks noGrp="1"/>
          </p:cNvSpPr>
          <p:nvPr>
            <p:ph type="body" sz="quarter" idx="10" hasCustomPrompt="1"/>
          </p:nvPr>
        </p:nvSpPr>
        <p:spPr>
          <a:xfrm>
            <a:off x="2829098" y="3829794"/>
            <a:ext cx="3456384" cy="576063"/>
          </a:xfrm>
          <a:prstGeom prst="rect">
            <a:avLst/>
          </a:prstGeom>
        </p:spPr>
        <p:txBody>
          <a:bodyPr anchor="ctr"/>
          <a:lstStyle>
            <a:lvl1pPr marL="0" indent="0" algn="ctr">
              <a:buNone/>
              <a:defRPr sz="36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2828950" y="4443958"/>
            <a:ext cx="3456384"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7620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040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63568" y="1599822"/>
            <a:ext cx="1440000" cy="1440000"/>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2842131" y="1597374"/>
            <a:ext cx="1440000" cy="1440000"/>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4834733" y="1597374"/>
            <a:ext cx="1440000" cy="1440000"/>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827011" y="1599822"/>
            <a:ext cx="1440000" cy="1440000"/>
          </a:xfrm>
          <a:prstGeom prst="ellipse">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Block Arc 1"/>
          <p:cNvSpPr/>
          <p:nvPr userDrawn="1"/>
        </p:nvSpPr>
        <p:spPr>
          <a:xfrm>
            <a:off x="683568" y="1419822"/>
            <a:ext cx="1800000" cy="18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2" name="Block Arc 11"/>
          <p:cNvSpPr/>
          <p:nvPr userDrawn="1"/>
        </p:nvSpPr>
        <p:spPr>
          <a:xfrm>
            <a:off x="2671382" y="1419822"/>
            <a:ext cx="1800000" cy="18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3" name="Block Arc 12"/>
          <p:cNvSpPr/>
          <p:nvPr userDrawn="1"/>
        </p:nvSpPr>
        <p:spPr>
          <a:xfrm>
            <a:off x="4659196" y="1419822"/>
            <a:ext cx="1800000" cy="18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4" name="Block Arc 13"/>
          <p:cNvSpPr/>
          <p:nvPr userDrawn="1"/>
        </p:nvSpPr>
        <p:spPr>
          <a:xfrm>
            <a:off x="6647011" y="1419822"/>
            <a:ext cx="1800000" cy="18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3499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2771800" y="1404764"/>
            <a:ext cx="6372200" cy="302433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19319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514479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3528392" y="0"/>
            <a:ext cx="2123728" cy="321982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7020272" y="1923678"/>
            <a:ext cx="2123728" cy="321982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980251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52" r:id="rId4"/>
    <p:sldLayoutId id="2147483661" r:id="rId5"/>
    <p:sldLayoutId id="2147483656" r:id="rId6"/>
    <p:sldLayoutId id="2147483673" r:id="rId7"/>
    <p:sldLayoutId id="2147483674" r:id="rId8"/>
    <p:sldLayoutId id="2147483675" r:id="rId9"/>
    <p:sldLayoutId id="2147483676" r:id="rId10"/>
    <p:sldLayoutId id="2147483677" r:id="rId11"/>
    <p:sldLayoutId id="2147483678" r:id="rId1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katerina-alexeeva.ru/wp-content/uploads/2019/02/cb2b2160c43ff8acf408244f3cbde83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712" y="2655388"/>
            <a:ext cx="3497262" cy="23855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uktourcenter.com/wp-content/uploads/2016/04/What-shops-are-on-Oxford-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660564"/>
            <a:ext cx="4870450" cy="238036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12642" y="-2472"/>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pic>
        <p:nvPicPr>
          <p:cNvPr id="4" name="Рисунок 5" descr="Изображение выглядит как небо, внешний, корабль, толпа&#10;&#10;Автоматически созданное описание">
            <a:extLst>
              <a:ext uri="{FF2B5EF4-FFF2-40B4-BE49-F238E27FC236}">
                <a16:creationId xmlns:a16="http://schemas.microsoft.com/office/drawing/2014/main" id="{1FFCFB5F-22C6-465B-AB68-2FF9569069E3}"/>
              </a:ext>
            </a:extLst>
          </p:cNvPr>
          <p:cNvPicPr>
            <a:picLocks noChangeAspect="1"/>
          </p:cNvPicPr>
          <p:nvPr/>
        </p:nvPicPr>
        <p:blipFill>
          <a:blip r:embed="rId4"/>
          <a:stretch>
            <a:fillRect/>
          </a:stretch>
        </p:blipFill>
        <p:spPr>
          <a:xfrm>
            <a:off x="239713" y="264702"/>
            <a:ext cx="4870450" cy="2308285"/>
          </a:xfrm>
          <a:prstGeom prst="rect">
            <a:avLst/>
          </a:prstGeom>
        </p:spPr>
      </p:pic>
      <p:pic>
        <p:nvPicPr>
          <p:cNvPr id="6" name="Рисунок 6" descr="Изображение выглядит как человек&#10;&#10;Автоматически созданное описание">
            <a:extLst>
              <a:ext uri="{FF2B5EF4-FFF2-40B4-BE49-F238E27FC236}">
                <a16:creationId xmlns:a16="http://schemas.microsoft.com/office/drawing/2014/main" id="{305862C7-68AD-43CA-8C51-E4770D66C366}"/>
              </a:ext>
            </a:extLst>
          </p:cNvPr>
          <p:cNvPicPr>
            <a:picLocks noChangeAspect="1"/>
          </p:cNvPicPr>
          <p:nvPr/>
        </p:nvPicPr>
        <p:blipFill>
          <a:blip r:embed="rId5"/>
          <a:stretch>
            <a:fillRect/>
          </a:stretch>
        </p:blipFill>
        <p:spPr>
          <a:xfrm>
            <a:off x="5431712" y="264702"/>
            <a:ext cx="3497262" cy="2337713"/>
          </a:xfrm>
          <a:prstGeom prst="rect">
            <a:avLst/>
          </a:prstGeom>
        </p:spPr>
      </p:pic>
      <p:sp>
        <p:nvSpPr>
          <p:cNvPr id="8" name="TextBox 1">
            <a:extLst>
              <a:ext uri="{FF2B5EF4-FFF2-40B4-BE49-F238E27FC236}">
                <a16:creationId xmlns:a16="http://schemas.microsoft.com/office/drawing/2014/main" id="{E2AB9EF8-0988-41EE-912E-C7A6DC1944D8}"/>
              </a:ext>
            </a:extLst>
          </p:cNvPr>
          <p:cNvSpPr txBox="1"/>
          <p:nvPr/>
        </p:nvSpPr>
        <p:spPr>
          <a:xfrm>
            <a:off x="1907704" y="2649749"/>
            <a:ext cx="5429692"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sz="3200" dirty="0">
                <a:latin typeface="Gadugi"/>
                <a:ea typeface="Gadugi"/>
              </a:rPr>
              <a:t>Giving directions and </a:t>
            </a:r>
          </a:p>
          <a:p>
            <a:pPr algn="ctr"/>
            <a:r>
              <a:rPr lang="en-US" sz="3200" dirty="0">
                <a:latin typeface="Gadugi"/>
                <a:ea typeface="Gadugi"/>
              </a:rPr>
              <a:t>Shopping in London</a:t>
            </a:r>
            <a:r>
              <a:rPr lang="en-US" sz="2800" dirty="0">
                <a:latin typeface="Gadugi"/>
                <a:ea typeface="Gadugi"/>
              </a:rPr>
              <a:t> </a:t>
            </a:r>
            <a:endParaRPr lang="ru-RU" sz="2800" dirty="0">
              <a:ea typeface="Gadugi" pitchFamily="34" charset="0"/>
            </a:endParaRPr>
          </a:p>
        </p:txBody>
      </p:sp>
    </p:spTree>
    <p:extLst>
      <p:ext uri="{BB962C8B-B14F-4D97-AF65-F5344CB8AC3E}">
        <p14:creationId xmlns:p14="http://schemas.microsoft.com/office/powerpoint/2010/main" val="32673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vatars.mds.yandex.net/get-zen_doc/5233415/pub_60df09a53a70804096e5e8c3_60df0a377601597c33534982/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B6C8E487-ADDC-4F1B-A30A-BAABB4998F49}"/>
              </a:ext>
            </a:extLst>
          </p:cNvPr>
          <p:cNvSpPr/>
          <p:nvPr/>
        </p:nvSpPr>
        <p:spPr>
          <a:xfrm>
            <a:off x="-6321" y="-19907"/>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4" name="Freeform 3">
            <a:extLst>
              <a:ext uri="{FF2B5EF4-FFF2-40B4-BE49-F238E27FC236}">
                <a16:creationId xmlns:a16="http://schemas.microsoft.com/office/drawing/2014/main" id="{4F1B7913-A2F6-4043-AF76-83C7AE08FAE5}"/>
              </a:ext>
            </a:extLst>
          </p:cNvPr>
          <p:cNvSpPr/>
          <p:nvPr/>
        </p:nvSpPr>
        <p:spPr>
          <a:xfrm>
            <a:off x="215397" y="3507854"/>
            <a:ext cx="6408712" cy="1440160"/>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solidFill>
            <a:schemeClr val="tx2">
              <a:lumMod val="75000"/>
            </a:schemeClr>
          </a:solidFill>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solidFill>
                <a:schemeClr val="accent5">
                  <a:lumMod val="50000"/>
                </a:schemeClr>
              </a:solidFill>
            </a:endParaRPr>
          </a:p>
        </p:txBody>
      </p:sp>
      <p:grpSp>
        <p:nvGrpSpPr>
          <p:cNvPr id="5" name="Group 8">
            <a:extLst>
              <a:ext uri="{FF2B5EF4-FFF2-40B4-BE49-F238E27FC236}">
                <a16:creationId xmlns:a16="http://schemas.microsoft.com/office/drawing/2014/main" id="{494DF14A-BAB1-40DA-81BD-87155A24CD7A}"/>
              </a:ext>
            </a:extLst>
          </p:cNvPr>
          <p:cNvGrpSpPr/>
          <p:nvPr/>
        </p:nvGrpSpPr>
        <p:grpSpPr>
          <a:xfrm>
            <a:off x="3779674" y="2401182"/>
            <a:ext cx="2275890" cy="1322403"/>
            <a:chOff x="5680238" y="2623616"/>
            <a:chExt cx="2068326" cy="1201798"/>
          </a:xfrm>
          <a:solidFill>
            <a:schemeClr val="accent2">
              <a:lumMod val="75000"/>
            </a:schemeClr>
          </a:solidFill>
        </p:grpSpPr>
        <p:sp>
          <p:nvSpPr>
            <p:cNvPr id="6" name="Right Arrow 7">
              <a:extLst>
                <a:ext uri="{FF2B5EF4-FFF2-40B4-BE49-F238E27FC236}">
                  <a16:creationId xmlns:a16="http://schemas.microsoft.com/office/drawing/2014/main" id="{BAD5FC3E-A6CB-4B4B-B727-5F913A45D1F9}"/>
                </a:ext>
              </a:extLst>
            </p:cNvPr>
            <p:cNvSpPr/>
            <p:nvPr/>
          </p:nvSpPr>
          <p:spPr>
            <a:xfrm rot="16200000">
              <a:off x="6357325" y="2797138"/>
              <a:ext cx="687659" cy="340616"/>
            </a:xfrm>
            <a:prstGeom prst="rightArrow">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ight Arrow 16">
              <a:extLst>
                <a:ext uri="{FF2B5EF4-FFF2-40B4-BE49-F238E27FC236}">
                  <a16:creationId xmlns:a16="http://schemas.microsoft.com/office/drawing/2014/main" id="{B0E4A91E-80D4-4266-A88E-5D0058D78D7F}"/>
                </a:ext>
              </a:extLst>
            </p:cNvPr>
            <p:cNvSpPr/>
            <p:nvPr/>
          </p:nvSpPr>
          <p:spPr>
            <a:xfrm rot="18900000">
              <a:off x="6873273" y="2992605"/>
              <a:ext cx="687659" cy="340616"/>
            </a:xfrm>
            <a:prstGeom prst="rightArrow">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Right Arrow 17">
              <a:extLst>
                <a:ext uri="{FF2B5EF4-FFF2-40B4-BE49-F238E27FC236}">
                  <a16:creationId xmlns:a16="http://schemas.microsoft.com/office/drawing/2014/main" id="{BBDCA778-EA2C-4A54-A4A8-B3FDAA18882D}"/>
                </a:ext>
              </a:extLst>
            </p:cNvPr>
            <p:cNvSpPr/>
            <p:nvPr/>
          </p:nvSpPr>
          <p:spPr>
            <a:xfrm>
              <a:off x="7060905" y="3484798"/>
              <a:ext cx="687659" cy="340616"/>
            </a:xfrm>
            <a:prstGeom prst="rightArrow">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Right Arrow 18">
              <a:extLst>
                <a:ext uri="{FF2B5EF4-FFF2-40B4-BE49-F238E27FC236}">
                  <a16:creationId xmlns:a16="http://schemas.microsoft.com/office/drawing/2014/main" id="{A7156E5D-6767-4EEF-A624-244540A728C2}"/>
                </a:ext>
              </a:extLst>
            </p:cNvPr>
            <p:cNvSpPr/>
            <p:nvPr/>
          </p:nvSpPr>
          <p:spPr>
            <a:xfrm rot="2700000" flipH="1">
              <a:off x="5838096" y="2992605"/>
              <a:ext cx="687659" cy="340616"/>
            </a:xfrm>
            <a:prstGeom prst="rightArrow">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Right Arrow 19">
              <a:extLst>
                <a:ext uri="{FF2B5EF4-FFF2-40B4-BE49-F238E27FC236}">
                  <a16:creationId xmlns:a16="http://schemas.microsoft.com/office/drawing/2014/main" id="{88E727CD-3B4E-4C12-A9B9-B9EDBAE9ABEE}"/>
                </a:ext>
              </a:extLst>
            </p:cNvPr>
            <p:cNvSpPr/>
            <p:nvPr/>
          </p:nvSpPr>
          <p:spPr>
            <a:xfrm flipH="1">
              <a:off x="5680238" y="3484798"/>
              <a:ext cx="687659" cy="340616"/>
            </a:xfrm>
            <a:prstGeom prst="rightArrow">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11" name="Rounded Rectangle 5">
            <a:extLst>
              <a:ext uri="{FF2B5EF4-FFF2-40B4-BE49-F238E27FC236}">
                <a16:creationId xmlns:a16="http://schemas.microsoft.com/office/drawing/2014/main" id="{DD8FF7CB-9E5A-42CC-AE9D-57E321F60CB7}"/>
              </a:ext>
            </a:extLst>
          </p:cNvPr>
          <p:cNvSpPr/>
          <p:nvPr/>
        </p:nvSpPr>
        <p:spPr>
          <a:xfrm flipH="1">
            <a:off x="2513146" y="3091690"/>
            <a:ext cx="719842" cy="72898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2" name="Rectangle 9">
            <a:extLst>
              <a:ext uri="{FF2B5EF4-FFF2-40B4-BE49-F238E27FC236}">
                <a16:creationId xmlns:a16="http://schemas.microsoft.com/office/drawing/2014/main" id="{2513C05B-F04D-4C82-90FE-A00E95C3DE09}"/>
              </a:ext>
            </a:extLst>
          </p:cNvPr>
          <p:cNvSpPr/>
          <p:nvPr/>
        </p:nvSpPr>
        <p:spPr>
          <a:xfrm>
            <a:off x="3093682" y="1988914"/>
            <a:ext cx="653499" cy="582836"/>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bg1"/>
              </a:solidFill>
            </a:endParaRPr>
          </a:p>
        </p:txBody>
      </p:sp>
      <p:sp>
        <p:nvSpPr>
          <p:cNvPr id="13" name="Rectangle 7">
            <a:extLst>
              <a:ext uri="{FF2B5EF4-FFF2-40B4-BE49-F238E27FC236}">
                <a16:creationId xmlns:a16="http://schemas.microsoft.com/office/drawing/2014/main" id="{84693C49-05C6-4CD0-A900-4B843CF3016D}"/>
              </a:ext>
            </a:extLst>
          </p:cNvPr>
          <p:cNvSpPr/>
          <p:nvPr/>
        </p:nvSpPr>
        <p:spPr>
          <a:xfrm rot="18900000">
            <a:off x="4699900" y="1323046"/>
            <a:ext cx="406282" cy="87552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 name="Frame 17">
            <a:extLst>
              <a:ext uri="{FF2B5EF4-FFF2-40B4-BE49-F238E27FC236}">
                <a16:creationId xmlns:a16="http://schemas.microsoft.com/office/drawing/2014/main" id="{1278BF84-DDF3-43F8-88E4-A0F28E4079EF}"/>
              </a:ext>
            </a:extLst>
          </p:cNvPr>
          <p:cNvSpPr/>
          <p:nvPr/>
        </p:nvSpPr>
        <p:spPr>
          <a:xfrm>
            <a:off x="6004769" y="2007584"/>
            <a:ext cx="604430" cy="54549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13">
            <a:extLst>
              <a:ext uri="{FF2B5EF4-FFF2-40B4-BE49-F238E27FC236}">
                <a16:creationId xmlns:a16="http://schemas.microsoft.com/office/drawing/2014/main" id="{EAB635DE-58EF-4585-A0F5-0790A1957A5B}"/>
              </a:ext>
            </a:extLst>
          </p:cNvPr>
          <p:cNvSpPr/>
          <p:nvPr/>
        </p:nvSpPr>
        <p:spPr>
          <a:xfrm>
            <a:off x="6538480" y="3143362"/>
            <a:ext cx="745868" cy="6480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 name="Text Placeholder 1"/>
          <p:cNvSpPr txBox="1">
            <a:spLocks/>
          </p:cNvSpPr>
          <p:nvPr/>
        </p:nvSpPr>
        <p:spPr>
          <a:xfrm>
            <a:off x="828092" y="-4729"/>
            <a:ext cx="7487816" cy="14719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1"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rPr>
              <a:t>T</a:t>
            </a:r>
            <a:r>
              <a:rPr kumimoji="0" lang="ru-RU" sz="2700" b="1" i="1" u="none" strike="noStrike" kern="1200" cap="none" spc="0" normalizeH="0" baseline="0" noProof="0" dirty="0" err="1">
                <a:ln>
                  <a:noFill/>
                </a:ln>
                <a:solidFill>
                  <a:srgbClr val="000000">
                    <a:lumMod val="95000"/>
                    <a:lumOff val="5000"/>
                  </a:srgbClr>
                </a:solidFill>
                <a:effectLst/>
                <a:uLnTx/>
                <a:uFillTx/>
                <a:latin typeface="Times New Roman" pitchFamily="18" charset="0"/>
                <a:ea typeface="+mn-ea"/>
                <a:cs typeface="Times New Roman" pitchFamily="18" charset="0"/>
              </a:rPr>
              <a:t>oday</a:t>
            </a:r>
            <a:r>
              <a:rPr kumimoji="0" lang="ru-RU" sz="2700" b="1" i="1"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rPr>
              <a:t> </a:t>
            </a:r>
            <a:r>
              <a:rPr kumimoji="0" lang="en-US" sz="2700" b="1" i="1"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rPr>
              <a:t>at the </a:t>
            </a:r>
            <a:r>
              <a:rPr kumimoji="0" lang="ru-RU" sz="2700" b="1" i="1" u="none" strike="noStrike" kern="1200" cap="none" spc="0" normalizeH="0" baseline="0" noProof="0" dirty="0" err="1">
                <a:ln>
                  <a:noFill/>
                </a:ln>
                <a:solidFill>
                  <a:srgbClr val="000000">
                    <a:lumMod val="95000"/>
                    <a:lumOff val="5000"/>
                  </a:srgbClr>
                </a:solidFill>
                <a:effectLst/>
                <a:uLnTx/>
                <a:uFillTx/>
                <a:latin typeface="Times New Roman" pitchFamily="18" charset="0"/>
                <a:ea typeface="+mn-ea"/>
                <a:cs typeface="Times New Roman" pitchFamily="18" charset="0"/>
              </a:rPr>
              <a:t>lesson</a:t>
            </a:r>
            <a:r>
              <a:rPr kumimoji="0" lang="ru-RU" sz="2700" b="1" i="1"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rPr>
              <a:t> </a:t>
            </a:r>
            <a:endParaRPr kumimoji="0" lang="en-US" sz="2700" b="1" i="1"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rPr>
              <a:t>    </a:t>
            </a:r>
            <a:r>
              <a:rPr lang="en-US" sz="3600" b="1" dirty="0">
                <a:solidFill>
                  <a:schemeClr val="accent5">
                    <a:lumMod val="50000"/>
                  </a:schemeClr>
                </a:solidFill>
                <a:latin typeface="Times New Roman" pitchFamily="18" charset="0"/>
                <a:cs typeface="Times New Roman" pitchFamily="18" charset="0"/>
              </a:rPr>
              <a:t>you</a:t>
            </a:r>
            <a:r>
              <a:rPr kumimoji="0" lang="en-US" sz="36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rPr>
              <a:t> </a:t>
            </a:r>
            <a:r>
              <a:rPr kumimoji="0" lang="ru-RU" sz="3600" b="1" i="0" u="none" strike="noStrike" kern="1200" cap="none" spc="0" normalizeH="0" baseline="0" noProof="0" dirty="0" err="1">
                <a:ln>
                  <a:noFill/>
                </a:ln>
                <a:solidFill>
                  <a:schemeClr val="accent5">
                    <a:lumMod val="50000"/>
                  </a:schemeClr>
                </a:solidFill>
                <a:effectLst/>
                <a:uLnTx/>
                <a:uFillTx/>
                <a:latin typeface="Times New Roman" pitchFamily="18" charset="0"/>
                <a:ea typeface="+mn-ea"/>
                <a:cs typeface="Times New Roman" pitchFamily="18" charset="0"/>
              </a:rPr>
              <a:t>have</a:t>
            </a:r>
            <a:r>
              <a:rPr kumimoji="0" lang="en-US" sz="36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rPr>
              <a:t>…</a:t>
            </a:r>
            <a:r>
              <a:rPr kumimoji="0" lang="en-US" sz="36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endParaRPr kumimoji="0" lang="ru-RU" sz="36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17" name="TextBox 16"/>
          <p:cNvSpPr txBox="1"/>
          <p:nvPr/>
        </p:nvSpPr>
        <p:spPr>
          <a:xfrm>
            <a:off x="1115616" y="1030622"/>
            <a:ext cx="1656184" cy="553998"/>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000" b="1" i="1" u="none" strike="noStrike" kern="1200" cap="none" spc="0" normalizeH="0" baseline="0" noProof="0" dirty="0">
                <a:ln>
                  <a:noFill/>
                </a:ln>
                <a:solidFill>
                  <a:srgbClr val="418AB3">
                    <a:lumMod val="75000"/>
                  </a:srgbClr>
                </a:solidFill>
                <a:effectLst/>
                <a:uLnTx/>
                <a:uFillTx/>
                <a:latin typeface="Times New Roman" pitchFamily="18" charset="0"/>
                <a:ea typeface="맑은 고딕" panose="020B0503020000020004" pitchFamily="34" charset="-127"/>
                <a:cs typeface="Times New Roman" pitchFamily="18" charset="0"/>
              </a:rPr>
              <a:t>learnt…</a:t>
            </a:r>
            <a:endParaRPr kumimoji="0" lang="ko-KR" altLang="en-US" sz="3000" b="1" i="1" u="none" strike="noStrike" kern="1200" cap="none" spc="0" normalizeH="0" baseline="0" noProof="0" dirty="0">
              <a:ln>
                <a:noFill/>
              </a:ln>
              <a:solidFill>
                <a:srgbClr val="FFFFFF"/>
              </a:solidFill>
              <a:effectLst/>
              <a:uLnTx/>
              <a:uFillTx/>
              <a:latin typeface="Times New Roman" pitchFamily="18" charset="0"/>
              <a:ea typeface="맑은 고딕" panose="020B0503020000020004" pitchFamily="34" charset="-127"/>
              <a:cs typeface="Times New Roman" pitchFamily="18" charset="0"/>
            </a:endParaRPr>
          </a:p>
        </p:txBody>
      </p:sp>
      <p:sp>
        <p:nvSpPr>
          <p:cNvPr id="18" name="TextBox 17"/>
          <p:cNvSpPr txBox="1"/>
          <p:nvPr/>
        </p:nvSpPr>
        <p:spPr>
          <a:xfrm>
            <a:off x="391123" y="2513617"/>
            <a:ext cx="2506273" cy="553998"/>
          </a:xfrm>
          <a:prstGeom prst="rect">
            <a:avLst/>
          </a:prstGeom>
          <a:noFill/>
        </p:spPr>
        <p:txBody>
          <a:bodyPr wrap="squar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altLang="ko-KR" sz="3000" b="1" i="1" u="none" strike="noStrike" kern="1200" cap="none" spc="0" normalizeH="0" baseline="0" noProof="0" dirty="0">
                <a:ln>
                  <a:noFill/>
                </a:ln>
                <a:solidFill>
                  <a:srgbClr val="DF5327">
                    <a:lumMod val="75000"/>
                  </a:srgbClr>
                </a:solidFill>
                <a:effectLst/>
                <a:uLnTx/>
                <a:uFillTx/>
                <a:latin typeface="Times New Roman" pitchFamily="18" charset="0"/>
                <a:ea typeface="맑은 고딕" panose="020B0503020000020004" pitchFamily="34" charset="-127"/>
                <a:cs typeface="Times New Roman" pitchFamily="18" charset="0"/>
              </a:rPr>
              <a:t>revised…</a:t>
            </a:r>
            <a:endParaRPr kumimoji="0" lang="ko-KR" altLang="en-US" sz="3000" b="1" i="1" u="none" strike="noStrike" kern="1200" cap="none" spc="0" normalizeH="0" baseline="0" noProof="0" dirty="0">
              <a:ln>
                <a:noFill/>
              </a:ln>
              <a:solidFill>
                <a:srgbClr val="DF5327">
                  <a:lumMod val="75000"/>
                </a:srgbClr>
              </a:solidFill>
              <a:effectLst/>
              <a:uLnTx/>
              <a:uFillTx/>
              <a:latin typeface="Times New Roman" pitchFamily="18" charset="0"/>
              <a:ea typeface="맑은 고딕" panose="020B0503020000020004" pitchFamily="34" charset="-127"/>
              <a:cs typeface="Times New Roman" pitchFamily="18" charset="0"/>
            </a:endParaRPr>
          </a:p>
        </p:txBody>
      </p:sp>
      <p:sp>
        <p:nvSpPr>
          <p:cNvPr id="19" name="TextBox 18"/>
          <p:cNvSpPr txBox="1"/>
          <p:nvPr/>
        </p:nvSpPr>
        <p:spPr>
          <a:xfrm>
            <a:off x="6156176" y="1030622"/>
            <a:ext cx="2590587"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1" i="1" u="none" strike="noStrike" kern="1200" cap="none" spc="0" normalizeH="0" baseline="0" noProof="0" dirty="0" err="1">
                <a:ln>
                  <a:noFill/>
                </a:ln>
                <a:solidFill>
                  <a:srgbClr val="A6B727">
                    <a:lumMod val="75000"/>
                  </a:srgbClr>
                </a:solidFill>
                <a:effectLst/>
                <a:uLnTx/>
                <a:uFillTx/>
                <a:latin typeface="Times New Roman" pitchFamily="18" charset="0"/>
                <a:ea typeface="맑은 고딕" panose="020B0503020000020004" pitchFamily="34" charset="-127"/>
                <a:cs typeface="Times New Roman" pitchFamily="18" charset="0"/>
              </a:rPr>
              <a:t>memorised</a:t>
            </a:r>
            <a:r>
              <a:rPr kumimoji="0" lang="en-US" altLang="ko-KR" sz="3000" b="1" i="1" u="none" strike="noStrike" kern="1200" cap="none" spc="0" normalizeH="0" baseline="0" noProof="0" dirty="0">
                <a:ln>
                  <a:noFill/>
                </a:ln>
                <a:solidFill>
                  <a:srgbClr val="A6B727">
                    <a:lumMod val="75000"/>
                  </a:srgbClr>
                </a:solidFill>
                <a:effectLst/>
                <a:uLnTx/>
                <a:uFillTx/>
                <a:latin typeface="Times New Roman" pitchFamily="18" charset="0"/>
                <a:ea typeface="맑은 고딕" panose="020B0503020000020004" pitchFamily="34" charset="-127"/>
                <a:cs typeface="Times New Roman" pitchFamily="18" charset="0"/>
              </a:rPr>
              <a:t>…</a:t>
            </a:r>
            <a:endParaRPr kumimoji="0" lang="ko-KR" altLang="en-US" sz="3000" b="1" i="1" u="none" strike="noStrike" kern="1200" cap="none" spc="0" normalizeH="0" baseline="0" noProof="0" dirty="0">
              <a:ln>
                <a:noFill/>
              </a:ln>
              <a:solidFill>
                <a:srgbClr val="FFFFFF"/>
              </a:solidFill>
              <a:effectLst/>
              <a:uLnTx/>
              <a:uFillTx/>
              <a:latin typeface="Times New Roman" pitchFamily="18" charset="0"/>
              <a:ea typeface="맑은 고딕" panose="020B0503020000020004" pitchFamily="34" charset="-127"/>
              <a:cs typeface="Times New Roman" pitchFamily="18" charset="0"/>
            </a:endParaRPr>
          </a:p>
        </p:txBody>
      </p:sp>
      <p:sp>
        <p:nvSpPr>
          <p:cNvPr id="20" name="TextBox 19"/>
          <p:cNvSpPr txBox="1"/>
          <p:nvPr/>
        </p:nvSpPr>
        <p:spPr>
          <a:xfrm>
            <a:off x="6276132" y="2553079"/>
            <a:ext cx="2207974"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000" b="1" i="1" u="none" strike="noStrike" kern="1200" cap="none" spc="0" normalizeH="0" baseline="0" noProof="0" dirty="0">
                <a:ln>
                  <a:noFill/>
                </a:ln>
                <a:solidFill>
                  <a:srgbClr val="818183">
                    <a:lumMod val="75000"/>
                  </a:srgbClr>
                </a:solidFill>
                <a:effectLst/>
                <a:uLnTx/>
                <a:uFillTx/>
                <a:latin typeface="Times New Roman" pitchFamily="18" charset="0"/>
                <a:ea typeface="맑은 고딕" panose="020B0503020000020004" pitchFamily="34" charset="-127"/>
                <a:cs typeface="Times New Roman" pitchFamily="18" charset="0"/>
              </a:rPr>
              <a:t>found out…</a:t>
            </a:r>
            <a:endParaRPr kumimoji="0" lang="ko-KR" altLang="en-US" sz="3000" b="1" i="1" u="none" strike="noStrike" kern="1200" cap="none" spc="0" normalizeH="0" baseline="0" noProof="0" dirty="0">
              <a:ln>
                <a:noFill/>
              </a:ln>
              <a:solidFill>
                <a:srgbClr val="818183">
                  <a:lumMod val="75000"/>
                </a:srgbClr>
              </a:solidFill>
              <a:effectLst/>
              <a:uLnTx/>
              <a:uFillTx/>
              <a:latin typeface="Times New Roman" pitchFamily="18" charset="0"/>
              <a:ea typeface="맑은 고딕" panose="020B0503020000020004" pitchFamily="34" charset="-127"/>
              <a:cs typeface="Times New Roman" pitchFamily="18" charset="0"/>
            </a:endParaRPr>
          </a:p>
        </p:txBody>
      </p:sp>
      <p:sp>
        <p:nvSpPr>
          <p:cNvPr id="21" name="TextBox 1">
            <a:extLst>
              <a:ext uri="{FF2B5EF4-FFF2-40B4-BE49-F238E27FC236}">
                <a16:creationId xmlns:a16="http://schemas.microsoft.com/office/drawing/2014/main" id="{E2AB9EF8-0988-41EE-912E-C7A6DC1944D8}"/>
              </a:ext>
            </a:extLst>
          </p:cNvPr>
          <p:cNvSpPr txBox="1"/>
          <p:nvPr/>
        </p:nvSpPr>
        <p:spPr>
          <a:xfrm>
            <a:off x="5100820" y="1652268"/>
            <a:ext cx="404318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rtlCol="0" anchor="t">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285750" indent="-285750" algn="ctr">
              <a:buFont typeface="Arial" pitchFamily="34" charset="0"/>
              <a:buChar char="•"/>
            </a:pPr>
            <a:r>
              <a:rPr lang="en-US" dirty="0">
                <a:latin typeface="Gadugi"/>
                <a:ea typeface="Gadugi"/>
              </a:rPr>
              <a:t>the names of different shops </a:t>
            </a:r>
          </a:p>
          <a:p>
            <a:pPr algn="ctr"/>
            <a:r>
              <a:rPr lang="en-US" dirty="0">
                <a:latin typeface="Gadugi"/>
                <a:ea typeface="Gadugi"/>
              </a:rPr>
              <a:t>(Ex., </a:t>
            </a:r>
            <a:r>
              <a:rPr lang="en-US" b="1" u="sng" dirty="0">
                <a:latin typeface="Gadugi" pitchFamily="34" charset="0"/>
                <a:ea typeface="Gadugi" pitchFamily="34" charset="0"/>
              </a:rPr>
              <a:t>car boot sale, flea market, </a:t>
            </a:r>
          </a:p>
          <a:p>
            <a:pPr algn="ctr"/>
            <a:r>
              <a:rPr lang="en-US" b="1" u="sng" dirty="0">
                <a:latin typeface="Gadugi" pitchFamily="34" charset="0"/>
                <a:ea typeface="Gadugi" pitchFamily="34" charset="0"/>
              </a:rPr>
              <a:t>fishmonger’s, etc.</a:t>
            </a:r>
            <a:r>
              <a:rPr lang="en-US" dirty="0">
                <a:latin typeface="Gadugi"/>
                <a:ea typeface="Gadugi"/>
              </a:rPr>
              <a:t>)</a:t>
            </a:r>
            <a:endParaRPr lang="ru-RU" dirty="0">
              <a:ea typeface="Gadugi" pitchFamily="34" charset="0"/>
            </a:endParaRPr>
          </a:p>
        </p:txBody>
      </p:sp>
      <p:sp>
        <p:nvSpPr>
          <p:cNvPr id="22" name="TextBox 1">
            <a:extLst>
              <a:ext uri="{FF2B5EF4-FFF2-40B4-BE49-F238E27FC236}">
                <a16:creationId xmlns:a16="http://schemas.microsoft.com/office/drawing/2014/main" id="{E2AB9EF8-0988-41EE-912E-C7A6DC1944D8}"/>
              </a:ext>
            </a:extLst>
          </p:cNvPr>
          <p:cNvSpPr txBox="1"/>
          <p:nvPr/>
        </p:nvSpPr>
        <p:spPr>
          <a:xfrm>
            <a:off x="0" y="1665033"/>
            <a:ext cx="4696734" cy="923330"/>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285750" indent="-285750" algn="ctr">
              <a:buFont typeface="Arial" pitchFamily="34" charset="0"/>
              <a:buChar char="•"/>
            </a:pPr>
            <a:r>
              <a:rPr lang="en-US" dirty="0">
                <a:latin typeface="Gadugi"/>
                <a:ea typeface="Gadugi"/>
              </a:rPr>
              <a:t>how to work with definitions of the words</a:t>
            </a:r>
          </a:p>
          <a:p>
            <a:pPr algn="ctr"/>
            <a:r>
              <a:rPr lang="en-US" dirty="0">
                <a:latin typeface="Gadugi"/>
                <a:ea typeface="Gadugi"/>
              </a:rPr>
              <a:t>(Ex., </a:t>
            </a:r>
            <a:r>
              <a:rPr lang="en-US" b="1" u="sng" dirty="0">
                <a:latin typeface="Gadugi" pitchFamily="34" charset="0"/>
                <a:ea typeface="Gadugi" pitchFamily="34" charset="0"/>
              </a:rPr>
              <a:t>florist’s</a:t>
            </a:r>
            <a:r>
              <a:rPr lang="en-US" dirty="0">
                <a:ea typeface="Gadugi" pitchFamily="34" charset="0"/>
              </a:rPr>
              <a:t> </a:t>
            </a:r>
            <a:r>
              <a:rPr lang="en-US" dirty="0">
                <a:latin typeface="Gadugi"/>
                <a:ea typeface="Gadugi"/>
              </a:rPr>
              <a:t>is a </a:t>
            </a:r>
            <a:r>
              <a:rPr lang="en-US" dirty="0">
                <a:latin typeface="Gadugi" pitchFamily="34" charset="0"/>
                <a:ea typeface="Gadugi" pitchFamily="34" charset="0"/>
              </a:rPr>
              <a:t>shop that sells cut flowers  and plants</a:t>
            </a:r>
            <a:r>
              <a:rPr lang="en-US" dirty="0">
                <a:latin typeface="Gadugi"/>
                <a:ea typeface="Gadugi"/>
              </a:rPr>
              <a:t>)</a:t>
            </a:r>
            <a:endParaRPr lang="ru-RU" dirty="0">
              <a:ea typeface="Gadugi" pitchFamily="34" charset="0"/>
            </a:endParaRPr>
          </a:p>
        </p:txBody>
      </p:sp>
      <p:sp>
        <p:nvSpPr>
          <p:cNvPr id="23" name="TextBox 1">
            <a:extLst>
              <a:ext uri="{FF2B5EF4-FFF2-40B4-BE49-F238E27FC236}">
                <a16:creationId xmlns:a16="http://schemas.microsoft.com/office/drawing/2014/main" id="{E2AB9EF8-0988-41EE-912E-C7A6DC1944D8}"/>
              </a:ext>
            </a:extLst>
          </p:cNvPr>
          <p:cNvSpPr txBox="1"/>
          <p:nvPr/>
        </p:nvSpPr>
        <p:spPr>
          <a:xfrm>
            <a:off x="4696734" y="2994599"/>
            <a:ext cx="4447266"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lIns="91440" tIns="45720" rIns="91440" bIns="45720" rtlCol="0" anchor="t">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285750" indent="-285750" algn="ctr">
              <a:buFont typeface="Arial" pitchFamily="34" charset="0"/>
              <a:buChar char="•"/>
            </a:pPr>
            <a:r>
              <a:rPr lang="en-US" dirty="0">
                <a:latin typeface="Gadugi"/>
                <a:ea typeface="Gadugi"/>
              </a:rPr>
              <a:t>how to ask for and give directions</a:t>
            </a:r>
          </a:p>
          <a:p>
            <a:pPr algn="ctr"/>
            <a:r>
              <a:rPr lang="en-US" dirty="0">
                <a:latin typeface="Gadugi"/>
                <a:ea typeface="Gadugi"/>
              </a:rPr>
              <a:t>(Ex., </a:t>
            </a:r>
            <a:r>
              <a:rPr lang="en-US" b="1" u="sng" dirty="0">
                <a:latin typeface="Gadugi" pitchFamily="34" charset="0"/>
                <a:ea typeface="Gadugi" pitchFamily="34" charset="0"/>
              </a:rPr>
              <a:t>-Excuse me, how can I get to …?     -Go straight ahead and take the first     turn on your left. </a:t>
            </a:r>
            <a:r>
              <a:rPr lang="en-US" dirty="0">
                <a:latin typeface="Gadugi"/>
                <a:ea typeface="Gadugi"/>
              </a:rPr>
              <a:t>)</a:t>
            </a:r>
            <a:endParaRPr lang="ru-RU" dirty="0">
              <a:ea typeface="Gadugi" pitchFamily="34" charset="0"/>
            </a:endParaRPr>
          </a:p>
        </p:txBody>
      </p:sp>
      <p:sp>
        <p:nvSpPr>
          <p:cNvPr id="24" name="TextBox 1">
            <a:extLst>
              <a:ext uri="{FF2B5EF4-FFF2-40B4-BE49-F238E27FC236}">
                <a16:creationId xmlns:a16="http://schemas.microsoft.com/office/drawing/2014/main" id="{E2AB9EF8-0988-41EE-912E-C7A6DC1944D8}"/>
              </a:ext>
            </a:extLst>
          </p:cNvPr>
          <p:cNvSpPr txBox="1"/>
          <p:nvPr/>
        </p:nvSpPr>
        <p:spPr>
          <a:xfrm>
            <a:off x="-10427" y="2975654"/>
            <a:ext cx="4571286" cy="1754326"/>
          </a:xfrm>
          <a:prstGeom prst="rect">
            <a:avLst/>
          </a:prstGeom>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285750" indent="-285750" algn="ctr">
              <a:buFont typeface="Arial" pitchFamily="34" charset="0"/>
              <a:buChar char="•"/>
            </a:pPr>
            <a:r>
              <a:rPr lang="en-US" dirty="0">
                <a:latin typeface="Gadugi"/>
                <a:ea typeface="Gadugi"/>
              </a:rPr>
              <a:t>phrases you can hear in different shops and while talking to your friend </a:t>
            </a:r>
          </a:p>
          <a:p>
            <a:pPr algn="ctr"/>
            <a:r>
              <a:rPr lang="en-US" dirty="0">
                <a:latin typeface="Gadugi"/>
                <a:ea typeface="Gadugi"/>
              </a:rPr>
              <a:t>(Ex., </a:t>
            </a:r>
            <a:r>
              <a:rPr lang="en-US" b="1" dirty="0">
                <a:latin typeface="Gadugi" pitchFamily="34" charset="0"/>
                <a:ea typeface="Gadugi" pitchFamily="34" charset="0"/>
              </a:rPr>
              <a:t>‘Do you have this in an extra large   size?’ ‘I think I’ll go and have a look      myself on Saturday. We can go together if you like’.</a:t>
            </a:r>
            <a:r>
              <a:rPr lang="en-US" dirty="0">
                <a:latin typeface="Gadugi"/>
                <a:ea typeface="Gadugi"/>
              </a:rPr>
              <a:t>)</a:t>
            </a:r>
            <a:endParaRPr lang="ru-RU" dirty="0">
              <a:ea typeface="Gadugi" pitchFamily="34" charset="0"/>
            </a:endParaRPr>
          </a:p>
        </p:txBody>
      </p:sp>
    </p:spTree>
    <p:extLst>
      <p:ext uri="{BB962C8B-B14F-4D97-AF65-F5344CB8AC3E}">
        <p14:creationId xmlns:p14="http://schemas.microsoft.com/office/powerpoint/2010/main" val="41505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ktourcenter.com/wp-content/uploads/2016/04/What-shops-are-on-Oxford-Str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 y="13119"/>
            <a:ext cx="9156642" cy="51328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12642" y="-2472"/>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6" name="Title 2"/>
          <p:cNvSpPr txBox="1">
            <a:spLocks/>
          </p:cNvSpPr>
          <p:nvPr/>
        </p:nvSpPr>
        <p:spPr>
          <a:xfrm>
            <a:off x="2780308" y="195486"/>
            <a:ext cx="3570741"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2400" b="1" dirty="0">
                <a:solidFill>
                  <a:schemeClr val="tx1">
                    <a:lumMod val="75000"/>
                    <a:lumOff val="25000"/>
                  </a:schemeClr>
                </a:solidFill>
                <a:cs typeface="Arial" pitchFamily="34" charset="0"/>
              </a:rPr>
              <a:t>The objectives are:</a:t>
            </a:r>
          </a:p>
        </p:txBody>
      </p:sp>
      <p:grpSp>
        <p:nvGrpSpPr>
          <p:cNvPr id="7" name="Group 3"/>
          <p:cNvGrpSpPr/>
          <p:nvPr/>
        </p:nvGrpSpPr>
        <p:grpSpPr>
          <a:xfrm>
            <a:off x="1289314" y="887296"/>
            <a:ext cx="6552728" cy="1039844"/>
            <a:chOff x="1151472" y="3187501"/>
            <a:chExt cx="6552728" cy="914400"/>
          </a:xfrm>
        </p:grpSpPr>
        <p:sp>
          <p:nvSpPr>
            <p:cNvPr id="8"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Diamond 6"/>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grpSp>
      <p:sp>
        <p:nvSpPr>
          <p:cNvPr id="11" name="TextBox 10"/>
          <p:cNvSpPr txBox="1"/>
          <p:nvPr/>
        </p:nvSpPr>
        <p:spPr bwMode="auto">
          <a:xfrm>
            <a:off x="2352887" y="1176385"/>
            <a:ext cx="4752528" cy="461665"/>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2900" indent="-342900">
              <a:buFont typeface="Arial" pitchFamily="34" charset="0"/>
              <a:buChar char="•"/>
              <a:defRPr/>
            </a:pPr>
            <a:r>
              <a:rPr lang="en-US" altLang="ko-KR" sz="2400" dirty="0">
                <a:solidFill>
                  <a:schemeClr val="tx1">
                    <a:lumMod val="75000"/>
                    <a:lumOff val="25000"/>
                  </a:schemeClr>
                </a:solidFill>
                <a:latin typeface="Gadugi" pitchFamily="34" charset="0"/>
                <a:ea typeface="Gadugi" pitchFamily="34" charset="0"/>
                <a:cs typeface="Arial" pitchFamily="34" charset="0"/>
              </a:rPr>
              <a:t>revise shopping vocabulary;</a:t>
            </a:r>
          </a:p>
        </p:txBody>
      </p:sp>
      <p:grpSp>
        <p:nvGrpSpPr>
          <p:cNvPr id="12" name="Group 11"/>
          <p:cNvGrpSpPr/>
          <p:nvPr/>
        </p:nvGrpSpPr>
        <p:grpSpPr>
          <a:xfrm>
            <a:off x="1289315" y="2010685"/>
            <a:ext cx="6552728" cy="1011940"/>
            <a:chOff x="1151472" y="3187501"/>
            <a:chExt cx="6552728" cy="914400"/>
          </a:xfrm>
        </p:grpSpPr>
        <p:sp>
          <p:nvSpPr>
            <p:cNvPr id="13" name="Pentagon 12"/>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 name="Pentagon 13"/>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 name="Diamond 14"/>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6" name="TextBox 10"/>
          <p:cNvSpPr txBox="1"/>
          <p:nvPr/>
        </p:nvSpPr>
        <p:spPr bwMode="auto">
          <a:xfrm>
            <a:off x="2353252" y="2084059"/>
            <a:ext cx="5134272" cy="830997"/>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42900" indent="-342900">
              <a:buFont typeface="Arial" pitchFamily="34" charset="0"/>
              <a:buChar char="•"/>
              <a:defRPr/>
            </a:pPr>
            <a:r>
              <a:rPr lang="en-US" altLang="ko-KR" sz="2400" dirty="0">
                <a:solidFill>
                  <a:schemeClr val="tx1">
                    <a:lumMod val="75000"/>
                    <a:lumOff val="25000"/>
                  </a:schemeClr>
                </a:solidFill>
                <a:latin typeface="Gadugi" pitchFamily="34" charset="0"/>
                <a:ea typeface="Gadugi" pitchFamily="34" charset="0"/>
                <a:cs typeface="Arial" pitchFamily="34" charset="0"/>
              </a:rPr>
              <a:t>learn new shopping phrases and </a:t>
            </a:r>
            <a:r>
              <a:rPr lang="en-US" altLang="ko-KR" sz="2400" dirty="0" err="1">
                <a:solidFill>
                  <a:schemeClr val="tx1">
                    <a:lumMod val="75000"/>
                    <a:lumOff val="25000"/>
                  </a:schemeClr>
                </a:solidFill>
                <a:latin typeface="Gadugi" pitchFamily="34" charset="0"/>
                <a:ea typeface="Gadugi" pitchFamily="34" charset="0"/>
                <a:cs typeface="Arial" pitchFamily="34" charset="0"/>
              </a:rPr>
              <a:t>practise</a:t>
            </a:r>
            <a:r>
              <a:rPr lang="en-US" altLang="ko-KR" sz="2400" dirty="0">
                <a:solidFill>
                  <a:schemeClr val="tx1">
                    <a:lumMod val="75000"/>
                    <a:lumOff val="25000"/>
                  </a:schemeClr>
                </a:solidFill>
                <a:latin typeface="Gadugi" pitchFamily="34" charset="0"/>
                <a:ea typeface="Gadugi" pitchFamily="34" charset="0"/>
                <a:cs typeface="Arial" pitchFamily="34" charset="0"/>
              </a:rPr>
              <a:t> dialogues.</a:t>
            </a:r>
          </a:p>
        </p:txBody>
      </p:sp>
    </p:spTree>
    <p:extLst>
      <p:ext uri="{BB962C8B-B14F-4D97-AF65-F5344CB8AC3E}">
        <p14:creationId xmlns:p14="http://schemas.microsoft.com/office/powerpoint/2010/main" val="107046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ktourcenter.com/wp-content/uploads/2016/04/What-shops-are-on-Oxford-Str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 y="13119"/>
            <a:ext cx="9156642" cy="51328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12642" y="7937"/>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6" name="Текст 1"/>
          <p:cNvSpPr>
            <a:spLocks noGrp="1"/>
          </p:cNvSpPr>
          <p:nvPr>
            <p:ph type="body" sz="quarter" idx="10"/>
          </p:nvPr>
        </p:nvSpPr>
        <p:spPr>
          <a:xfrm>
            <a:off x="14401" y="35908"/>
            <a:ext cx="9022095" cy="504056"/>
          </a:xfrm>
        </p:spPr>
        <p:style>
          <a:lnRef idx="1">
            <a:schemeClr val="accent4"/>
          </a:lnRef>
          <a:fillRef idx="2">
            <a:schemeClr val="accent4"/>
          </a:fillRef>
          <a:effectRef idx="1">
            <a:schemeClr val="accent4"/>
          </a:effectRef>
          <a:fontRef idx="minor">
            <a:schemeClr val="dk1"/>
          </a:fontRef>
        </p:style>
        <p:txBody>
          <a:bodyPr/>
          <a:lstStyle/>
          <a:p>
            <a:r>
              <a:rPr lang="en-US" sz="2000" dirty="0">
                <a:latin typeface="Gadugi" pitchFamily="34" charset="0"/>
                <a:ea typeface="Gadugi" pitchFamily="34" charset="0"/>
              </a:rPr>
              <a:t>Look at the pictures, name the shops and pay attention to the pronunciation:</a:t>
            </a:r>
            <a:endParaRPr lang="ru-RU" sz="2000" dirty="0">
              <a:ea typeface="Gadugi" pitchFamily="34" charset="0"/>
            </a:endParaRPr>
          </a:p>
        </p:txBody>
      </p:sp>
      <p:sp>
        <p:nvSpPr>
          <p:cNvPr id="7" name="TextBox 6"/>
          <p:cNvSpPr txBox="1"/>
          <p:nvPr/>
        </p:nvSpPr>
        <p:spPr>
          <a:xfrm>
            <a:off x="0" y="569257"/>
            <a:ext cx="19442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newsagent’s</a:t>
            </a:r>
            <a:endParaRPr lang="ru-RU" sz="2400" dirty="0">
              <a:ea typeface="Gadugi" pitchFamily="34" charset="0"/>
            </a:endParaRPr>
          </a:p>
        </p:txBody>
      </p:sp>
      <p:sp>
        <p:nvSpPr>
          <p:cNvPr id="8" name="TextBox 7"/>
          <p:cNvSpPr txBox="1"/>
          <p:nvPr/>
        </p:nvSpPr>
        <p:spPr>
          <a:xfrm>
            <a:off x="4788024" y="569257"/>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Gadugi" pitchFamily="34" charset="0"/>
                <a:ea typeface="Gadugi" pitchFamily="34" charset="0"/>
              </a:rPr>
              <a:t>florist’s</a:t>
            </a:r>
            <a:endParaRPr lang="ru-RU" sz="2400" dirty="0">
              <a:ea typeface="Gadugi" pitchFamily="34" charset="0"/>
            </a:endParaRPr>
          </a:p>
        </p:txBody>
      </p:sp>
      <p:sp>
        <p:nvSpPr>
          <p:cNvPr id="9" name="TextBox 8"/>
          <p:cNvSpPr txBox="1"/>
          <p:nvPr/>
        </p:nvSpPr>
        <p:spPr>
          <a:xfrm>
            <a:off x="2339752" y="569257"/>
            <a:ext cx="194421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dirty="0">
                <a:latin typeface="Gadugi" pitchFamily="34" charset="0"/>
                <a:ea typeface="Gadugi" pitchFamily="34" charset="0"/>
              </a:rPr>
              <a:t>baker’s</a:t>
            </a:r>
            <a:endParaRPr lang="ru-RU" sz="2400" dirty="0">
              <a:ea typeface="Gadugi" pitchFamily="34" charset="0"/>
            </a:endParaRPr>
          </a:p>
        </p:txBody>
      </p:sp>
      <p:sp>
        <p:nvSpPr>
          <p:cNvPr id="10" name="TextBox 9"/>
          <p:cNvSpPr txBox="1"/>
          <p:nvPr/>
        </p:nvSpPr>
        <p:spPr>
          <a:xfrm>
            <a:off x="7092280" y="569256"/>
            <a:ext cx="194421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err="1">
                <a:latin typeface="Gadugi" pitchFamily="34" charset="0"/>
                <a:ea typeface="Gadugi" pitchFamily="34" charset="0"/>
              </a:rPr>
              <a:t>jeweller’s</a:t>
            </a:r>
            <a:endParaRPr lang="ru-RU" sz="2400" dirty="0">
              <a:ea typeface="Gadugi" pitchFamily="34" charset="0"/>
            </a:endParaRPr>
          </a:p>
        </p:txBody>
      </p:sp>
      <p:sp>
        <p:nvSpPr>
          <p:cNvPr id="11" name="TextBox 10"/>
          <p:cNvSpPr txBox="1"/>
          <p:nvPr/>
        </p:nvSpPr>
        <p:spPr>
          <a:xfrm>
            <a:off x="2339752" y="2730821"/>
            <a:ext cx="19442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fishmonger’s</a:t>
            </a:r>
            <a:endParaRPr lang="ru-RU" sz="2400" dirty="0">
              <a:ea typeface="Gadugi" pitchFamily="34" charset="0"/>
            </a:endParaRPr>
          </a:p>
        </p:txBody>
      </p:sp>
      <p:sp>
        <p:nvSpPr>
          <p:cNvPr id="12" name="TextBox 11"/>
          <p:cNvSpPr txBox="1"/>
          <p:nvPr/>
        </p:nvSpPr>
        <p:spPr>
          <a:xfrm>
            <a:off x="4788024" y="2720182"/>
            <a:ext cx="194421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latin typeface="Gadugi" pitchFamily="34" charset="0"/>
                <a:ea typeface="Gadugi" pitchFamily="34" charset="0"/>
              </a:rPr>
              <a:t>butcher’s</a:t>
            </a:r>
            <a:endParaRPr lang="ru-RU" sz="2400" dirty="0">
              <a:ea typeface="Gadugi" pitchFamily="34" charset="0"/>
            </a:endParaRPr>
          </a:p>
        </p:txBody>
      </p:sp>
      <p:sp>
        <p:nvSpPr>
          <p:cNvPr id="13" name="TextBox 12"/>
          <p:cNvSpPr txBox="1"/>
          <p:nvPr/>
        </p:nvSpPr>
        <p:spPr>
          <a:xfrm>
            <a:off x="0" y="2730821"/>
            <a:ext cx="1944216"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a:latin typeface="Gadugi" pitchFamily="34" charset="0"/>
                <a:ea typeface="Gadugi" pitchFamily="34" charset="0"/>
              </a:rPr>
              <a:t>optician’s</a:t>
            </a:r>
            <a:endParaRPr lang="ru-RU" sz="2400" dirty="0">
              <a:ea typeface="Gadugi" pitchFamily="34" charset="0"/>
            </a:endParaRPr>
          </a:p>
        </p:txBody>
      </p:sp>
      <p:sp>
        <p:nvSpPr>
          <p:cNvPr id="14" name="TextBox 13"/>
          <p:cNvSpPr txBox="1"/>
          <p:nvPr/>
        </p:nvSpPr>
        <p:spPr>
          <a:xfrm>
            <a:off x="7092280" y="2720181"/>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Gadugi" pitchFamily="34" charset="0"/>
                <a:ea typeface="Gadugi" pitchFamily="34" charset="0"/>
              </a:rPr>
              <a:t>chemist’s</a:t>
            </a:r>
            <a:endParaRPr lang="ru-RU" sz="2400" dirty="0">
              <a:ea typeface="Gadugi" pitchFamily="34" charset="0"/>
            </a:endParaRPr>
          </a:p>
        </p:txBody>
      </p:sp>
      <p:sp>
        <p:nvSpPr>
          <p:cNvPr id="4" name="AutoShape 2" descr="https://ncre.ncre.com.au/docs/upload/Newsagent4-text91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https://static.turbosquid.com/Preview/2014/05/25__21_20_00/Newspaper%20Stand_01.jpgb31a0a50-e8a5-4075-b07b-7f7f590af0ff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1" y="1188452"/>
            <a:ext cx="1944216" cy="13910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axa.fr/content/dam/axa-fr-convergence/sante-prev-pj/conseils/desktop/remboursement-lunet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4" y="3363838"/>
            <a:ext cx="1939967" cy="1306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tildacdn.com/tild3464-6130-4162-a261-333232363035/b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1188452"/>
            <a:ext cx="1944216" cy="14005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humbs.dreamstime.com/b/%D1%81%D0%B2%D0%B5%D0%B6%D0%B8%D0%B5-%D1%80%D1%8B%D0%B1%D1%8B-%D0%BD%D0%B0-fishmonger-121520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5837" y="3321448"/>
            <a:ext cx="1959966" cy="13069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fin-az.ru/assets/i/ai/4/4/5/i/302047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1188452"/>
            <a:ext cx="1944216" cy="13902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mages.dailyhive.com/20180419042810/JUMPparaBUTCHERj_RET-1200x78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912" t="29658"/>
          <a:stretch/>
        </p:blipFill>
        <p:spPr bwMode="auto">
          <a:xfrm>
            <a:off x="4784170" y="3321448"/>
            <a:ext cx="1944215" cy="13069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italia.it/fileadmin/src/img/cluster_gallery/made_in_italy/gioielleria/Vetrina_gioielleri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3653" b="19838"/>
          <a:stretch/>
        </p:blipFill>
        <p:spPr bwMode="auto">
          <a:xfrm>
            <a:off x="7143888" y="1188452"/>
            <a:ext cx="1892608" cy="139022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kto-chto-gde.ru/wp-content/uploads/2016/11/8fcbee7c.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5798" y="3363838"/>
            <a:ext cx="1920698" cy="126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6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ktourcenter.com/wp-content/uploads/2016/04/What-shops-are-on-Oxford-Str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 y="13119"/>
            <a:ext cx="9156642" cy="51328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12641" y="1"/>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6" name="TextBox 5"/>
          <p:cNvSpPr txBox="1"/>
          <p:nvPr/>
        </p:nvSpPr>
        <p:spPr>
          <a:xfrm>
            <a:off x="95370" y="738225"/>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Gadugi" pitchFamily="34" charset="0"/>
                <a:ea typeface="Gadugi" pitchFamily="34" charset="0"/>
              </a:rPr>
              <a:t>bazaar</a:t>
            </a:r>
            <a:endParaRPr lang="ru-RU" sz="2400" dirty="0">
              <a:ea typeface="Gadugi" pitchFamily="34" charset="0"/>
            </a:endParaRPr>
          </a:p>
        </p:txBody>
      </p:sp>
      <p:sp>
        <p:nvSpPr>
          <p:cNvPr id="7" name="TextBox 6"/>
          <p:cNvSpPr txBox="1"/>
          <p:nvPr/>
        </p:nvSpPr>
        <p:spPr>
          <a:xfrm>
            <a:off x="7183135" y="738223"/>
            <a:ext cx="194421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a:latin typeface="Gadugi" pitchFamily="34" charset="0"/>
                <a:ea typeface="Gadugi" pitchFamily="34" charset="0"/>
              </a:rPr>
              <a:t>flea market</a:t>
            </a:r>
            <a:endParaRPr lang="ru-RU" sz="2400" dirty="0">
              <a:ea typeface="Gadugi" pitchFamily="34" charset="0"/>
            </a:endParaRPr>
          </a:p>
        </p:txBody>
      </p:sp>
      <p:sp>
        <p:nvSpPr>
          <p:cNvPr id="9" name="TextBox 8"/>
          <p:cNvSpPr txBox="1"/>
          <p:nvPr/>
        </p:nvSpPr>
        <p:spPr>
          <a:xfrm>
            <a:off x="2475816" y="2979009"/>
            <a:ext cx="196086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car boot sale</a:t>
            </a:r>
            <a:endParaRPr lang="ru-RU" sz="2400" dirty="0">
              <a:ea typeface="Gadugi" pitchFamily="34" charset="0"/>
            </a:endParaRPr>
          </a:p>
        </p:txBody>
      </p:sp>
      <p:sp>
        <p:nvSpPr>
          <p:cNvPr id="12" name="TextBox 11"/>
          <p:cNvSpPr txBox="1"/>
          <p:nvPr/>
        </p:nvSpPr>
        <p:spPr>
          <a:xfrm>
            <a:off x="-20713" y="2966615"/>
            <a:ext cx="216024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latin typeface="Gadugi" pitchFamily="34" charset="0"/>
                <a:ea typeface="Gadugi" pitchFamily="34" charset="0"/>
              </a:rPr>
              <a:t>shopping mall</a:t>
            </a:r>
            <a:endParaRPr lang="ru-RU" sz="2400" dirty="0">
              <a:ea typeface="Gadugi" pitchFamily="34" charset="0"/>
            </a:endParaRPr>
          </a:p>
        </p:txBody>
      </p:sp>
      <p:sp>
        <p:nvSpPr>
          <p:cNvPr id="13" name="TextBox 12"/>
          <p:cNvSpPr txBox="1"/>
          <p:nvPr/>
        </p:nvSpPr>
        <p:spPr>
          <a:xfrm>
            <a:off x="7137075" y="2955973"/>
            <a:ext cx="1960865"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Gadugi" pitchFamily="34" charset="0"/>
                <a:ea typeface="Gadugi" pitchFamily="34" charset="0"/>
              </a:rPr>
              <a:t>clothes shop</a:t>
            </a:r>
            <a:endParaRPr lang="ru-RU" sz="2400" dirty="0">
              <a:ea typeface="Gadugi" pitchFamily="34" charset="0"/>
            </a:endParaRPr>
          </a:p>
        </p:txBody>
      </p:sp>
      <p:sp>
        <p:nvSpPr>
          <p:cNvPr id="14" name="TextBox 13"/>
          <p:cNvSpPr txBox="1"/>
          <p:nvPr/>
        </p:nvSpPr>
        <p:spPr>
          <a:xfrm>
            <a:off x="2483768" y="738224"/>
            <a:ext cx="196086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latin typeface="Gadugi" pitchFamily="34" charset="0"/>
                <a:ea typeface="Gadugi" pitchFamily="34" charset="0"/>
              </a:rPr>
              <a:t>post office</a:t>
            </a:r>
            <a:endParaRPr lang="ru-RU" sz="2400" dirty="0">
              <a:ea typeface="Gadugi" pitchFamily="34" charset="0"/>
            </a:endParaRPr>
          </a:p>
        </p:txBody>
      </p:sp>
      <p:sp>
        <p:nvSpPr>
          <p:cNvPr id="15" name="TextBox 14"/>
          <p:cNvSpPr txBox="1"/>
          <p:nvPr/>
        </p:nvSpPr>
        <p:spPr>
          <a:xfrm>
            <a:off x="4860032" y="738226"/>
            <a:ext cx="19442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shoe shop</a:t>
            </a:r>
            <a:endParaRPr lang="ru-RU" sz="2400" dirty="0">
              <a:ea typeface="Gadugi" pitchFamily="34" charset="0"/>
            </a:endParaRPr>
          </a:p>
        </p:txBody>
      </p:sp>
      <p:sp>
        <p:nvSpPr>
          <p:cNvPr id="16" name="TextBox 15"/>
          <p:cNvSpPr txBox="1"/>
          <p:nvPr/>
        </p:nvSpPr>
        <p:spPr>
          <a:xfrm>
            <a:off x="4860031" y="2966615"/>
            <a:ext cx="194421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dirty="0">
                <a:latin typeface="Gadugi" pitchFamily="34" charset="0"/>
                <a:ea typeface="Gadugi" pitchFamily="34" charset="0"/>
              </a:rPr>
              <a:t>hairdresser’s</a:t>
            </a:r>
            <a:endParaRPr lang="ru-RU" sz="2400" dirty="0">
              <a:ea typeface="Gadugi" pitchFamily="34" charset="0"/>
            </a:endParaRPr>
          </a:p>
        </p:txBody>
      </p:sp>
      <p:pic>
        <p:nvPicPr>
          <p:cNvPr id="2052" name="Picture 4" descr="https://i.pinimg.com/originals/b3/30/f1/b330f11ba1d2fca34fd0414f229a25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88" t="27055" r="12384"/>
          <a:stretch/>
        </p:blipFill>
        <p:spPr bwMode="auto">
          <a:xfrm>
            <a:off x="95370" y="1402118"/>
            <a:ext cx="1944216" cy="13879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7/7d/Lawrence_Road_post_offic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74" t="13241" r="8962" b="12342"/>
          <a:stretch/>
        </p:blipFill>
        <p:spPr bwMode="auto">
          <a:xfrm>
            <a:off x="2485917" y="1402118"/>
            <a:ext cx="1958715" cy="13879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akm-img-a-in.tosshub.com/sites/btmt/images/stories/footwear_660_0804201228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2629" y="1402118"/>
            <a:ext cx="1921619" cy="13879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cdn.vox-cdn.com/thumbor/ml46RS4BwYPduMRuzEzsB-0-g4U=/12x0:3117x2329/1200x900/filters:focal(12x0:3117x2329):no_upscale()/cdn.vox-cdn.com/uploads/chorus_image/image/62440317/Melrose-Trading-Post-Initials-LA_2016_06.0.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830" r="14269"/>
          <a:stretch/>
        </p:blipFill>
        <p:spPr bwMode="auto">
          <a:xfrm>
            <a:off x="7183136" y="1363207"/>
            <a:ext cx="1944216" cy="14269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e-architect.com/wp-content/uploads/2014/11/lotte-world-mall-b051114-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370" y="3560844"/>
            <a:ext cx="1944216" cy="14570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lincolnshirewoldsrailway.co.uk/wp-content/uploads/2017/05/august-car-boo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5816" y="3560844"/>
            <a:ext cx="1960865" cy="14570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blackpantera.ru/articles/wp-content/uploads/2019/11/sh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2629" y="3560844"/>
            <a:ext cx="1921619" cy="145706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imilyclothing.com/wp-content/uploads/2016/04/clothing-stor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7075" y="3560844"/>
            <a:ext cx="1960865" cy="14570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05652" y="2958287"/>
            <a:ext cx="25922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a:latin typeface="Gadugi" pitchFamily="34" charset="0"/>
                <a:ea typeface="Gadugi" pitchFamily="34" charset="0"/>
              </a:rPr>
              <a:t>department store</a:t>
            </a:r>
            <a:endParaRPr lang="ru-RU" sz="2400" dirty="0">
              <a:ea typeface="Gadugi" pitchFamily="34" charset="0"/>
            </a:endParaRPr>
          </a:p>
        </p:txBody>
      </p:sp>
      <p:pic>
        <p:nvPicPr>
          <p:cNvPr id="2068" name="Picture 20" descr="https://live.staticflickr.com/6118/6221113786_feb6fdc694_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6446" y="3560844"/>
            <a:ext cx="1921619" cy="1463768"/>
          </a:xfrm>
          <a:prstGeom prst="rect">
            <a:avLst/>
          </a:prstGeom>
          <a:noFill/>
          <a:extLst>
            <a:ext uri="{909E8E84-426E-40DD-AFC4-6F175D3DCCD1}">
              <a14:hiddenFill xmlns:a14="http://schemas.microsoft.com/office/drawing/2010/main">
                <a:solidFill>
                  <a:srgbClr val="FFFFFF"/>
                </a:solidFill>
              </a14:hiddenFill>
            </a:ext>
          </a:extLst>
        </p:spPr>
      </p:pic>
      <p:sp>
        <p:nvSpPr>
          <p:cNvPr id="26" name="Текст 1">
            <a:extLst>
              <a:ext uri="{FF2B5EF4-FFF2-40B4-BE49-F238E27FC236}">
                <a16:creationId xmlns:a16="http://schemas.microsoft.com/office/drawing/2014/main" id="{540FF44F-EED7-414A-9F35-7AB7F9ED07DA}"/>
              </a:ext>
            </a:extLst>
          </p:cNvPr>
          <p:cNvSpPr txBox="1">
            <a:spLocks/>
          </p:cNvSpPr>
          <p:nvPr/>
        </p:nvSpPr>
        <p:spPr>
          <a:xfrm>
            <a:off x="14401" y="35908"/>
            <a:ext cx="9022095" cy="504056"/>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lvl1pPr marL="0" indent="0" algn="ctr" defTabSz="914400" rtl="0" eaLnBrk="1" latinLnBrk="1" hangingPunct="1">
              <a:spcBef>
                <a:spcPct val="20000"/>
              </a:spcBef>
              <a:buFont typeface="Arial" pitchFamily="34" charset="0"/>
              <a:buNone/>
              <a:defRPr sz="3600" b="0" kern="1200" baseline="0">
                <a:solidFill>
                  <a:schemeClr val="tx1">
                    <a:lumMod val="75000"/>
                    <a:lumOff val="25000"/>
                  </a:schemeClr>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9pPr>
          </a:lstStyle>
          <a:p>
            <a:r>
              <a:rPr lang="en-US" sz="2000">
                <a:latin typeface="Gadugi" pitchFamily="34" charset="0"/>
                <a:ea typeface="Gadugi" pitchFamily="34" charset="0"/>
              </a:rPr>
              <a:t>Look at the pictures, name the shops and pay attention to the pronunciation:</a:t>
            </a:r>
            <a:endParaRPr lang="ru-RU" sz="2000" dirty="0">
              <a:ea typeface="Gadugi" pitchFamily="34" charset="0"/>
            </a:endParaRPr>
          </a:p>
        </p:txBody>
      </p:sp>
    </p:spTree>
    <p:extLst>
      <p:ext uri="{BB962C8B-B14F-4D97-AF65-F5344CB8AC3E}">
        <p14:creationId xmlns:p14="http://schemas.microsoft.com/office/powerpoint/2010/main" val="7566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2066"/>
                                        </p:tgtEl>
                                      </p:cBhvr>
                                    </p:animEffect>
                                    <p:anim calcmode="lin" valueType="num">
                                      <p:cBhvr>
                                        <p:cTn id="47" dur="1000"/>
                                        <p:tgtEl>
                                          <p:spTgt spid="2066"/>
                                        </p:tgtEl>
                                        <p:attrNameLst>
                                          <p:attrName>ppt_x</p:attrName>
                                        </p:attrNameLst>
                                      </p:cBhvr>
                                      <p:tavLst>
                                        <p:tav tm="0">
                                          <p:val>
                                            <p:strVal val="ppt_x"/>
                                          </p:val>
                                        </p:tav>
                                        <p:tav tm="100000">
                                          <p:val>
                                            <p:strVal val="ppt_x"/>
                                          </p:val>
                                        </p:tav>
                                      </p:tavLst>
                                    </p:anim>
                                    <p:anim calcmode="lin" valueType="num">
                                      <p:cBhvr>
                                        <p:cTn id="48" dur="1000"/>
                                        <p:tgtEl>
                                          <p:spTgt spid="2066"/>
                                        </p:tgtEl>
                                        <p:attrNameLst>
                                          <p:attrName>ppt_y</p:attrName>
                                        </p:attrNameLst>
                                      </p:cBhvr>
                                      <p:tavLst>
                                        <p:tav tm="0">
                                          <p:val>
                                            <p:strVal val="ppt_y"/>
                                          </p:val>
                                        </p:tav>
                                        <p:tav tm="100000">
                                          <p:val>
                                            <p:strVal val="ppt_y+.1"/>
                                          </p:val>
                                        </p:tav>
                                      </p:tavLst>
                                    </p:anim>
                                    <p:set>
                                      <p:cBhvr>
                                        <p:cTn id="49" dur="1" fill="hold">
                                          <p:stCondLst>
                                            <p:cond delay="999"/>
                                          </p:stCondLst>
                                        </p:cTn>
                                        <p:tgtEl>
                                          <p:spTgt spid="206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13"/>
                                        </p:tgtEl>
                                      </p:cBhvr>
                                    </p:animEffect>
                                    <p:anim calcmode="lin" valueType="num">
                                      <p:cBhvr>
                                        <p:cTn id="52" dur="1000"/>
                                        <p:tgtEl>
                                          <p:spTgt spid="13"/>
                                        </p:tgtEl>
                                        <p:attrNameLst>
                                          <p:attrName>ppt_x</p:attrName>
                                        </p:attrNameLst>
                                      </p:cBhvr>
                                      <p:tavLst>
                                        <p:tav tm="0">
                                          <p:val>
                                            <p:strVal val="ppt_x"/>
                                          </p:val>
                                        </p:tav>
                                        <p:tav tm="100000">
                                          <p:val>
                                            <p:strVal val="ppt_x"/>
                                          </p:val>
                                        </p:tav>
                                      </p:tavLst>
                                    </p:anim>
                                    <p:anim calcmode="lin" valueType="num">
                                      <p:cBhvr>
                                        <p:cTn id="53" dur="1000"/>
                                        <p:tgtEl>
                                          <p:spTgt spid="13"/>
                                        </p:tgtEl>
                                        <p:attrNameLst>
                                          <p:attrName>ppt_y</p:attrName>
                                        </p:attrNameLst>
                                      </p:cBhvr>
                                      <p:tavLst>
                                        <p:tav tm="0">
                                          <p:val>
                                            <p:strVal val="ppt_y"/>
                                          </p:val>
                                        </p:tav>
                                        <p:tav tm="100000">
                                          <p:val>
                                            <p:strVal val="ppt_y+.1"/>
                                          </p:val>
                                        </p:tav>
                                      </p:tavLst>
                                    </p:anim>
                                    <p:set>
                                      <p:cBhvr>
                                        <p:cTn id="54" dur="1" fill="hold">
                                          <p:stCondLst>
                                            <p:cond delay="9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68"/>
                                        </p:tgtEl>
                                        <p:attrNameLst>
                                          <p:attrName>style.visibility</p:attrName>
                                        </p:attrNameLst>
                                      </p:cBhvr>
                                      <p:to>
                                        <p:strVal val="visible"/>
                                      </p:to>
                                    </p:set>
                                    <p:animEffect transition="in" filter="fade">
                                      <p:cBhvr>
                                        <p:cTn id="59" dur="500"/>
                                        <p:tgtEl>
                                          <p:spTgt spid="206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P spid="13" grpId="0" animBg="1"/>
      <p:bldP spid="13" grpId="1" animBg="1"/>
      <p:bldP spid="14" grpId="0" animBg="1"/>
      <p:bldP spid="15" grpId="0" animBg="1"/>
      <p:bldP spid="1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originals/7f/e7/64/7fe7642f02f6fa38b9408fec4a0c9f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12641" y="1"/>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4" name="Текст 1"/>
          <p:cNvSpPr>
            <a:spLocks noGrp="1"/>
          </p:cNvSpPr>
          <p:nvPr>
            <p:ph type="body" sz="quarter" idx="10"/>
          </p:nvPr>
        </p:nvSpPr>
        <p:spPr>
          <a:xfrm>
            <a:off x="503548" y="20834"/>
            <a:ext cx="8136904" cy="504056"/>
          </a:xfrm>
        </p:spPr>
        <p:style>
          <a:lnRef idx="1">
            <a:schemeClr val="accent4"/>
          </a:lnRef>
          <a:fillRef idx="2">
            <a:schemeClr val="accent4"/>
          </a:fillRef>
          <a:effectRef idx="1">
            <a:schemeClr val="accent4"/>
          </a:effectRef>
          <a:fontRef idx="minor">
            <a:schemeClr val="dk1"/>
          </a:fontRef>
        </p:style>
        <p:txBody>
          <a:bodyPr/>
          <a:lstStyle/>
          <a:p>
            <a:r>
              <a:rPr lang="en-US" sz="2400" dirty="0">
                <a:latin typeface="Gadugi" pitchFamily="34" charset="0"/>
                <a:ea typeface="Gadugi" pitchFamily="34" charset="0"/>
              </a:rPr>
              <a:t>In which of the shops would you hear the following?</a:t>
            </a:r>
            <a:endParaRPr lang="ru-RU" sz="2400" dirty="0">
              <a:ea typeface="Gadugi" pitchFamily="34" charset="0"/>
            </a:endParaRPr>
          </a:p>
        </p:txBody>
      </p:sp>
      <p:sp>
        <p:nvSpPr>
          <p:cNvPr id="6" name="TextBox 5"/>
          <p:cNvSpPr txBox="1"/>
          <p:nvPr/>
        </p:nvSpPr>
        <p:spPr>
          <a:xfrm>
            <a:off x="179512" y="704968"/>
            <a:ext cx="59766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Gadugi" pitchFamily="34" charset="0"/>
                <a:ea typeface="Gadugi" pitchFamily="34" charset="0"/>
              </a:rPr>
              <a:t>‘Do you have this in an extra large size?’</a:t>
            </a:r>
            <a:endParaRPr lang="ru-RU" sz="2400" dirty="0">
              <a:ea typeface="Gadugi" pitchFamily="34" charset="0"/>
            </a:endParaRPr>
          </a:p>
        </p:txBody>
      </p:sp>
      <p:sp>
        <p:nvSpPr>
          <p:cNvPr id="7" name="TextBox 6"/>
          <p:cNvSpPr txBox="1"/>
          <p:nvPr/>
        </p:nvSpPr>
        <p:spPr>
          <a:xfrm>
            <a:off x="179512" y="1166633"/>
            <a:ext cx="597666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Gadugi" pitchFamily="34" charset="0"/>
                <a:ea typeface="Gadugi" pitchFamily="34" charset="0"/>
              </a:rPr>
              <a:t>‘Just a wash and blow-dry, please.’</a:t>
            </a:r>
            <a:endParaRPr lang="ru-RU" sz="2400" dirty="0">
              <a:ea typeface="Gadugi" pitchFamily="34" charset="0"/>
            </a:endParaRPr>
          </a:p>
        </p:txBody>
      </p:sp>
      <p:sp>
        <p:nvSpPr>
          <p:cNvPr id="8" name="TextBox 7"/>
          <p:cNvSpPr txBox="1"/>
          <p:nvPr/>
        </p:nvSpPr>
        <p:spPr>
          <a:xfrm>
            <a:off x="179512" y="1637299"/>
            <a:ext cx="331236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latin typeface="Gadugi" pitchFamily="34" charset="0"/>
                <a:ea typeface="Gadugi" pitchFamily="34" charset="0"/>
              </a:rPr>
              <a:t>‘A kilo of steak, please’.</a:t>
            </a:r>
            <a:endParaRPr lang="ru-RU" sz="2400" dirty="0">
              <a:ea typeface="Gadugi" pitchFamily="34" charset="0"/>
            </a:endParaRPr>
          </a:p>
        </p:txBody>
      </p:sp>
      <p:sp>
        <p:nvSpPr>
          <p:cNvPr id="9" name="TextBox 8"/>
          <p:cNvSpPr txBox="1"/>
          <p:nvPr/>
        </p:nvSpPr>
        <p:spPr>
          <a:xfrm>
            <a:off x="179512" y="2111322"/>
            <a:ext cx="5976664"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a:latin typeface="Gadugi" pitchFamily="34" charset="0"/>
                <a:ea typeface="Gadugi" pitchFamily="34" charset="0"/>
              </a:rPr>
              <a:t>‘These are fresh from the oven.’</a:t>
            </a:r>
            <a:endParaRPr lang="ru-RU" sz="2400" dirty="0">
              <a:ea typeface="Gadugi" pitchFamily="34" charset="0"/>
            </a:endParaRPr>
          </a:p>
        </p:txBody>
      </p:sp>
      <p:sp>
        <p:nvSpPr>
          <p:cNvPr id="10" name="TextBox 9"/>
          <p:cNvSpPr txBox="1"/>
          <p:nvPr/>
        </p:nvSpPr>
        <p:spPr>
          <a:xfrm>
            <a:off x="179512" y="2574704"/>
            <a:ext cx="59766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Gadugi" pitchFamily="34" charset="0"/>
                <a:ea typeface="Gadugi" pitchFamily="34" charset="0"/>
              </a:rPr>
              <a:t>‘I’ve come to pick up my prescription.’</a:t>
            </a:r>
            <a:endParaRPr lang="ru-RU" sz="2400" dirty="0">
              <a:ea typeface="Gadugi" pitchFamily="34" charset="0"/>
            </a:endParaRPr>
          </a:p>
        </p:txBody>
      </p:sp>
      <p:sp>
        <p:nvSpPr>
          <p:cNvPr id="11" name="TextBox 10"/>
          <p:cNvSpPr txBox="1"/>
          <p:nvPr/>
        </p:nvSpPr>
        <p:spPr>
          <a:xfrm>
            <a:off x="179512" y="3045492"/>
            <a:ext cx="36004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Gadugi" pitchFamily="34" charset="0"/>
                <a:ea typeface="Gadugi" pitchFamily="34" charset="0"/>
              </a:rPr>
              <a:t>‘I take a size five, narrow.’</a:t>
            </a:r>
            <a:endParaRPr lang="ru-RU" sz="2400" dirty="0">
              <a:ea typeface="Gadugi" pitchFamily="34" charset="0"/>
            </a:endParaRPr>
          </a:p>
        </p:txBody>
      </p:sp>
      <p:sp>
        <p:nvSpPr>
          <p:cNvPr id="12" name="TextBox 11"/>
          <p:cNvSpPr txBox="1"/>
          <p:nvPr/>
        </p:nvSpPr>
        <p:spPr>
          <a:xfrm>
            <a:off x="181417" y="3511697"/>
            <a:ext cx="597666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latin typeface="Gadugi" pitchFamily="34" charset="0"/>
                <a:ea typeface="Gadugi" pitchFamily="34" charset="0"/>
              </a:rPr>
              <a:t>‘Are you long or short-sighted?’</a:t>
            </a:r>
            <a:endParaRPr lang="ru-RU" sz="2400" dirty="0">
              <a:ea typeface="Gadugi" pitchFamily="34" charset="0"/>
            </a:endParaRPr>
          </a:p>
        </p:txBody>
      </p:sp>
      <p:sp>
        <p:nvSpPr>
          <p:cNvPr id="13" name="TextBox 12"/>
          <p:cNvSpPr txBox="1"/>
          <p:nvPr/>
        </p:nvSpPr>
        <p:spPr>
          <a:xfrm>
            <a:off x="181417" y="3973362"/>
            <a:ext cx="597666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Gadugi" pitchFamily="34" charset="0"/>
                <a:ea typeface="Gadugi" pitchFamily="34" charset="0"/>
              </a:rPr>
              <a:t>‘I need to send this first class.’</a:t>
            </a:r>
            <a:endParaRPr lang="ru-RU" sz="2400" dirty="0">
              <a:ea typeface="Gadugi" pitchFamily="34" charset="0"/>
            </a:endParaRPr>
          </a:p>
        </p:txBody>
      </p:sp>
      <p:sp>
        <p:nvSpPr>
          <p:cNvPr id="14" name="TextBox 13"/>
          <p:cNvSpPr txBox="1"/>
          <p:nvPr/>
        </p:nvSpPr>
        <p:spPr>
          <a:xfrm>
            <a:off x="181747" y="4435027"/>
            <a:ext cx="597666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Gadugi" pitchFamily="34" charset="0"/>
                <a:ea typeface="Gadugi" pitchFamily="34" charset="0"/>
              </a:rPr>
              <a:t>‘They were caught fresh this morning.’</a:t>
            </a:r>
            <a:endParaRPr lang="ru-RU" sz="2400" dirty="0">
              <a:ea typeface="Gadugi" pitchFamily="34" charset="0"/>
            </a:endParaRPr>
          </a:p>
        </p:txBody>
      </p:sp>
      <p:sp>
        <p:nvSpPr>
          <p:cNvPr id="15" name="TextBox 14"/>
          <p:cNvSpPr txBox="1"/>
          <p:nvPr/>
        </p:nvSpPr>
        <p:spPr>
          <a:xfrm>
            <a:off x="4944289" y="1628298"/>
            <a:ext cx="4176464"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latin typeface="Gadugi" pitchFamily="34" charset="0"/>
                <a:ea typeface="Gadugi" pitchFamily="34" charset="0"/>
              </a:rPr>
              <a:t>‘Do you prefer gold or silver?’</a:t>
            </a:r>
            <a:endParaRPr lang="ru-RU" sz="2400" dirty="0">
              <a:ea typeface="Gadugi" pitchFamily="34" charset="0"/>
            </a:endParaRPr>
          </a:p>
        </p:txBody>
      </p:sp>
      <p:sp>
        <p:nvSpPr>
          <p:cNvPr id="16" name="TextBox 15"/>
          <p:cNvSpPr txBox="1"/>
          <p:nvPr/>
        </p:nvSpPr>
        <p:spPr>
          <a:xfrm>
            <a:off x="6012160" y="3051599"/>
            <a:ext cx="310859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a:latin typeface="Gadugi" pitchFamily="34" charset="0"/>
                <a:ea typeface="Gadugi" pitchFamily="34" charset="0"/>
              </a:rPr>
              <a:t>‘Is this the July issue?’</a:t>
            </a:r>
            <a:endParaRPr lang="ru-RU" sz="2400" dirty="0">
              <a:ea typeface="Gadugi" pitchFamily="34" charset="0"/>
            </a:endParaRPr>
          </a:p>
        </p:txBody>
      </p:sp>
      <p:pic>
        <p:nvPicPr>
          <p:cNvPr id="7170" name="Picture 2" descr="https://i.pinimg.com/originals/a5/03/02/a5030298e999802a0632af83f7db2e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525906"/>
            <a:ext cx="1622336" cy="1081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https://chelny-biz.ru/upload/resize_cache/iblock/871/1200_801_1/8717658e68409a51ef9ed4b0494fe1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805" y="546741"/>
            <a:ext cx="1622336" cy="1081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6" name="Picture 8" descr="https://assets.dmagstatic.com/wp-content/uploads/2018/06/matador-meat-wi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1200979"/>
            <a:ext cx="1622336" cy="106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8" name="Picture 10" descr="https://obliqo.ru/wp-content/uploads/2020/02/spisok-luchshih-juvelirnyh-magazino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8417" y="2020982"/>
            <a:ext cx="1622336" cy="1095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0" name="Picture 12" descr="https://i.pinimg.com/originals/21/0e/81/210e81d267f3690cde8484bab5ee63b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9452" y="2019926"/>
            <a:ext cx="1622336" cy="106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2" name="Picture 14" descr="https://pbs.twimg.com/media/EECtkuHWwAA4MBt.jpg:lar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007" y="1512084"/>
            <a:ext cx="1627689" cy="1059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4" name="Picture 16" descr="https://orelgrad.ru/wp-content/uploads/2020/05/photo-public-domain-shelf-sho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5896" y="2449077"/>
            <a:ext cx="1622336" cy="10626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6" name="Picture 18" descr="https://cureforworld.com/images/h-tab-slide-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7064" y="2915282"/>
            <a:ext cx="1622336" cy="1058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8" name="Picture 20" descr="https://ds05.infourok.ru/uploads/ex/0cc9/000f27f8-75f45a41/img5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437" t="23396" r="7867" b="5839"/>
          <a:stretch/>
        </p:blipFill>
        <p:spPr bwMode="auto">
          <a:xfrm>
            <a:off x="7380312" y="3444322"/>
            <a:ext cx="1622336" cy="1058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451501" y="535691"/>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clothes shop</a:t>
            </a:r>
            <a:endParaRPr lang="ru-RU" sz="1600" dirty="0">
              <a:ea typeface="Gadugi" pitchFamily="34" charset="0"/>
            </a:endParaRPr>
          </a:p>
        </p:txBody>
      </p:sp>
      <p:sp>
        <p:nvSpPr>
          <p:cNvPr id="28" name="TextBox 27"/>
          <p:cNvSpPr txBox="1"/>
          <p:nvPr/>
        </p:nvSpPr>
        <p:spPr>
          <a:xfrm>
            <a:off x="5765399" y="1228188"/>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hairdresser’s</a:t>
            </a:r>
            <a:endParaRPr lang="ru-RU" sz="1600" dirty="0">
              <a:ea typeface="Gadugi" pitchFamily="34" charset="0"/>
            </a:endParaRPr>
          </a:p>
        </p:txBody>
      </p:sp>
      <p:sp>
        <p:nvSpPr>
          <p:cNvPr id="29" name="TextBox 28"/>
          <p:cNvSpPr txBox="1"/>
          <p:nvPr/>
        </p:nvSpPr>
        <p:spPr>
          <a:xfrm>
            <a:off x="3476424" y="1872640"/>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butcher’s</a:t>
            </a:r>
            <a:endParaRPr lang="ru-RU" sz="1600" dirty="0">
              <a:ea typeface="Gadugi" pitchFamily="34" charset="0"/>
            </a:endParaRPr>
          </a:p>
        </p:txBody>
      </p:sp>
      <p:sp>
        <p:nvSpPr>
          <p:cNvPr id="30" name="TextBox 29"/>
          <p:cNvSpPr txBox="1"/>
          <p:nvPr/>
        </p:nvSpPr>
        <p:spPr>
          <a:xfrm>
            <a:off x="281872" y="2211194"/>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chemist’s</a:t>
            </a:r>
            <a:endParaRPr lang="ru-RU" sz="1600" dirty="0">
              <a:ea typeface="Gadugi" pitchFamily="34" charset="0"/>
            </a:endParaRPr>
          </a:p>
        </p:txBody>
      </p:sp>
      <p:sp>
        <p:nvSpPr>
          <p:cNvPr id="31" name="TextBox 30"/>
          <p:cNvSpPr txBox="1"/>
          <p:nvPr/>
        </p:nvSpPr>
        <p:spPr>
          <a:xfrm>
            <a:off x="5745994" y="2718339"/>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baker’s </a:t>
            </a:r>
            <a:endParaRPr lang="ru-RU" sz="1600" dirty="0">
              <a:ea typeface="Gadugi" pitchFamily="34" charset="0"/>
            </a:endParaRPr>
          </a:p>
        </p:txBody>
      </p:sp>
      <p:sp>
        <p:nvSpPr>
          <p:cNvPr id="32" name="TextBox 31"/>
          <p:cNvSpPr txBox="1"/>
          <p:nvPr/>
        </p:nvSpPr>
        <p:spPr>
          <a:xfrm>
            <a:off x="7542974" y="2706938"/>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err="1">
                <a:latin typeface="Gadugi" pitchFamily="34" charset="0"/>
                <a:ea typeface="Gadugi" pitchFamily="34" charset="0"/>
              </a:rPr>
              <a:t>jeweller’s</a:t>
            </a:r>
            <a:endParaRPr lang="ru-RU" sz="1600" dirty="0">
              <a:ea typeface="Gadugi" pitchFamily="34" charset="0"/>
            </a:endParaRPr>
          </a:p>
        </p:txBody>
      </p:sp>
      <p:sp>
        <p:nvSpPr>
          <p:cNvPr id="33" name="TextBox 32"/>
          <p:cNvSpPr txBox="1"/>
          <p:nvPr/>
        </p:nvSpPr>
        <p:spPr>
          <a:xfrm>
            <a:off x="3723934" y="2466982"/>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shoe shop</a:t>
            </a:r>
            <a:endParaRPr lang="ru-RU" sz="1600" dirty="0">
              <a:ea typeface="Gadugi" pitchFamily="34" charset="0"/>
            </a:endParaRPr>
          </a:p>
        </p:txBody>
      </p:sp>
      <p:sp>
        <p:nvSpPr>
          <p:cNvPr id="34" name="TextBox 33"/>
          <p:cNvSpPr txBox="1"/>
          <p:nvPr/>
        </p:nvSpPr>
        <p:spPr>
          <a:xfrm>
            <a:off x="4530781" y="3555951"/>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optician’s</a:t>
            </a:r>
            <a:endParaRPr lang="ru-RU" sz="1600" dirty="0">
              <a:ea typeface="Gadugi" pitchFamily="34" charset="0"/>
            </a:endParaRPr>
          </a:p>
        </p:txBody>
      </p:sp>
      <p:sp>
        <p:nvSpPr>
          <p:cNvPr id="36" name="TextBox 35"/>
          <p:cNvSpPr txBox="1"/>
          <p:nvPr/>
        </p:nvSpPr>
        <p:spPr>
          <a:xfrm>
            <a:off x="7498417" y="3465531"/>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newsagent’s</a:t>
            </a:r>
            <a:endParaRPr lang="ru-RU" sz="1600" dirty="0">
              <a:ea typeface="Gadugi" pitchFamily="34" charset="0"/>
            </a:endParaRPr>
          </a:p>
        </p:txBody>
      </p:sp>
      <p:pic>
        <p:nvPicPr>
          <p:cNvPr id="7190" name="Picture 22" descr="https://www.bigreddirectory.com/photos/reddish_post_office-stockport-full-size.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10185" y="3452186"/>
            <a:ext cx="1622336" cy="1058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481374" y="4096473"/>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post office</a:t>
            </a:r>
            <a:endParaRPr lang="ru-RU" sz="1600" dirty="0">
              <a:ea typeface="Gadugi" pitchFamily="34" charset="0"/>
            </a:endParaRPr>
          </a:p>
        </p:txBody>
      </p:sp>
      <p:pic>
        <p:nvPicPr>
          <p:cNvPr id="7192" name="Picture 24" descr="https://pbs.twimg.com/media/Ezv3dnEX0AQ9QRQ.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00192" y="4077556"/>
            <a:ext cx="1624297" cy="1065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372361" y="4751213"/>
            <a:ext cx="1479957"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latin typeface="Gadugi" pitchFamily="34" charset="0"/>
                <a:ea typeface="Gadugi" pitchFamily="34" charset="0"/>
              </a:rPr>
              <a:t>fishmonger’s</a:t>
            </a:r>
            <a:endParaRPr lang="ru-RU" sz="1600" dirty="0">
              <a:ea typeface="Gadugi" pitchFamily="34" charset="0"/>
            </a:endParaRPr>
          </a:p>
        </p:txBody>
      </p:sp>
    </p:spTree>
    <p:extLst>
      <p:ext uri="{BB962C8B-B14F-4D97-AF65-F5344CB8AC3E}">
        <p14:creationId xmlns:p14="http://schemas.microsoft.com/office/powerpoint/2010/main" val="1289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76"/>
                                        </p:tgtEl>
                                        <p:attrNameLst>
                                          <p:attrName>style.visibility</p:attrName>
                                        </p:attrNameLst>
                                      </p:cBhvr>
                                      <p:to>
                                        <p:strVal val="visible"/>
                                      </p:to>
                                    </p:set>
                                    <p:animEffect transition="in" filter="fade">
                                      <p:cBhvr>
                                        <p:cTn id="23" dur="500"/>
                                        <p:tgtEl>
                                          <p:spTgt spid="71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80"/>
                                        </p:tgtEl>
                                        <p:attrNameLst>
                                          <p:attrName>style.visibility</p:attrName>
                                        </p:attrNameLst>
                                      </p:cBhvr>
                                      <p:to>
                                        <p:strVal val="visible"/>
                                      </p:to>
                                    </p:set>
                                    <p:animEffect transition="in" filter="fade">
                                      <p:cBhvr>
                                        <p:cTn id="31" dur="500"/>
                                        <p:tgtEl>
                                          <p:spTgt spid="71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82"/>
                                        </p:tgtEl>
                                        <p:attrNameLst>
                                          <p:attrName>style.visibility</p:attrName>
                                        </p:attrNameLst>
                                      </p:cBhvr>
                                      <p:to>
                                        <p:strVal val="visible"/>
                                      </p:to>
                                    </p:set>
                                    <p:animEffect transition="in" filter="fade">
                                      <p:cBhvr>
                                        <p:cTn id="39" dur="500"/>
                                        <p:tgtEl>
                                          <p:spTgt spid="71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8"/>
                                        </p:tgtEl>
                                        <p:attrNameLst>
                                          <p:attrName>style.visibility</p:attrName>
                                        </p:attrNameLst>
                                      </p:cBhvr>
                                      <p:to>
                                        <p:strVal val="visible"/>
                                      </p:to>
                                    </p:set>
                                    <p:animEffect transition="in" filter="fade">
                                      <p:cBhvr>
                                        <p:cTn id="47" dur="500"/>
                                        <p:tgtEl>
                                          <p:spTgt spid="717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84"/>
                                        </p:tgtEl>
                                        <p:attrNameLst>
                                          <p:attrName>style.visibility</p:attrName>
                                        </p:attrNameLst>
                                      </p:cBhvr>
                                      <p:to>
                                        <p:strVal val="visible"/>
                                      </p:to>
                                    </p:set>
                                    <p:animEffect transition="in" filter="fade">
                                      <p:cBhvr>
                                        <p:cTn id="55" dur="500"/>
                                        <p:tgtEl>
                                          <p:spTgt spid="718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186"/>
                                        </p:tgtEl>
                                        <p:attrNameLst>
                                          <p:attrName>style.visibility</p:attrName>
                                        </p:attrNameLst>
                                      </p:cBhvr>
                                      <p:to>
                                        <p:strVal val="visible"/>
                                      </p:to>
                                    </p:set>
                                    <p:animEffect transition="in" filter="fade">
                                      <p:cBhvr>
                                        <p:cTn id="63" dur="500"/>
                                        <p:tgtEl>
                                          <p:spTgt spid="718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188"/>
                                        </p:tgtEl>
                                        <p:attrNameLst>
                                          <p:attrName>style.visibility</p:attrName>
                                        </p:attrNameLst>
                                      </p:cBhvr>
                                      <p:to>
                                        <p:strVal val="visible"/>
                                      </p:to>
                                    </p:set>
                                    <p:animEffect transition="in" filter="fade">
                                      <p:cBhvr>
                                        <p:cTn id="71" dur="500"/>
                                        <p:tgtEl>
                                          <p:spTgt spid="718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190"/>
                                        </p:tgtEl>
                                        <p:attrNameLst>
                                          <p:attrName>style.visibility</p:attrName>
                                        </p:attrNameLst>
                                      </p:cBhvr>
                                      <p:to>
                                        <p:strVal val="visible"/>
                                      </p:to>
                                    </p:set>
                                    <p:animEffect transition="in" filter="fade">
                                      <p:cBhvr>
                                        <p:cTn id="79" dur="500"/>
                                        <p:tgtEl>
                                          <p:spTgt spid="719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192"/>
                                        </p:tgtEl>
                                        <p:attrNameLst>
                                          <p:attrName>style.visibility</p:attrName>
                                        </p:attrNameLst>
                                      </p:cBhvr>
                                      <p:to>
                                        <p:strVal val="visible"/>
                                      </p:to>
                                    </p:set>
                                    <p:animEffect transition="in" filter="fade">
                                      <p:cBhvr>
                                        <p:cTn id="87" dur="500"/>
                                        <p:tgtEl>
                                          <p:spTgt spid="719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6" grpId="0" animBg="1"/>
      <p:bldP spid="35"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ktourcenter.com/wp-content/uploads/2016/04/What-shops-are-on-Oxford-Str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2" y="13119"/>
            <a:ext cx="9156642" cy="513285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24397" y="6559"/>
            <a:ext cx="9180151"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a:t>2</a:t>
            </a:r>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endParaRPr lang="ru-RU"/>
          </a:p>
          <a:p>
            <a:pPr algn="ctr" rtl="0"/>
            <a:r>
              <a:rPr lang="ru-RU"/>
              <a:t>+</a:t>
            </a:r>
          </a:p>
          <a:p>
            <a:pPr algn="ctr" rtl="0"/>
            <a:endParaRPr lang="ru-RU" dirty="0"/>
          </a:p>
        </p:txBody>
      </p:sp>
      <p:sp>
        <p:nvSpPr>
          <p:cNvPr id="2" name="Текст 1"/>
          <p:cNvSpPr>
            <a:spLocks noGrp="1"/>
          </p:cNvSpPr>
          <p:nvPr>
            <p:ph type="body" sz="quarter" idx="10"/>
          </p:nvPr>
        </p:nvSpPr>
        <p:spPr>
          <a:xfrm>
            <a:off x="1763688" y="13119"/>
            <a:ext cx="5256584" cy="504056"/>
          </a:xfrm>
        </p:spPr>
        <p:style>
          <a:lnRef idx="1">
            <a:schemeClr val="accent4"/>
          </a:lnRef>
          <a:fillRef idx="2">
            <a:schemeClr val="accent4"/>
          </a:fillRef>
          <a:effectRef idx="1">
            <a:schemeClr val="accent4"/>
          </a:effectRef>
          <a:fontRef idx="minor">
            <a:schemeClr val="dk1"/>
          </a:fontRef>
        </p:style>
        <p:txBody>
          <a:bodyPr/>
          <a:lstStyle/>
          <a:p>
            <a:r>
              <a:rPr lang="en-US" sz="2400" dirty="0">
                <a:latin typeface="Gadugi" pitchFamily="34" charset="0"/>
                <a:ea typeface="Gadugi" pitchFamily="34" charset="0"/>
              </a:rPr>
              <a:t>Match the places to their definitions:</a:t>
            </a:r>
            <a:endParaRPr lang="ru-RU" sz="2400" dirty="0">
              <a:ea typeface="Gadugi" pitchFamily="34" charset="0"/>
            </a:endParaRPr>
          </a:p>
        </p:txBody>
      </p:sp>
      <p:sp>
        <p:nvSpPr>
          <p:cNvPr id="3" name="TextBox 2"/>
          <p:cNvSpPr txBox="1"/>
          <p:nvPr/>
        </p:nvSpPr>
        <p:spPr>
          <a:xfrm>
            <a:off x="323528" y="569257"/>
            <a:ext cx="19442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Gadugi" pitchFamily="34" charset="0"/>
                <a:ea typeface="Gadugi" pitchFamily="34" charset="0"/>
              </a:rPr>
              <a:t>newsagent’s</a:t>
            </a:r>
            <a:endParaRPr lang="ru-RU" sz="2400" dirty="0">
              <a:ea typeface="Gadugi" pitchFamily="34" charset="0"/>
            </a:endParaRPr>
          </a:p>
        </p:txBody>
      </p:sp>
      <p:sp>
        <p:nvSpPr>
          <p:cNvPr id="6" name="TextBox 5"/>
          <p:cNvSpPr txBox="1"/>
          <p:nvPr/>
        </p:nvSpPr>
        <p:spPr>
          <a:xfrm>
            <a:off x="323528" y="1492587"/>
            <a:ext cx="194421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Gadugi" pitchFamily="34" charset="0"/>
                <a:ea typeface="Gadugi" pitchFamily="34" charset="0"/>
              </a:rPr>
              <a:t>baker’s</a:t>
            </a:r>
            <a:endParaRPr lang="ru-RU" sz="2400" dirty="0">
              <a:ea typeface="Gadugi" pitchFamily="34" charset="0"/>
            </a:endParaRPr>
          </a:p>
        </p:txBody>
      </p:sp>
      <p:sp>
        <p:nvSpPr>
          <p:cNvPr id="7" name="TextBox 6"/>
          <p:cNvSpPr txBox="1"/>
          <p:nvPr/>
        </p:nvSpPr>
        <p:spPr>
          <a:xfrm>
            <a:off x="323528" y="1954252"/>
            <a:ext cx="1944216"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err="1">
                <a:latin typeface="Gadugi" pitchFamily="34" charset="0"/>
                <a:ea typeface="Gadugi" pitchFamily="34" charset="0"/>
              </a:rPr>
              <a:t>jeweller’s</a:t>
            </a:r>
            <a:endParaRPr lang="ru-RU" sz="2400" dirty="0">
              <a:ea typeface="Gadugi" pitchFamily="34" charset="0"/>
            </a:endParaRPr>
          </a:p>
        </p:txBody>
      </p:sp>
      <p:sp>
        <p:nvSpPr>
          <p:cNvPr id="8" name="TextBox 7"/>
          <p:cNvSpPr txBox="1"/>
          <p:nvPr/>
        </p:nvSpPr>
        <p:spPr>
          <a:xfrm>
            <a:off x="323528" y="1030922"/>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Gadugi" pitchFamily="34" charset="0"/>
                <a:ea typeface="Gadugi" pitchFamily="34" charset="0"/>
              </a:rPr>
              <a:t>florist’s</a:t>
            </a:r>
            <a:endParaRPr lang="ru-RU" sz="2400" dirty="0">
              <a:ea typeface="Gadugi" pitchFamily="34" charset="0"/>
            </a:endParaRPr>
          </a:p>
        </p:txBody>
      </p:sp>
      <p:sp>
        <p:nvSpPr>
          <p:cNvPr id="9" name="TextBox 8"/>
          <p:cNvSpPr txBox="1"/>
          <p:nvPr/>
        </p:nvSpPr>
        <p:spPr>
          <a:xfrm>
            <a:off x="323528" y="2426313"/>
            <a:ext cx="194421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Gadugi" pitchFamily="34" charset="0"/>
                <a:ea typeface="Gadugi" pitchFamily="34" charset="0"/>
              </a:rPr>
              <a:t>fishmonger’s</a:t>
            </a:r>
            <a:endParaRPr lang="ru-RU" sz="2400" dirty="0">
              <a:ea typeface="Gadugi" pitchFamily="34" charset="0"/>
            </a:endParaRPr>
          </a:p>
        </p:txBody>
      </p:sp>
      <p:sp>
        <p:nvSpPr>
          <p:cNvPr id="10" name="TextBox 9"/>
          <p:cNvSpPr txBox="1"/>
          <p:nvPr/>
        </p:nvSpPr>
        <p:spPr>
          <a:xfrm>
            <a:off x="323528" y="3339247"/>
            <a:ext cx="1944216"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Gadugi" pitchFamily="34" charset="0"/>
                <a:ea typeface="Gadugi" pitchFamily="34" charset="0"/>
              </a:rPr>
              <a:t>optician’s</a:t>
            </a:r>
            <a:endParaRPr lang="ru-RU" sz="2400" dirty="0">
              <a:ea typeface="Gadugi" pitchFamily="34" charset="0"/>
            </a:endParaRPr>
          </a:p>
        </p:txBody>
      </p:sp>
      <p:sp>
        <p:nvSpPr>
          <p:cNvPr id="11" name="TextBox 10"/>
          <p:cNvSpPr txBox="1"/>
          <p:nvPr/>
        </p:nvSpPr>
        <p:spPr>
          <a:xfrm>
            <a:off x="323528" y="2877582"/>
            <a:ext cx="194421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latin typeface="Gadugi" pitchFamily="34" charset="0"/>
                <a:ea typeface="Gadugi" pitchFamily="34" charset="0"/>
              </a:rPr>
              <a:t>butcher’s</a:t>
            </a:r>
            <a:endParaRPr lang="ru-RU" sz="2400" dirty="0">
              <a:ea typeface="Gadugi" pitchFamily="34" charset="0"/>
            </a:endParaRPr>
          </a:p>
        </p:txBody>
      </p:sp>
      <p:sp>
        <p:nvSpPr>
          <p:cNvPr id="12" name="TextBox 11"/>
          <p:cNvSpPr txBox="1"/>
          <p:nvPr/>
        </p:nvSpPr>
        <p:spPr>
          <a:xfrm>
            <a:off x="323528" y="3800912"/>
            <a:ext cx="194421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Gadugi" pitchFamily="34" charset="0"/>
                <a:ea typeface="Gadugi" pitchFamily="34" charset="0"/>
              </a:rPr>
              <a:t>chemist’s</a:t>
            </a:r>
            <a:endParaRPr lang="ru-RU" sz="2400" dirty="0">
              <a:ea typeface="Gadugi" pitchFamily="34" charset="0"/>
            </a:endParaRPr>
          </a:p>
        </p:txBody>
      </p:sp>
      <p:sp>
        <p:nvSpPr>
          <p:cNvPr id="4" name="TextBox 3"/>
          <p:cNvSpPr txBox="1"/>
          <p:nvPr/>
        </p:nvSpPr>
        <p:spPr>
          <a:xfrm>
            <a:off x="2556597" y="2446897"/>
            <a:ext cx="585011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latin typeface="Gadugi" pitchFamily="34" charset="0"/>
                <a:ea typeface="Gadugi" pitchFamily="34" charset="0"/>
              </a:rPr>
              <a:t>5. a shop where meat is sold</a:t>
            </a:r>
            <a:endParaRPr lang="ru-RU" sz="2400" dirty="0">
              <a:ea typeface="Gadugi" pitchFamily="34" charset="0"/>
            </a:endParaRPr>
          </a:p>
        </p:txBody>
      </p:sp>
      <p:sp>
        <p:nvSpPr>
          <p:cNvPr id="17" name="TextBox 16"/>
          <p:cNvSpPr txBox="1"/>
          <p:nvPr/>
        </p:nvSpPr>
        <p:spPr>
          <a:xfrm>
            <a:off x="2556597" y="1985232"/>
            <a:ext cx="585011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Gadugi" pitchFamily="34" charset="0"/>
                <a:ea typeface="Gadugi" pitchFamily="34" charset="0"/>
              </a:rPr>
              <a:t>4.a shop that sells cut flowers and plants</a:t>
            </a:r>
            <a:r>
              <a:rPr lang="en-US" dirty="0">
                <a:latin typeface="Gadugi" pitchFamily="34" charset="0"/>
                <a:ea typeface="Gadugi" pitchFamily="34" charset="0"/>
              </a:rPr>
              <a:t> </a:t>
            </a:r>
            <a:endParaRPr lang="ru-RU" dirty="0">
              <a:ea typeface="Gadugi" pitchFamily="34" charset="0"/>
            </a:endParaRPr>
          </a:p>
        </p:txBody>
      </p:sp>
      <p:sp>
        <p:nvSpPr>
          <p:cNvPr id="19" name="TextBox 18"/>
          <p:cNvSpPr txBox="1"/>
          <p:nvPr/>
        </p:nvSpPr>
        <p:spPr>
          <a:xfrm>
            <a:off x="2533086" y="2938808"/>
            <a:ext cx="5873625"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Gadugi" pitchFamily="34" charset="0"/>
                <a:ea typeface="Gadugi" pitchFamily="34" charset="0"/>
              </a:rPr>
              <a:t>6. a shop where bread and cakes are sold</a:t>
            </a:r>
            <a:endParaRPr lang="ru-RU" sz="2400" dirty="0">
              <a:ea typeface="Gadugi" pitchFamily="34" charset="0"/>
            </a:endParaRPr>
          </a:p>
        </p:txBody>
      </p:sp>
      <p:sp>
        <p:nvSpPr>
          <p:cNvPr id="20" name="TextBox 19"/>
          <p:cNvSpPr txBox="1"/>
          <p:nvPr/>
        </p:nvSpPr>
        <p:spPr>
          <a:xfrm>
            <a:off x="2514240" y="3862138"/>
            <a:ext cx="664151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Gadugi" pitchFamily="34" charset="0"/>
                <a:ea typeface="Gadugi" pitchFamily="34" charset="0"/>
              </a:rPr>
              <a:t>8. </a:t>
            </a:r>
            <a:r>
              <a:rPr lang="en-US" sz="2400" dirty="0">
                <a:latin typeface="Gadugi" pitchFamily="34" charset="0"/>
                <a:ea typeface="Gadugi" pitchFamily="34" charset="0"/>
              </a:rPr>
              <a:t>a shop that sells newspapers and magazines</a:t>
            </a:r>
            <a:endParaRPr lang="ru-RU" sz="2400" dirty="0">
              <a:ea typeface="Gadugi" pitchFamily="34" charset="0"/>
            </a:endParaRPr>
          </a:p>
        </p:txBody>
      </p:sp>
      <p:sp>
        <p:nvSpPr>
          <p:cNvPr id="21" name="TextBox 20"/>
          <p:cNvSpPr txBox="1"/>
          <p:nvPr/>
        </p:nvSpPr>
        <p:spPr>
          <a:xfrm>
            <a:off x="2533087" y="3400473"/>
            <a:ext cx="6622667"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000" dirty="0">
                <a:latin typeface="Gadugi" pitchFamily="34" charset="0"/>
                <a:ea typeface="Gadugi" pitchFamily="34" charset="0"/>
              </a:rPr>
              <a:t>7. </a:t>
            </a:r>
            <a:r>
              <a:rPr lang="en-US" sz="2400" dirty="0">
                <a:latin typeface="Gadugi" pitchFamily="34" charset="0"/>
                <a:ea typeface="Gadugi" pitchFamily="34" charset="0"/>
              </a:rPr>
              <a:t>a shop  that sells, makes, and repairs </a:t>
            </a:r>
            <a:r>
              <a:rPr lang="en-US" sz="2400" dirty="0" err="1">
                <a:latin typeface="Gadugi" pitchFamily="34" charset="0"/>
                <a:ea typeface="Gadugi" pitchFamily="34" charset="0"/>
              </a:rPr>
              <a:t>jewellery</a:t>
            </a:r>
            <a:endParaRPr lang="ru-RU" sz="2400" dirty="0">
              <a:ea typeface="Gadugi" pitchFamily="34" charset="0"/>
            </a:endParaRPr>
          </a:p>
        </p:txBody>
      </p:sp>
      <p:sp>
        <p:nvSpPr>
          <p:cNvPr id="22" name="TextBox 21"/>
          <p:cNvSpPr txBox="1"/>
          <p:nvPr/>
        </p:nvSpPr>
        <p:spPr>
          <a:xfrm>
            <a:off x="2556597" y="1514475"/>
            <a:ext cx="5850114"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000" dirty="0">
                <a:latin typeface="Gadugi" pitchFamily="34" charset="0"/>
                <a:ea typeface="Gadugi" pitchFamily="34" charset="0"/>
              </a:rPr>
              <a:t>3. </a:t>
            </a:r>
            <a:r>
              <a:rPr lang="en-US" sz="2400" dirty="0">
                <a:latin typeface="Gadugi" pitchFamily="34" charset="0"/>
                <a:ea typeface="Gadugi" pitchFamily="34" charset="0"/>
              </a:rPr>
              <a:t> a shop that sells eyeglasses</a:t>
            </a:r>
            <a:endParaRPr lang="ru-RU" sz="2400" dirty="0">
              <a:ea typeface="Gadugi" pitchFamily="34" charset="0"/>
            </a:endParaRPr>
          </a:p>
        </p:txBody>
      </p:sp>
      <p:sp>
        <p:nvSpPr>
          <p:cNvPr id="23" name="TextBox 22"/>
          <p:cNvSpPr txBox="1"/>
          <p:nvPr/>
        </p:nvSpPr>
        <p:spPr>
          <a:xfrm>
            <a:off x="2555775" y="1052811"/>
            <a:ext cx="5850937"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Gadugi" pitchFamily="34" charset="0"/>
                <a:ea typeface="Gadugi" pitchFamily="34" charset="0"/>
              </a:rPr>
              <a:t>2. a shop where you can buy medicines</a:t>
            </a:r>
            <a:endParaRPr lang="ru-RU" sz="2400" dirty="0">
              <a:ea typeface="Gadugi" pitchFamily="34" charset="0"/>
            </a:endParaRPr>
          </a:p>
        </p:txBody>
      </p:sp>
      <p:sp>
        <p:nvSpPr>
          <p:cNvPr id="24" name="TextBox 23"/>
          <p:cNvSpPr txBox="1"/>
          <p:nvPr/>
        </p:nvSpPr>
        <p:spPr>
          <a:xfrm>
            <a:off x="2555776" y="569256"/>
            <a:ext cx="5850936"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a:latin typeface="Gadugi" pitchFamily="34" charset="0"/>
                <a:ea typeface="Gadugi" pitchFamily="34" charset="0"/>
              </a:rPr>
              <a:t>1. a shop that sells fish</a:t>
            </a:r>
            <a:endParaRPr lang="ru-RU" sz="2400" dirty="0">
              <a:ea typeface="Gadugi" pitchFamily="34" charset="0"/>
            </a:endParaRPr>
          </a:p>
        </p:txBody>
      </p:sp>
      <p:sp>
        <p:nvSpPr>
          <p:cNvPr id="25" name="TextBox 24"/>
          <p:cNvSpPr txBox="1"/>
          <p:nvPr/>
        </p:nvSpPr>
        <p:spPr>
          <a:xfrm>
            <a:off x="2124549" y="615422"/>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8.</a:t>
            </a:r>
            <a:endParaRPr lang="ru-RU" dirty="0"/>
          </a:p>
        </p:txBody>
      </p:sp>
      <p:sp>
        <p:nvSpPr>
          <p:cNvPr id="26" name="TextBox 25"/>
          <p:cNvSpPr txBox="1"/>
          <p:nvPr/>
        </p:nvSpPr>
        <p:spPr>
          <a:xfrm>
            <a:off x="2124549" y="1060844"/>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4.</a:t>
            </a:r>
            <a:endParaRPr lang="ru-RU" dirty="0"/>
          </a:p>
        </p:txBody>
      </p:sp>
      <p:sp>
        <p:nvSpPr>
          <p:cNvPr id="27" name="TextBox 26"/>
          <p:cNvSpPr txBox="1"/>
          <p:nvPr/>
        </p:nvSpPr>
        <p:spPr>
          <a:xfrm>
            <a:off x="2124549" y="1538753"/>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6.</a:t>
            </a:r>
            <a:endParaRPr lang="ru-RU" dirty="0"/>
          </a:p>
        </p:txBody>
      </p:sp>
      <p:sp>
        <p:nvSpPr>
          <p:cNvPr id="28" name="TextBox 27"/>
          <p:cNvSpPr txBox="1"/>
          <p:nvPr/>
        </p:nvSpPr>
        <p:spPr>
          <a:xfrm>
            <a:off x="2121227" y="2000418"/>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7.</a:t>
            </a:r>
            <a:endParaRPr lang="ru-RU" dirty="0"/>
          </a:p>
        </p:txBody>
      </p:sp>
      <p:sp>
        <p:nvSpPr>
          <p:cNvPr id="29" name="TextBox 28"/>
          <p:cNvSpPr txBox="1"/>
          <p:nvPr/>
        </p:nvSpPr>
        <p:spPr>
          <a:xfrm>
            <a:off x="2124549" y="2462083"/>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1.</a:t>
            </a:r>
            <a:endParaRPr lang="ru-RU" dirty="0"/>
          </a:p>
        </p:txBody>
      </p:sp>
      <p:sp>
        <p:nvSpPr>
          <p:cNvPr id="30" name="TextBox 29"/>
          <p:cNvSpPr txBox="1"/>
          <p:nvPr/>
        </p:nvSpPr>
        <p:spPr>
          <a:xfrm>
            <a:off x="2101039" y="2923748"/>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5.</a:t>
            </a:r>
            <a:endParaRPr lang="ru-RU" dirty="0"/>
          </a:p>
        </p:txBody>
      </p:sp>
      <p:sp>
        <p:nvSpPr>
          <p:cNvPr id="31" name="TextBox 30"/>
          <p:cNvSpPr txBox="1"/>
          <p:nvPr/>
        </p:nvSpPr>
        <p:spPr>
          <a:xfrm>
            <a:off x="2101039" y="3385413"/>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3.</a:t>
            </a:r>
            <a:endParaRPr lang="ru-RU" dirty="0"/>
          </a:p>
        </p:txBody>
      </p:sp>
      <p:sp>
        <p:nvSpPr>
          <p:cNvPr id="32" name="TextBox 31"/>
          <p:cNvSpPr txBox="1"/>
          <p:nvPr/>
        </p:nvSpPr>
        <p:spPr>
          <a:xfrm>
            <a:off x="2101039" y="3862138"/>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2.</a:t>
            </a:r>
            <a:endParaRPr lang="ru-RU" dirty="0"/>
          </a:p>
        </p:txBody>
      </p:sp>
    </p:spTree>
    <p:extLst>
      <p:ext uri="{BB962C8B-B14F-4D97-AF65-F5344CB8AC3E}">
        <p14:creationId xmlns:p14="http://schemas.microsoft.com/office/powerpoint/2010/main" val="2344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originals/7f/e7/64/7fe7642f02f6fa38b9408fec4a0c9f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6C8E487-ADDC-4F1B-A30A-BAABB4998F49}"/>
              </a:ext>
            </a:extLst>
          </p:cNvPr>
          <p:cNvSpPr/>
          <p:nvPr/>
        </p:nvSpPr>
        <p:spPr>
          <a:xfrm>
            <a:off x="-4301" y="-2472"/>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6" name="TextBox 5"/>
          <p:cNvSpPr txBox="1"/>
          <p:nvPr/>
        </p:nvSpPr>
        <p:spPr>
          <a:xfrm>
            <a:off x="0" y="619636"/>
            <a:ext cx="25922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a:latin typeface="Gadugi" pitchFamily="34" charset="0"/>
                <a:ea typeface="Gadugi" pitchFamily="34" charset="0"/>
              </a:rPr>
              <a:t>department store</a:t>
            </a:r>
            <a:endParaRPr lang="ru-RU" sz="2400" dirty="0">
              <a:ea typeface="Gadugi" pitchFamily="34" charset="0"/>
            </a:endParaRPr>
          </a:p>
        </p:txBody>
      </p:sp>
      <p:sp>
        <p:nvSpPr>
          <p:cNvPr id="7" name="TextBox 6"/>
          <p:cNvSpPr txBox="1"/>
          <p:nvPr/>
        </p:nvSpPr>
        <p:spPr>
          <a:xfrm>
            <a:off x="9523" y="1089199"/>
            <a:ext cx="259228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latin typeface="Gadugi" pitchFamily="34" charset="0"/>
                <a:ea typeface="Gadugi" pitchFamily="34" charset="0"/>
              </a:rPr>
              <a:t>shopping mall</a:t>
            </a:r>
            <a:endParaRPr lang="ru-RU" sz="2400" dirty="0">
              <a:ea typeface="Gadugi" pitchFamily="34" charset="0"/>
            </a:endParaRPr>
          </a:p>
        </p:txBody>
      </p:sp>
      <p:sp>
        <p:nvSpPr>
          <p:cNvPr id="8" name="TextBox 7"/>
          <p:cNvSpPr txBox="1"/>
          <p:nvPr/>
        </p:nvSpPr>
        <p:spPr>
          <a:xfrm>
            <a:off x="9523" y="1576884"/>
            <a:ext cx="259228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car boot sale</a:t>
            </a:r>
            <a:endParaRPr lang="ru-RU" sz="2400" dirty="0">
              <a:ea typeface="Gadugi" pitchFamily="34" charset="0"/>
            </a:endParaRPr>
          </a:p>
        </p:txBody>
      </p:sp>
      <p:sp>
        <p:nvSpPr>
          <p:cNvPr id="9" name="TextBox 8"/>
          <p:cNvSpPr txBox="1"/>
          <p:nvPr/>
        </p:nvSpPr>
        <p:spPr>
          <a:xfrm>
            <a:off x="10804" y="2030539"/>
            <a:ext cx="259228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latin typeface="Gadugi" pitchFamily="34" charset="0"/>
                <a:ea typeface="Gadugi" pitchFamily="34" charset="0"/>
              </a:rPr>
              <a:t>bazaar</a:t>
            </a:r>
            <a:endParaRPr lang="ru-RU" sz="2400" dirty="0">
              <a:ea typeface="Gadugi" pitchFamily="34" charset="0"/>
            </a:endParaRPr>
          </a:p>
        </p:txBody>
      </p:sp>
      <p:sp>
        <p:nvSpPr>
          <p:cNvPr id="10" name="TextBox 9"/>
          <p:cNvSpPr txBox="1"/>
          <p:nvPr/>
        </p:nvSpPr>
        <p:spPr>
          <a:xfrm>
            <a:off x="10804" y="2499551"/>
            <a:ext cx="25922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dirty="0">
                <a:latin typeface="Gadugi" pitchFamily="34" charset="0"/>
                <a:ea typeface="Gadugi" pitchFamily="34" charset="0"/>
              </a:rPr>
              <a:t>flea market</a:t>
            </a:r>
            <a:endParaRPr lang="ru-RU" sz="2400" dirty="0">
              <a:ea typeface="Gadugi" pitchFamily="34" charset="0"/>
            </a:endParaRPr>
          </a:p>
        </p:txBody>
      </p:sp>
      <p:sp>
        <p:nvSpPr>
          <p:cNvPr id="11" name="TextBox 10"/>
          <p:cNvSpPr txBox="1"/>
          <p:nvPr/>
        </p:nvSpPr>
        <p:spPr>
          <a:xfrm>
            <a:off x="-4301" y="4340383"/>
            <a:ext cx="25922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a:latin typeface="Gadugi" pitchFamily="34" charset="0"/>
                <a:ea typeface="Gadugi" pitchFamily="34" charset="0"/>
              </a:rPr>
              <a:t>clothes shop</a:t>
            </a:r>
            <a:endParaRPr lang="ru-RU" sz="2400" dirty="0">
              <a:ea typeface="Gadugi" pitchFamily="34" charset="0"/>
            </a:endParaRPr>
          </a:p>
        </p:txBody>
      </p:sp>
      <p:sp>
        <p:nvSpPr>
          <p:cNvPr id="12" name="TextBox 11"/>
          <p:cNvSpPr txBox="1"/>
          <p:nvPr/>
        </p:nvSpPr>
        <p:spPr>
          <a:xfrm>
            <a:off x="18847" y="3878718"/>
            <a:ext cx="2592288"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a:latin typeface="Gadugi" pitchFamily="34" charset="0"/>
                <a:ea typeface="Gadugi" pitchFamily="34" charset="0"/>
              </a:rPr>
              <a:t>post office</a:t>
            </a:r>
            <a:endParaRPr lang="ru-RU" sz="2400" dirty="0">
              <a:ea typeface="Gadugi" pitchFamily="34" charset="0"/>
            </a:endParaRPr>
          </a:p>
        </p:txBody>
      </p:sp>
      <p:sp>
        <p:nvSpPr>
          <p:cNvPr id="13" name="TextBox 12"/>
          <p:cNvSpPr txBox="1"/>
          <p:nvPr/>
        </p:nvSpPr>
        <p:spPr>
          <a:xfrm>
            <a:off x="18847" y="3417053"/>
            <a:ext cx="259228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shoe shop</a:t>
            </a:r>
            <a:endParaRPr lang="ru-RU" sz="2400" dirty="0">
              <a:ea typeface="Gadugi" pitchFamily="34" charset="0"/>
            </a:endParaRPr>
          </a:p>
        </p:txBody>
      </p:sp>
      <p:sp>
        <p:nvSpPr>
          <p:cNvPr id="14" name="TextBox 13"/>
          <p:cNvSpPr txBox="1"/>
          <p:nvPr/>
        </p:nvSpPr>
        <p:spPr>
          <a:xfrm>
            <a:off x="10804" y="2948300"/>
            <a:ext cx="259228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dirty="0">
                <a:latin typeface="Gadugi" pitchFamily="34" charset="0"/>
                <a:ea typeface="Gadugi" pitchFamily="34" charset="0"/>
              </a:rPr>
              <a:t>hairdresser’s</a:t>
            </a:r>
            <a:endParaRPr lang="ru-RU" sz="2400" dirty="0">
              <a:ea typeface="Gadugi" pitchFamily="34" charset="0"/>
            </a:endParaRPr>
          </a:p>
        </p:txBody>
      </p:sp>
      <p:sp>
        <p:nvSpPr>
          <p:cNvPr id="15" name="Текст 1"/>
          <p:cNvSpPr>
            <a:spLocks noGrp="1"/>
          </p:cNvSpPr>
          <p:nvPr>
            <p:ph type="body" sz="quarter" idx="10"/>
          </p:nvPr>
        </p:nvSpPr>
        <p:spPr>
          <a:xfrm>
            <a:off x="2177166" y="95403"/>
            <a:ext cx="5256584" cy="504056"/>
          </a:xfrm>
        </p:spPr>
        <p:style>
          <a:lnRef idx="1">
            <a:schemeClr val="accent4"/>
          </a:lnRef>
          <a:fillRef idx="2">
            <a:schemeClr val="accent4"/>
          </a:fillRef>
          <a:effectRef idx="1">
            <a:schemeClr val="accent4"/>
          </a:effectRef>
          <a:fontRef idx="minor">
            <a:schemeClr val="dk1"/>
          </a:fontRef>
        </p:style>
        <p:txBody>
          <a:bodyPr/>
          <a:lstStyle/>
          <a:p>
            <a:r>
              <a:rPr lang="en-US" sz="2400" dirty="0">
                <a:latin typeface="Gadugi" pitchFamily="34" charset="0"/>
                <a:ea typeface="Gadugi" pitchFamily="34" charset="0"/>
              </a:rPr>
              <a:t>Match the places to their definitions:</a:t>
            </a:r>
            <a:endParaRPr lang="ru-RU" sz="2400" dirty="0">
              <a:ea typeface="Gadugi" pitchFamily="34" charset="0"/>
            </a:endParaRPr>
          </a:p>
        </p:txBody>
      </p:sp>
      <p:sp>
        <p:nvSpPr>
          <p:cNvPr id="16" name="TextBox 15"/>
          <p:cNvSpPr txBox="1"/>
          <p:nvPr/>
        </p:nvSpPr>
        <p:spPr>
          <a:xfrm>
            <a:off x="2907502" y="4076114"/>
            <a:ext cx="2894442"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latin typeface="Gadugi" pitchFamily="34" charset="0"/>
                <a:ea typeface="Gadugi" pitchFamily="34" charset="0"/>
              </a:rPr>
              <a:t>5. a market outside </a:t>
            </a:r>
          </a:p>
          <a:p>
            <a:r>
              <a:rPr lang="en-US" dirty="0">
                <a:latin typeface="Gadugi" pitchFamily="34" charset="0"/>
                <a:ea typeface="Gadugi" pitchFamily="34" charset="0"/>
              </a:rPr>
              <a:t>where old or used goods </a:t>
            </a:r>
          </a:p>
          <a:p>
            <a:r>
              <a:rPr lang="en-US" dirty="0">
                <a:latin typeface="Gadugi" pitchFamily="34" charset="0"/>
                <a:ea typeface="Gadugi" pitchFamily="34" charset="0"/>
              </a:rPr>
              <a:t>are sold cheaply</a:t>
            </a:r>
          </a:p>
        </p:txBody>
      </p:sp>
      <p:sp>
        <p:nvSpPr>
          <p:cNvPr id="17" name="TextBox 16"/>
          <p:cNvSpPr txBox="1"/>
          <p:nvPr/>
        </p:nvSpPr>
        <p:spPr>
          <a:xfrm>
            <a:off x="5935553" y="1597538"/>
            <a:ext cx="3189137"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latin typeface="Gadugi" pitchFamily="34" charset="0"/>
                <a:ea typeface="Gadugi" pitchFamily="34" charset="0"/>
              </a:rPr>
              <a:t>7. small shops  selling things</a:t>
            </a:r>
          </a:p>
          <a:p>
            <a:r>
              <a:rPr lang="en-US" dirty="0">
                <a:latin typeface="Gadugi" pitchFamily="34" charset="0"/>
                <a:ea typeface="Gadugi" pitchFamily="34" charset="0"/>
              </a:rPr>
              <a:t> of the same type</a:t>
            </a:r>
          </a:p>
        </p:txBody>
      </p:sp>
      <p:sp>
        <p:nvSpPr>
          <p:cNvPr id="18" name="TextBox 17"/>
          <p:cNvSpPr txBox="1"/>
          <p:nvPr/>
        </p:nvSpPr>
        <p:spPr>
          <a:xfrm>
            <a:off x="2917156" y="2084052"/>
            <a:ext cx="2894442"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latin typeface="Gadugi" pitchFamily="34" charset="0"/>
                <a:ea typeface="Gadugi" pitchFamily="34" charset="0"/>
              </a:rPr>
              <a:t>3. a shop with a person </a:t>
            </a:r>
          </a:p>
          <a:p>
            <a:r>
              <a:rPr lang="en-US" dirty="0">
                <a:latin typeface="Gadugi" pitchFamily="34" charset="0"/>
                <a:ea typeface="Gadugi" pitchFamily="34" charset="0"/>
              </a:rPr>
              <a:t>who cuts people's hair</a:t>
            </a:r>
            <a:endParaRPr lang="ru-RU" dirty="0">
              <a:ea typeface="Gadugi" pitchFamily="34" charset="0"/>
            </a:endParaRPr>
          </a:p>
        </p:txBody>
      </p:sp>
      <p:sp>
        <p:nvSpPr>
          <p:cNvPr id="19" name="TextBox 18"/>
          <p:cNvSpPr txBox="1"/>
          <p:nvPr/>
        </p:nvSpPr>
        <p:spPr>
          <a:xfrm>
            <a:off x="5889957" y="3647885"/>
            <a:ext cx="3197412"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dirty="0">
                <a:latin typeface="Gadugi" pitchFamily="34" charset="0"/>
                <a:ea typeface="Gadugi" pitchFamily="34" charset="0"/>
              </a:rPr>
              <a:t>9. a place where stamps are  </a:t>
            </a:r>
          </a:p>
          <a:p>
            <a:r>
              <a:rPr lang="en-US" dirty="0">
                <a:latin typeface="Gadugi" pitchFamily="34" charset="0"/>
                <a:ea typeface="Gadugi" pitchFamily="34" charset="0"/>
              </a:rPr>
              <a:t>sold and from where letters </a:t>
            </a:r>
          </a:p>
          <a:p>
            <a:r>
              <a:rPr lang="en-US" dirty="0">
                <a:latin typeface="Gadugi" pitchFamily="34" charset="0"/>
                <a:ea typeface="Gadugi" pitchFamily="34" charset="0"/>
              </a:rPr>
              <a:t>and parcels are sent</a:t>
            </a:r>
            <a:endParaRPr lang="ru-RU" dirty="0">
              <a:ea typeface="Gadugi" pitchFamily="34" charset="0"/>
            </a:endParaRPr>
          </a:p>
        </p:txBody>
      </p:sp>
      <p:sp>
        <p:nvSpPr>
          <p:cNvPr id="20" name="TextBox 19"/>
          <p:cNvSpPr txBox="1"/>
          <p:nvPr/>
        </p:nvSpPr>
        <p:spPr>
          <a:xfrm>
            <a:off x="2917156" y="619636"/>
            <a:ext cx="291375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342900" indent="-342900">
              <a:buAutoNum type="arabicPeriod"/>
            </a:pPr>
            <a:r>
              <a:rPr lang="en-US" dirty="0">
                <a:latin typeface="Gadugi" pitchFamily="34" charset="0"/>
                <a:ea typeface="Gadugi" pitchFamily="34" charset="0"/>
              </a:rPr>
              <a:t>a shop that sells all </a:t>
            </a:r>
          </a:p>
          <a:p>
            <a:r>
              <a:rPr lang="en-US" dirty="0">
                <a:latin typeface="Gadugi" pitchFamily="34" charset="0"/>
                <a:ea typeface="Gadugi" pitchFamily="34" charset="0"/>
              </a:rPr>
              <a:t>kinds of clothes</a:t>
            </a:r>
            <a:endParaRPr lang="ru-RU" dirty="0">
              <a:ea typeface="Gadugi" pitchFamily="34" charset="0"/>
            </a:endParaRPr>
          </a:p>
        </p:txBody>
      </p:sp>
      <p:sp>
        <p:nvSpPr>
          <p:cNvPr id="21" name="TextBox 20"/>
          <p:cNvSpPr txBox="1"/>
          <p:nvPr/>
        </p:nvSpPr>
        <p:spPr>
          <a:xfrm>
            <a:off x="5940152" y="890425"/>
            <a:ext cx="31891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Gadugi" pitchFamily="34" charset="0"/>
                <a:ea typeface="Gadugi" pitchFamily="34" charset="0"/>
              </a:rPr>
              <a:t>6. a shop where you can buy</a:t>
            </a:r>
          </a:p>
          <a:p>
            <a:r>
              <a:rPr lang="en-US" dirty="0">
                <a:latin typeface="Gadugi" pitchFamily="34" charset="0"/>
                <a:ea typeface="Gadugi" pitchFamily="34" charset="0"/>
              </a:rPr>
              <a:t> shoes</a:t>
            </a:r>
            <a:endParaRPr lang="ru-RU" dirty="0">
              <a:ea typeface="Gadugi" pitchFamily="34" charset="0"/>
            </a:endParaRPr>
          </a:p>
        </p:txBody>
      </p:sp>
      <p:sp>
        <p:nvSpPr>
          <p:cNvPr id="22" name="TextBox 21"/>
          <p:cNvSpPr txBox="1"/>
          <p:nvPr/>
        </p:nvSpPr>
        <p:spPr>
          <a:xfrm>
            <a:off x="2917156" y="1345768"/>
            <a:ext cx="302299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Gadugi" pitchFamily="34" charset="0"/>
                <a:ea typeface="Gadugi" pitchFamily="34" charset="0"/>
              </a:rPr>
              <a:t>2. a large shopping area </a:t>
            </a:r>
          </a:p>
          <a:p>
            <a:r>
              <a:rPr lang="en-US" dirty="0">
                <a:latin typeface="Gadugi" pitchFamily="34" charset="0"/>
                <a:ea typeface="Gadugi" pitchFamily="34" charset="0"/>
              </a:rPr>
              <a:t>with a lot of different shops</a:t>
            </a:r>
            <a:endParaRPr lang="ru-RU" dirty="0">
              <a:ea typeface="Gadugi" pitchFamily="34" charset="0"/>
            </a:endParaRPr>
          </a:p>
        </p:txBody>
      </p:sp>
      <p:sp>
        <p:nvSpPr>
          <p:cNvPr id="23" name="TextBox 22"/>
          <p:cNvSpPr txBox="1"/>
          <p:nvPr/>
        </p:nvSpPr>
        <p:spPr>
          <a:xfrm>
            <a:off x="5889957" y="2361051"/>
            <a:ext cx="3205687"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Gadugi" pitchFamily="34" charset="0"/>
                <a:ea typeface="Gadugi" pitchFamily="34" charset="0"/>
              </a:rPr>
              <a:t>8. a public place where </a:t>
            </a:r>
          </a:p>
          <a:p>
            <a:r>
              <a:rPr lang="en-US" dirty="0">
                <a:latin typeface="Gadugi" pitchFamily="34" charset="0"/>
                <a:ea typeface="Gadugi" pitchFamily="34" charset="0"/>
              </a:rPr>
              <a:t>people sell their unwanted </a:t>
            </a:r>
          </a:p>
          <a:p>
            <a:r>
              <a:rPr lang="en-US" dirty="0">
                <a:latin typeface="Gadugi" pitchFamily="34" charset="0"/>
                <a:ea typeface="Gadugi" pitchFamily="34" charset="0"/>
              </a:rPr>
              <a:t>things from the backs of </a:t>
            </a:r>
          </a:p>
          <a:p>
            <a:r>
              <a:rPr lang="en-US" dirty="0">
                <a:latin typeface="Gadugi" pitchFamily="34" charset="0"/>
                <a:ea typeface="Gadugi" pitchFamily="34" charset="0"/>
              </a:rPr>
              <a:t>their cars</a:t>
            </a:r>
            <a:endParaRPr lang="ru-RU" dirty="0">
              <a:ea typeface="Gadugi" pitchFamily="34" charset="0"/>
            </a:endParaRPr>
          </a:p>
        </p:txBody>
      </p:sp>
      <p:sp>
        <p:nvSpPr>
          <p:cNvPr id="24" name="TextBox 23"/>
          <p:cNvSpPr txBox="1"/>
          <p:nvPr/>
        </p:nvSpPr>
        <p:spPr>
          <a:xfrm>
            <a:off x="2897849" y="2816888"/>
            <a:ext cx="2913749"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Gadugi" pitchFamily="34" charset="0"/>
                <a:ea typeface="Gadugi" pitchFamily="34" charset="0"/>
              </a:rPr>
              <a:t>4. a large shop divided </a:t>
            </a:r>
          </a:p>
          <a:p>
            <a:r>
              <a:rPr lang="en-US" dirty="0">
                <a:latin typeface="Gadugi" pitchFamily="34" charset="0"/>
                <a:ea typeface="Gadugi" pitchFamily="34" charset="0"/>
              </a:rPr>
              <a:t>into several different parts, each of which sells </a:t>
            </a:r>
          </a:p>
          <a:p>
            <a:r>
              <a:rPr lang="en-US" dirty="0">
                <a:latin typeface="Gadugi" pitchFamily="34" charset="0"/>
                <a:ea typeface="Gadugi" pitchFamily="34" charset="0"/>
              </a:rPr>
              <a:t>different things</a:t>
            </a:r>
            <a:endParaRPr lang="ru-RU" dirty="0">
              <a:ea typeface="Gadugi" pitchFamily="34" charset="0"/>
            </a:endParaRPr>
          </a:p>
        </p:txBody>
      </p:sp>
      <p:sp>
        <p:nvSpPr>
          <p:cNvPr id="4" name="TextBox 3"/>
          <p:cNvSpPr txBox="1"/>
          <p:nvPr/>
        </p:nvSpPr>
        <p:spPr>
          <a:xfrm>
            <a:off x="2485108" y="681777"/>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4.</a:t>
            </a:r>
            <a:endParaRPr lang="ru-RU" dirty="0"/>
          </a:p>
        </p:txBody>
      </p:sp>
      <p:sp>
        <p:nvSpPr>
          <p:cNvPr id="26" name="TextBox 25"/>
          <p:cNvSpPr txBox="1"/>
          <p:nvPr/>
        </p:nvSpPr>
        <p:spPr>
          <a:xfrm>
            <a:off x="2485108" y="1136726"/>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2.</a:t>
            </a:r>
            <a:endParaRPr lang="ru-RU" dirty="0"/>
          </a:p>
        </p:txBody>
      </p:sp>
      <p:sp>
        <p:nvSpPr>
          <p:cNvPr id="27" name="TextBox 26"/>
          <p:cNvSpPr txBox="1"/>
          <p:nvPr/>
        </p:nvSpPr>
        <p:spPr>
          <a:xfrm>
            <a:off x="2488583" y="1620467"/>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8.</a:t>
            </a:r>
            <a:endParaRPr lang="ru-RU" dirty="0"/>
          </a:p>
        </p:txBody>
      </p:sp>
      <p:sp>
        <p:nvSpPr>
          <p:cNvPr id="28" name="TextBox 27"/>
          <p:cNvSpPr txBox="1"/>
          <p:nvPr/>
        </p:nvSpPr>
        <p:spPr>
          <a:xfrm>
            <a:off x="2485108" y="2068839"/>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7.</a:t>
            </a:r>
            <a:endParaRPr lang="ru-RU" dirty="0"/>
          </a:p>
        </p:txBody>
      </p:sp>
      <p:sp>
        <p:nvSpPr>
          <p:cNvPr id="29" name="TextBox 28"/>
          <p:cNvSpPr txBox="1"/>
          <p:nvPr/>
        </p:nvSpPr>
        <p:spPr>
          <a:xfrm>
            <a:off x="2489508" y="2545717"/>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5.</a:t>
            </a:r>
            <a:endParaRPr lang="ru-RU" dirty="0"/>
          </a:p>
        </p:txBody>
      </p:sp>
      <p:sp>
        <p:nvSpPr>
          <p:cNvPr id="30" name="TextBox 29"/>
          <p:cNvSpPr txBox="1"/>
          <p:nvPr/>
        </p:nvSpPr>
        <p:spPr>
          <a:xfrm>
            <a:off x="2489508" y="2994466"/>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3.</a:t>
            </a:r>
            <a:endParaRPr lang="ru-RU" dirty="0"/>
          </a:p>
        </p:txBody>
      </p:sp>
      <p:sp>
        <p:nvSpPr>
          <p:cNvPr id="31" name="TextBox 30"/>
          <p:cNvSpPr txBox="1"/>
          <p:nvPr/>
        </p:nvSpPr>
        <p:spPr>
          <a:xfrm>
            <a:off x="2485108" y="3463219"/>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6.</a:t>
            </a:r>
            <a:endParaRPr lang="ru-RU" dirty="0"/>
          </a:p>
        </p:txBody>
      </p:sp>
      <p:sp>
        <p:nvSpPr>
          <p:cNvPr id="32" name="TextBox 31"/>
          <p:cNvSpPr txBox="1"/>
          <p:nvPr/>
        </p:nvSpPr>
        <p:spPr>
          <a:xfrm>
            <a:off x="2485108" y="3916406"/>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9.</a:t>
            </a:r>
            <a:endParaRPr lang="ru-RU" dirty="0"/>
          </a:p>
        </p:txBody>
      </p:sp>
      <p:sp>
        <p:nvSpPr>
          <p:cNvPr id="33" name="TextBox 32"/>
          <p:cNvSpPr txBox="1"/>
          <p:nvPr/>
        </p:nvSpPr>
        <p:spPr>
          <a:xfrm>
            <a:off x="2489508" y="4386549"/>
            <a:ext cx="432048" cy="369332"/>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t>1.</a:t>
            </a:r>
            <a:endParaRPr lang="ru-RU" dirty="0"/>
          </a:p>
        </p:txBody>
      </p:sp>
    </p:spTree>
    <p:extLst>
      <p:ext uri="{BB962C8B-B14F-4D97-AF65-F5344CB8AC3E}">
        <p14:creationId xmlns:p14="http://schemas.microsoft.com/office/powerpoint/2010/main" val="5865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vatars.mds.yandex.net/get-zen_doc/5233415/pub_60df09a53a70804096e5e8c3_60df0a377601597c33534982/scale_1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B6C8E487-ADDC-4F1B-A30A-BAABB4998F49}"/>
              </a:ext>
            </a:extLst>
          </p:cNvPr>
          <p:cNvSpPr/>
          <p:nvPr/>
        </p:nvSpPr>
        <p:spPr>
          <a:xfrm>
            <a:off x="-12642" y="0"/>
            <a:ext cx="9156642" cy="51459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ru-RU" dirty="0"/>
              <a:t>2</a:t>
            </a:r>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endParaRPr lang="ru-RU" dirty="0"/>
          </a:p>
          <a:p>
            <a:pPr algn="ctr" rtl="0"/>
            <a:r>
              <a:rPr lang="ru-RU" dirty="0"/>
              <a:t>+</a:t>
            </a:r>
          </a:p>
          <a:p>
            <a:pPr algn="ctr" rtl="0"/>
            <a:endParaRPr lang="ru-RU" dirty="0"/>
          </a:p>
        </p:txBody>
      </p:sp>
      <p:sp>
        <p:nvSpPr>
          <p:cNvPr id="5" name="TextBox 4"/>
          <p:cNvSpPr txBox="1"/>
          <p:nvPr/>
        </p:nvSpPr>
        <p:spPr>
          <a:xfrm>
            <a:off x="5492" y="988516"/>
            <a:ext cx="9156642" cy="415498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a:latin typeface="Gadugi" pitchFamily="34" charset="0"/>
                <a:ea typeface="Gadugi" pitchFamily="34" charset="0"/>
              </a:rPr>
              <a:t>-What nice sunglasses! Are they new?</a:t>
            </a:r>
          </a:p>
          <a:p>
            <a:r>
              <a:rPr lang="en-US" sz="2400" dirty="0">
                <a:latin typeface="Gadugi" pitchFamily="34" charset="0"/>
                <a:ea typeface="Gadugi" pitchFamily="34" charset="0"/>
              </a:rPr>
              <a:t>-Yes, I bought them a couple of days ago. I’m glad you like them.</a:t>
            </a:r>
            <a:endParaRPr lang="ru-RU" sz="2400" dirty="0">
              <a:ea typeface="Gadugi" pitchFamily="34" charset="0"/>
            </a:endParaRPr>
          </a:p>
          <a:p>
            <a:r>
              <a:rPr lang="en-US" sz="2400" dirty="0">
                <a:latin typeface="Gadugi" pitchFamily="34" charset="0"/>
                <a:ea typeface="Gadugi" pitchFamily="34" charset="0"/>
              </a:rPr>
              <a:t>-They really suit you. Where did you get them?</a:t>
            </a:r>
          </a:p>
          <a:p>
            <a:r>
              <a:rPr lang="en-US" sz="2400" dirty="0">
                <a:latin typeface="Gadugi" pitchFamily="34" charset="0"/>
                <a:ea typeface="Gadugi" pitchFamily="34" charset="0"/>
              </a:rPr>
              <a:t>-At ‘Stacey's’, in the town </a:t>
            </a:r>
            <a:r>
              <a:rPr lang="en-US" sz="2400" dirty="0" err="1">
                <a:latin typeface="Gadugi" pitchFamily="34" charset="0"/>
                <a:ea typeface="Gadugi" pitchFamily="34" charset="0"/>
              </a:rPr>
              <a:t>centre</a:t>
            </a:r>
            <a:r>
              <a:rPr lang="en-US" sz="2400" dirty="0">
                <a:latin typeface="Gadugi" pitchFamily="34" charset="0"/>
                <a:ea typeface="Gadugi" pitchFamily="34" charset="0"/>
              </a:rPr>
              <a:t>.</a:t>
            </a:r>
            <a:endParaRPr lang="ru-RU" sz="2400" dirty="0">
              <a:ea typeface="Gadugi" pitchFamily="34" charset="0"/>
            </a:endParaRPr>
          </a:p>
          <a:p>
            <a:r>
              <a:rPr lang="en-US" sz="2400" dirty="0">
                <a:latin typeface="Gadugi" pitchFamily="34" charset="0"/>
                <a:ea typeface="Gadugi" pitchFamily="34" charset="0"/>
              </a:rPr>
              <a:t>-Whereabouts is it exactly? </a:t>
            </a:r>
          </a:p>
          <a:p>
            <a:r>
              <a:rPr lang="en-US" sz="2400" dirty="0">
                <a:latin typeface="Gadugi" pitchFamily="34" charset="0"/>
                <a:ea typeface="Gadugi" pitchFamily="34" charset="0"/>
              </a:rPr>
              <a:t>-In </a:t>
            </a:r>
            <a:r>
              <a:rPr lang="en-US" sz="2400" dirty="0" err="1">
                <a:latin typeface="Gadugi" pitchFamily="34" charset="0"/>
                <a:ea typeface="Gadugi" pitchFamily="34" charset="0"/>
              </a:rPr>
              <a:t>Crimpson</a:t>
            </a:r>
            <a:r>
              <a:rPr lang="en-US" sz="2400" dirty="0">
                <a:latin typeface="Gadugi" pitchFamily="34" charset="0"/>
                <a:ea typeface="Gadugi" pitchFamily="34" charset="0"/>
              </a:rPr>
              <a:t> Street, opposite the baker’s.</a:t>
            </a:r>
            <a:endParaRPr lang="ru-RU" sz="2400" dirty="0">
              <a:ea typeface="Gadugi" pitchFamily="34" charset="0"/>
            </a:endParaRPr>
          </a:p>
          <a:p>
            <a:r>
              <a:rPr lang="en-US" sz="2400" dirty="0">
                <a:latin typeface="Gadugi" pitchFamily="34" charset="0"/>
                <a:ea typeface="Gadugi" pitchFamily="34" charset="0"/>
              </a:rPr>
              <a:t>-Were they very expensive?</a:t>
            </a:r>
            <a:r>
              <a:rPr lang="en-US" sz="2400" dirty="0"/>
              <a:t> </a:t>
            </a:r>
            <a:r>
              <a:rPr lang="en-US" sz="2400" dirty="0">
                <a:latin typeface="Gadugi" pitchFamily="34" charset="0"/>
                <a:ea typeface="Gadugi" pitchFamily="34" charset="0"/>
              </a:rPr>
              <a:t>-No, not at all. They were only £20.</a:t>
            </a:r>
            <a:endParaRPr lang="ru-RU" sz="2400" dirty="0">
              <a:ea typeface="Gadugi" pitchFamily="34" charset="0"/>
            </a:endParaRPr>
          </a:p>
          <a:p>
            <a:r>
              <a:rPr lang="en-US" sz="2400" dirty="0">
                <a:latin typeface="Gadugi" pitchFamily="34" charset="0"/>
                <a:ea typeface="Gadugi" pitchFamily="34" charset="0"/>
              </a:rPr>
              <a:t>-That’s a bargain. I think I’ll go and have a look myself on Saturday. </a:t>
            </a:r>
          </a:p>
          <a:p>
            <a:r>
              <a:rPr lang="en-US" sz="2400" dirty="0">
                <a:latin typeface="Gadugi" pitchFamily="34" charset="0"/>
                <a:ea typeface="Gadugi" pitchFamily="34" charset="0"/>
              </a:rPr>
              <a:t>We can go together if you like.</a:t>
            </a:r>
          </a:p>
          <a:p>
            <a:r>
              <a:rPr lang="en-US" sz="2400" dirty="0">
                <a:latin typeface="Gadugi" pitchFamily="34" charset="0"/>
                <a:ea typeface="Gadugi" pitchFamily="34" charset="0"/>
              </a:rPr>
              <a:t>-Great. 10:30 at the bus station.</a:t>
            </a:r>
            <a:endParaRPr lang="ru-RU" sz="2400" dirty="0">
              <a:ea typeface="Gadugi" pitchFamily="34" charset="0"/>
            </a:endParaRPr>
          </a:p>
          <a:p>
            <a:r>
              <a:rPr lang="en-US" sz="2400" dirty="0">
                <a:latin typeface="Gadugi" pitchFamily="34" charset="0"/>
                <a:ea typeface="Gadugi" pitchFamily="34" charset="0"/>
              </a:rPr>
              <a:t>-OK! See you there.</a:t>
            </a:r>
          </a:p>
        </p:txBody>
      </p:sp>
      <p:sp>
        <p:nvSpPr>
          <p:cNvPr id="13" name="TextBox 12"/>
          <p:cNvSpPr txBox="1"/>
          <p:nvPr/>
        </p:nvSpPr>
        <p:spPr>
          <a:xfrm>
            <a:off x="1619672" y="1018867"/>
            <a:ext cx="1516157"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shoes!</a:t>
            </a:r>
            <a:endParaRPr lang="ru-RU" sz="2400" dirty="0">
              <a:ea typeface="Gadugi" pitchFamily="34" charset="0"/>
            </a:endParaRPr>
          </a:p>
        </p:txBody>
      </p:sp>
      <p:pic>
        <p:nvPicPr>
          <p:cNvPr id="19" name="Picture 2" descr="https://intplaces.ru/wp-content/uploads/2019/10/london___leadenhall_market_by_pingallery-d6v0y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58" y="1705832"/>
            <a:ext cx="2426320" cy="1364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p:cNvSpPr txBox="1"/>
          <p:nvPr/>
        </p:nvSpPr>
        <p:spPr>
          <a:xfrm>
            <a:off x="2771800" y="1347614"/>
            <a:ext cx="288032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last weekend.</a:t>
            </a:r>
            <a:endParaRPr lang="ru-RU" sz="2400" dirty="0">
              <a:ea typeface="Gadugi" pitchFamily="34" charset="0"/>
            </a:endParaRPr>
          </a:p>
        </p:txBody>
      </p:sp>
      <p:sp>
        <p:nvSpPr>
          <p:cNvPr id="21" name="TextBox 20"/>
          <p:cNvSpPr txBox="1"/>
          <p:nvPr/>
        </p:nvSpPr>
        <p:spPr>
          <a:xfrm>
            <a:off x="-13982" y="2110085"/>
            <a:ext cx="506498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Gadugi" pitchFamily="34" charset="0"/>
                <a:ea typeface="Gadugi" pitchFamily="34" charset="0"/>
              </a:rPr>
              <a:t>-At </a:t>
            </a:r>
            <a:r>
              <a:rPr lang="en-US" sz="2400" dirty="0" err="1">
                <a:latin typeface="Gadugi" pitchFamily="34" charset="0"/>
                <a:ea typeface="Gadugi" pitchFamily="34" charset="0"/>
              </a:rPr>
              <a:t>Longchester</a:t>
            </a:r>
            <a:r>
              <a:rPr lang="en-US" sz="2400" dirty="0">
                <a:latin typeface="Gadugi" pitchFamily="34" charset="0"/>
                <a:ea typeface="Gadugi" pitchFamily="34" charset="0"/>
              </a:rPr>
              <a:t>, in the town </a:t>
            </a:r>
            <a:r>
              <a:rPr lang="en-US" sz="2400" dirty="0" err="1">
                <a:latin typeface="Gadugi" pitchFamily="34" charset="0"/>
                <a:ea typeface="Gadugi" pitchFamily="34" charset="0"/>
              </a:rPr>
              <a:t>centre</a:t>
            </a:r>
            <a:r>
              <a:rPr lang="en-US" sz="2400" dirty="0">
                <a:latin typeface="Gadugi" pitchFamily="34" charset="0"/>
                <a:ea typeface="Gadugi" pitchFamily="34" charset="0"/>
              </a:rPr>
              <a:t>.</a:t>
            </a:r>
          </a:p>
        </p:txBody>
      </p:sp>
      <p:sp>
        <p:nvSpPr>
          <p:cNvPr id="22" name="TextBox 21"/>
          <p:cNvSpPr txBox="1"/>
          <p:nvPr/>
        </p:nvSpPr>
        <p:spPr>
          <a:xfrm>
            <a:off x="5492" y="2835175"/>
            <a:ext cx="78123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 In Old Gloucester Street, near the Queen Square Park.</a:t>
            </a:r>
            <a:endParaRPr lang="en-US" sz="2400" dirty="0">
              <a:latin typeface="Gadugi" pitchFamily="34" charset="0"/>
              <a:ea typeface="Gadugi" pitchFamily="34" charset="0"/>
            </a:endParaRPr>
          </a:p>
        </p:txBody>
      </p:sp>
      <p:sp>
        <p:nvSpPr>
          <p:cNvPr id="39" name="TextBox 38"/>
          <p:cNvSpPr txBox="1"/>
          <p:nvPr/>
        </p:nvSpPr>
        <p:spPr>
          <a:xfrm>
            <a:off x="7299877" y="3113111"/>
            <a:ext cx="172379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only £50.</a:t>
            </a:r>
            <a:endParaRPr lang="ru-RU" sz="2400" dirty="0">
              <a:ea typeface="Gadugi" pitchFamily="34" charset="0"/>
            </a:endParaRPr>
          </a:p>
        </p:txBody>
      </p:sp>
      <p:sp>
        <p:nvSpPr>
          <p:cNvPr id="40" name="TextBox 39"/>
          <p:cNvSpPr txBox="1"/>
          <p:nvPr/>
        </p:nvSpPr>
        <p:spPr>
          <a:xfrm>
            <a:off x="7340505" y="3565266"/>
            <a:ext cx="1811176"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on Sunday.</a:t>
            </a:r>
            <a:endParaRPr lang="ru-RU" sz="2400" dirty="0">
              <a:ea typeface="Gadugi" pitchFamily="34" charset="0"/>
            </a:endParaRPr>
          </a:p>
        </p:txBody>
      </p:sp>
      <p:sp>
        <p:nvSpPr>
          <p:cNvPr id="41" name="TextBox 40"/>
          <p:cNvSpPr txBox="1"/>
          <p:nvPr/>
        </p:nvSpPr>
        <p:spPr>
          <a:xfrm>
            <a:off x="1043608" y="4299942"/>
            <a:ext cx="467225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Gadugi" pitchFamily="34" charset="0"/>
                <a:ea typeface="Gadugi" pitchFamily="34" charset="0"/>
              </a:rPr>
              <a:t>9:30 at the underground station.</a:t>
            </a:r>
            <a:endParaRPr lang="ru-RU" sz="2400" dirty="0">
              <a:ea typeface="Gadugi" pitchFamily="34" charset="0"/>
            </a:endParaRPr>
          </a:p>
        </p:txBody>
      </p:sp>
      <p:sp>
        <p:nvSpPr>
          <p:cNvPr id="2" name="TextBox 1"/>
          <p:cNvSpPr txBox="1"/>
          <p:nvPr/>
        </p:nvSpPr>
        <p:spPr>
          <a:xfrm>
            <a:off x="1181303" y="372536"/>
            <a:ext cx="676875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Gadugi" pitchFamily="34" charset="0"/>
                <a:ea typeface="Gadugi" pitchFamily="34" charset="0"/>
              </a:rPr>
              <a:t>9:30 at the underground station / shoes / only £50 / on Sunday / </a:t>
            </a:r>
          </a:p>
          <a:p>
            <a:r>
              <a:rPr lang="en-US" dirty="0">
                <a:latin typeface="Gadugi" pitchFamily="34" charset="0"/>
                <a:ea typeface="Gadugi" pitchFamily="34" charset="0"/>
              </a:rPr>
              <a:t>At </a:t>
            </a:r>
            <a:r>
              <a:rPr lang="en-US" dirty="0" err="1">
                <a:latin typeface="Gadugi" pitchFamily="34" charset="0"/>
                <a:ea typeface="Gadugi" pitchFamily="34" charset="0"/>
              </a:rPr>
              <a:t>Longchester</a:t>
            </a:r>
            <a:r>
              <a:rPr lang="en-US" dirty="0">
                <a:latin typeface="Gadugi" pitchFamily="34" charset="0"/>
                <a:ea typeface="Gadugi" pitchFamily="34" charset="0"/>
              </a:rPr>
              <a:t>, in the town </a:t>
            </a:r>
            <a:r>
              <a:rPr lang="en-US" dirty="0" err="1">
                <a:latin typeface="Gadugi" pitchFamily="34" charset="0"/>
                <a:ea typeface="Gadugi" pitchFamily="34" charset="0"/>
              </a:rPr>
              <a:t>centre</a:t>
            </a:r>
            <a:r>
              <a:rPr lang="en-US" dirty="0">
                <a:latin typeface="Gadugi" pitchFamily="34" charset="0"/>
                <a:ea typeface="Gadugi" pitchFamily="34" charset="0"/>
              </a:rPr>
              <a:t> / last weekend</a:t>
            </a:r>
            <a:endParaRPr lang="ru-RU" dirty="0"/>
          </a:p>
        </p:txBody>
      </p:sp>
      <p:sp>
        <p:nvSpPr>
          <p:cNvPr id="4" name="Текст 1"/>
          <p:cNvSpPr txBox="1">
            <a:spLocks/>
          </p:cNvSpPr>
          <p:nvPr/>
        </p:nvSpPr>
        <p:spPr>
          <a:xfrm>
            <a:off x="249337" y="0"/>
            <a:ext cx="8763541" cy="451886"/>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342900" indent="-342900" algn="l" defTabSz="914400" rtl="0" eaLnBrk="1" latinLnBrk="1"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800" dirty="0">
                <a:latin typeface="Gadugi" pitchFamily="34" charset="0"/>
                <a:ea typeface="Gadugi" pitchFamily="34" charset="0"/>
              </a:rPr>
              <a:t>Read the dialogue and use the ideas from the box to make a new dialogue:</a:t>
            </a:r>
            <a:endParaRPr lang="ru-RU" sz="1800" dirty="0">
              <a:ea typeface="Gadugi" pitchFamily="34" charset="0"/>
            </a:endParaRPr>
          </a:p>
        </p:txBody>
      </p:sp>
    </p:spTree>
    <p:extLst>
      <p:ext uri="{BB962C8B-B14F-4D97-AF65-F5344CB8AC3E}">
        <p14:creationId xmlns:p14="http://schemas.microsoft.com/office/powerpoint/2010/main" val="42189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22" t="17037" b="19999"/>
          <a:stretch/>
        </p:blipFill>
        <p:spPr bwMode="auto">
          <a:xfrm>
            <a:off x="-17118" y="-24154"/>
            <a:ext cx="9144000" cy="516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118" y="-27476"/>
            <a:ext cx="3195049"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t>Your friend got ill and couldn’t     come. It’s 9:30. You are alone at the station.</a:t>
            </a:r>
            <a:endParaRPr lang="ru-RU" sz="1600" dirty="0"/>
          </a:p>
          <a:p>
            <a:pPr algn="ctr"/>
            <a:r>
              <a:rPr lang="en-US" sz="1600" dirty="0"/>
              <a:t>You don’t know how to get to the shop. Ask someone for the way.</a:t>
            </a:r>
            <a:endParaRPr lang="ru-RU" sz="1600" dirty="0"/>
          </a:p>
        </p:txBody>
      </p:sp>
      <p:pic>
        <p:nvPicPr>
          <p:cNvPr id="4106" name="Picture 10" descr="https://icon-library.com/images/white-location-icon-png/white-location-icon-png-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0378" y="388689"/>
            <a:ext cx="400601" cy="500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88024" y="3291830"/>
            <a:ext cx="2232248" cy="33855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600" dirty="0"/>
              <a:t>Your destination point.</a:t>
            </a:r>
            <a:endParaRPr lang="ru-RU" sz="1600" dirty="0"/>
          </a:p>
        </p:txBody>
      </p:sp>
      <p:pic>
        <p:nvPicPr>
          <p:cNvPr id="11" name="Picture 10" descr="https://icon-library.com/images/white-location-icon-png/white-location-icon-png-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357" y="2894133"/>
            <a:ext cx="400601" cy="4591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flipH="1" flipV="1">
            <a:off x="3177932" y="987574"/>
            <a:ext cx="360040" cy="576064"/>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Прямая соединительная линия 16"/>
          <p:cNvCxnSpPr/>
          <p:nvPr/>
        </p:nvCxnSpPr>
        <p:spPr>
          <a:xfrm flipV="1">
            <a:off x="3177932" y="1563638"/>
            <a:ext cx="385956" cy="28803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9" name="Прямая соединительная линия 18"/>
          <p:cNvCxnSpPr/>
          <p:nvPr/>
        </p:nvCxnSpPr>
        <p:spPr>
          <a:xfrm flipH="1" flipV="1">
            <a:off x="3177932" y="1851670"/>
            <a:ext cx="1178044" cy="1624826"/>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2" name="Прямая соединительная линия 21"/>
          <p:cNvCxnSpPr/>
          <p:nvPr/>
        </p:nvCxnSpPr>
        <p:spPr>
          <a:xfrm flipH="1">
            <a:off x="4355976" y="3323585"/>
            <a:ext cx="326450" cy="16434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Прямая соединительная линия 23"/>
          <p:cNvCxnSpPr/>
          <p:nvPr/>
        </p:nvCxnSpPr>
        <p:spPr>
          <a:xfrm flipH="1">
            <a:off x="3635896" y="1347614"/>
            <a:ext cx="432048" cy="212098"/>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cxnSp>
        <p:nvCxnSpPr>
          <p:cNvPr id="26" name="Прямая соединительная линия 25"/>
          <p:cNvCxnSpPr/>
          <p:nvPr/>
        </p:nvCxnSpPr>
        <p:spPr>
          <a:xfrm flipH="1" flipV="1">
            <a:off x="4067944" y="1347614"/>
            <a:ext cx="866239" cy="1440160"/>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cxnSp>
        <p:nvCxnSpPr>
          <p:cNvPr id="29" name="Прямая соединительная линия 28"/>
          <p:cNvCxnSpPr/>
          <p:nvPr/>
        </p:nvCxnSpPr>
        <p:spPr>
          <a:xfrm flipH="1">
            <a:off x="4832244" y="2787774"/>
            <a:ext cx="98362" cy="504056"/>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cxnSp>
        <p:nvCxnSpPr>
          <p:cNvPr id="35" name="Прямая соединительная линия 34"/>
          <p:cNvCxnSpPr/>
          <p:nvPr/>
        </p:nvCxnSpPr>
        <p:spPr>
          <a:xfrm flipV="1">
            <a:off x="3186316" y="780143"/>
            <a:ext cx="377572" cy="180808"/>
          </a:xfrm>
          <a:prstGeom prst="line">
            <a:avLst/>
          </a:prstGeom>
          <a:ln/>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19758" y="2577552"/>
            <a:ext cx="3206074"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a:latin typeface="Gadugi" pitchFamily="34" charset="0"/>
                <a:ea typeface="Gadugi" pitchFamily="34" charset="0"/>
              </a:rPr>
              <a:t>Giving directions:</a:t>
            </a:r>
          </a:p>
          <a:p>
            <a:r>
              <a:rPr lang="en-US" sz="1600" dirty="0">
                <a:latin typeface="Gadugi" pitchFamily="34" charset="0"/>
                <a:ea typeface="Gadugi" pitchFamily="34" charset="0"/>
              </a:rPr>
              <a:t>- It’s not far from here. </a:t>
            </a:r>
          </a:p>
          <a:p>
            <a:r>
              <a:rPr lang="en-US" sz="1600" dirty="0">
                <a:latin typeface="Gadugi" pitchFamily="34" charset="0"/>
                <a:ea typeface="Gadugi" pitchFamily="34" charset="0"/>
              </a:rPr>
              <a:t>It’s just a ten-minute walk. Go      straight ahead and take the first  turn on your left. Then go            straight on and turn right at         Guilford St. Opposite the Russell Square turn left and go straight  on. </a:t>
            </a:r>
          </a:p>
          <a:p>
            <a:r>
              <a:rPr lang="en-US" sz="1600" dirty="0">
                <a:latin typeface="Gadugi" pitchFamily="34" charset="0"/>
                <a:ea typeface="Gadugi" pitchFamily="34" charset="0"/>
              </a:rPr>
              <a:t>The shop is opposite Taco Bell.</a:t>
            </a:r>
          </a:p>
        </p:txBody>
      </p:sp>
      <p:sp>
        <p:nvSpPr>
          <p:cNvPr id="39" name="TextBox 38"/>
          <p:cNvSpPr txBox="1"/>
          <p:nvPr/>
        </p:nvSpPr>
        <p:spPr>
          <a:xfrm>
            <a:off x="-19758" y="1275606"/>
            <a:ext cx="3197690"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600" dirty="0">
                <a:latin typeface="Gadugi" pitchFamily="34" charset="0"/>
                <a:ea typeface="Gadugi" pitchFamily="34" charset="0"/>
              </a:rPr>
              <a:t>Asking for directions:</a:t>
            </a:r>
          </a:p>
          <a:p>
            <a:r>
              <a:rPr lang="en-US" sz="1600" dirty="0">
                <a:latin typeface="Gadugi" pitchFamily="34" charset="0"/>
                <a:ea typeface="Gadugi" pitchFamily="34" charset="0"/>
              </a:rPr>
              <a:t>-Excuse me, how can I get to …? Is it far?</a:t>
            </a:r>
          </a:p>
          <a:p>
            <a:r>
              <a:rPr lang="en-US" sz="1600" dirty="0">
                <a:latin typeface="Gadugi" pitchFamily="34" charset="0"/>
                <a:ea typeface="Gadugi" pitchFamily="34" charset="0"/>
              </a:rPr>
              <a:t>-Excuse me, can you tell me the way to…? </a:t>
            </a:r>
          </a:p>
        </p:txBody>
      </p:sp>
      <p:sp>
        <p:nvSpPr>
          <p:cNvPr id="40" name="TextBox 39"/>
          <p:cNvSpPr txBox="1"/>
          <p:nvPr/>
        </p:nvSpPr>
        <p:spPr>
          <a:xfrm>
            <a:off x="5496941" y="580155"/>
            <a:ext cx="3629941" cy="206210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dirty="0">
                <a:latin typeface="Gadugi" pitchFamily="34" charset="0"/>
                <a:ea typeface="Gadugi" pitchFamily="34" charset="0"/>
              </a:rPr>
              <a:t>-Excuse me, how can I get to the shoe shop? Is it far?</a:t>
            </a:r>
          </a:p>
          <a:p>
            <a:pPr marL="285750" indent="-285750">
              <a:buFontTx/>
              <a:buChar char="-"/>
            </a:pPr>
            <a:r>
              <a:rPr lang="en-US" sz="1600" dirty="0">
                <a:latin typeface="Gadugi" pitchFamily="34" charset="0"/>
                <a:ea typeface="Gadugi" pitchFamily="34" charset="0"/>
              </a:rPr>
              <a:t>It’s not far from here. It’s just a </a:t>
            </a:r>
          </a:p>
          <a:p>
            <a:r>
              <a:rPr lang="en-US" sz="1600" dirty="0">
                <a:latin typeface="Gadugi" pitchFamily="34" charset="0"/>
                <a:ea typeface="Gadugi" pitchFamily="34" charset="0"/>
              </a:rPr>
              <a:t>ten-minute walk. Go straight ahead </a:t>
            </a:r>
          </a:p>
          <a:p>
            <a:r>
              <a:rPr lang="en-US" sz="1600" dirty="0">
                <a:latin typeface="Gadugi" pitchFamily="34" charset="0"/>
                <a:ea typeface="Gadugi" pitchFamily="34" charset="0"/>
              </a:rPr>
              <a:t>and take the first turn on your left. </a:t>
            </a:r>
          </a:p>
          <a:p>
            <a:r>
              <a:rPr lang="en-US" sz="1600" dirty="0">
                <a:latin typeface="Gadugi" pitchFamily="34" charset="0"/>
                <a:ea typeface="Gadugi" pitchFamily="34" charset="0"/>
              </a:rPr>
              <a:t>Then go straight on and turn left at </a:t>
            </a:r>
          </a:p>
          <a:p>
            <a:r>
              <a:rPr lang="en-US" sz="1600" dirty="0">
                <a:latin typeface="Gadugi" pitchFamily="34" charset="0"/>
                <a:ea typeface="Gadugi" pitchFamily="34" charset="0"/>
              </a:rPr>
              <a:t>Guilford St. Go across the park and </a:t>
            </a:r>
          </a:p>
          <a:p>
            <a:r>
              <a:rPr lang="en-US" sz="1600" dirty="0">
                <a:latin typeface="Gadugi" pitchFamily="34" charset="0"/>
                <a:ea typeface="Gadugi" pitchFamily="34" charset="0"/>
              </a:rPr>
              <a:t>there’s  Gloucester St. on your right.  </a:t>
            </a:r>
          </a:p>
        </p:txBody>
      </p:sp>
      <p:cxnSp>
        <p:nvCxnSpPr>
          <p:cNvPr id="18" name="Прямая соединительная линия 17"/>
          <p:cNvCxnSpPr/>
          <p:nvPr/>
        </p:nvCxnSpPr>
        <p:spPr>
          <a:xfrm flipH="1" flipV="1">
            <a:off x="3238905" y="930246"/>
            <a:ext cx="396991" cy="629466"/>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cxnSp>
        <p:nvCxnSpPr>
          <p:cNvPr id="23" name="Прямая соединительная линия 22"/>
          <p:cNvCxnSpPr/>
          <p:nvPr/>
        </p:nvCxnSpPr>
        <p:spPr>
          <a:xfrm flipH="1">
            <a:off x="3235681" y="797471"/>
            <a:ext cx="338496" cy="163480"/>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5496941" y="-29490"/>
            <a:ext cx="362994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dirty="0"/>
              <a:t>Describe the second route and write </a:t>
            </a:r>
          </a:p>
          <a:p>
            <a:pPr algn="ctr"/>
            <a:r>
              <a:rPr lang="en-US" sz="1600" dirty="0"/>
              <a:t>down the dialogue.</a:t>
            </a:r>
            <a:endParaRPr lang="ru-RU" sz="1600" dirty="0"/>
          </a:p>
        </p:txBody>
      </p:sp>
    </p:spTree>
    <p:extLst>
      <p:ext uri="{BB962C8B-B14F-4D97-AF65-F5344CB8AC3E}">
        <p14:creationId xmlns:p14="http://schemas.microsoft.com/office/powerpoint/2010/main" val="29930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animEffect transition="in" filter="fade">
                                      <p:cBhvr>
                                        <p:cTn id="12" dur="500"/>
                                        <p:tgtEl>
                                          <p:spTgt spid="4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9">
                                            <p:bg/>
                                          </p:spTgt>
                                        </p:tgtEl>
                                        <p:attrNameLst>
                                          <p:attrName>style.visibility</p:attrName>
                                        </p:attrNameLst>
                                      </p:cBhvr>
                                      <p:to>
                                        <p:strVal val="visible"/>
                                      </p:to>
                                    </p:set>
                                    <p:animEffect transition="in" filter="wipe(up)">
                                      <p:cBhvr>
                                        <p:cTn id="27" dur="500"/>
                                        <p:tgtEl>
                                          <p:spTgt spid="39">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up)">
                                      <p:cBhvr>
                                        <p:cTn id="32" dur="500"/>
                                        <p:tgtEl>
                                          <p:spTgt spid="3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9">
                                            <p:txEl>
                                              <p:pRg st="1" end="1"/>
                                            </p:txEl>
                                          </p:spTgt>
                                        </p:tgtEl>
                                        <p:attrNameLst>
                                          <p:attrName>style.visibility</p:attrName>
                                        </p:attrNameLst>
                                      </p:cBhvr>
                                      <p:to>
                                        <p:strVal val="visible"/>
                                      </p:to>
                                    </p:set>
                                    <p:animEffect transition="in" filter="wipe(up)">
                                      <p:cBhvr>
                                        <p:cTn id="37" dur="500"/>
                                        <p:tgtEl>
                                          <p:spTgt spid="3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9">
                                            <p:txEl>
                                              <p:pRg st="2" end="2"/>
                                            </p:txEl>
                                          </p:spTgt>
                                        </p:tgtEl>
                                        <p:attrNameLst>
                                          <p:attrName>style.visibility</p:attrName>
                                        </p:attrNameLst>
                                      </p:cBhvr>
                                      <p:to>
                                        <p:strVal val="visible"/>
                                      </p:to>
                                    </p:set>
                                    <p:animEffect transition="in" filter="wipe(up)">
                                      <p:cBhvr>
                                        <p:cTn id="42" dur="500"/>
                                        <p:tgtEl>
                                          <p:spTgt spid="3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7">
                                            <p:bg/>
                                          </p:spTgt>
                                        </p:tgtEl>
                                        <p:attrNameLst>
                                          <p:attrName>style.visibility</p:attrName>
                                        </p:attrNameLst>
                                      </p:cBhvr>
                                      <p:to>
                                        <p:strVal val="visible"/>
                                      </p:to>
                                    </p:set>
                                    <p:animEffect transition="in" filter="wipe(up)">
                                      <p:cBhvr>
                                        <p:cTn id="72" dur="500"/>
                                        <p:tgtEl>
                                          <p:spTgt spid="37">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wipe(up)">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37">
                                            <p:txEl>
                                              <p:pRg st="1" end="1"/>
                                            </p:txEl>
                                          </p:spTgt>
                                        </p:tgtEl>
                                        <p:attrNameLst>
                                          <p:attrName>style.visibility</p:attrName>
                                        </p:attrNameLst>
                                      </p:cBhvr>
                                      <p:to>
                                        <p:strVal val="visible"/>
                                      </p:to>
                                    </p:set>
                                    <p:animEffect transition="in" filter="wipe(up)">
                                      <p:cBhvr>
                                        <p:cTn id="82" dur="500"/>
                                        <p:tgtEl>
                                          <p:spTgt spid="37">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7">
                                            <p:txEl>
                                              <p:pRg st="2" end="2"/>
                                            </p:txEl>
                                          </p:spTgt>
                                        </p:tgtEl>
                                        <p:attrNameLst>
                                          <p:attrName>style.visibility</p:attrName>
                                        </p:attrNameLst>
                                      </p:cBhvr>
                                      <p:to>
                                        <p:strVal val="visible"/>
                                      </p:to>
                                    </p:set>
                                    <p:animEffect transition="in" filter="wipe(up)">
                                      <p:cBhvr>
                                        <p:cTn id="87" dur="500"/>
                                        <p:tgtEl>
                                          <p:spTgt spid="37">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7">
                                            <p:txEl>
                                              <p:pRg st="3" end="3"/>
                                            </p:txEl>
                                          </p:spTgt>
                                        </p:tgtEl>
                                        <p:attrNameLst>
                                          <p:attrName>style.visibility</p:attrName>
                                        </p:attrNameLst>
                                      </p:cBhvr>
                                      <p:to>
                                        <p:strVal val="visible"/>
                                      </p:to>
                                    </p:set>
                                    <p:animEffect transition="in" filter="wipe(up)">
                                      <p:cBhvr>
                                        <p:cTn id="92" dur="500"/>
                                        <p:tgtEl>
                                          <p:spTgt spid="37">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up)">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wipe(down)">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wipe(up)">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0">
                                            <p:bg/>
                                          </p:spTgt>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37" grpId="0" build="p" animBg="1"/>
      <p:bldP spid="39" grpId="0" build="p" animBg="1"/>
      <p:bldP spid="40" grpId="0" build="p" animBg="1"/>
      <p:bldP spid="6" grpId="0" animBg="1"/>
    </p:bldLst>
  </p:timing>
</p:sld>
</file>

<file path=ppt/theme/theme1.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ection Break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2848</TotalTime>
  <Words>1018</Words>
  <Application>Microsoft Office PowerPoint</Application>
  <PresentationFormat>Экран (16:9)</PresentationFormat>
  <Paragraphs>772</Paragraphs>
  <Slides>10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10</vt:i4>
      </vt:variant>
    </vt:vector>
  </HeadingPairs>
  <TitlesOfParts>
    <vt:vector size="16" baseType="lpstr">
      <vt:lpstr>맑은 고딕</vt:lpstr>
      <vt:lpstr>Arial</vt:lpstr>
      <vt:lpstr>Gadugi</vt:lpstr>
      <vt:lpstr>Times New Roman</vt:lpstr>
      <vt:lpstr>Contents Slide Master</vt:lpstr>
      <vt:lpstr>Section Break Slide Master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309</cp:lastModifiedBy>
  <cp:revision>178</cp:revision>
  <dcterms:created xsi:type="dcterms:W3CDTF">2016-12-05T23:26:54Z</dcterms:created>
  <dcterms:modified xsi:type="dcterms:W3CDTF">2021-12-01T05:12:31Z</dcterms:modified>
</cp:coreProperties>
</file>