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304" r:id="rId2"/>
    <p:sldId id="301" r:id="rId3"/>
    <p:sldId id="258" r:id="rId4"/>
    <p:sldId id="259" r:id="rId5"/>
    <p:sldId id="260" r:id="rId6"/>
    <p:sldId id="278" r:id="rId7"/>
    <p:sldId id="279" r:id="rId8"/>
    <p:sldId id="276" r:id="rId9"/>
    <p:sldId id="295" r:id="rId10"/>
    <p:sldId id="296" r:id="rId11"/>
    <p:sldId id="275" r:id="rId12"/>
    <p:sldId id="277" r:id="rId13"/>
    <p:sldId id="311" r:id="rId14"/>
    <p:sldId id="298" r:id="rId15"/>
    <p:sldId id="282" r:id="rId16"/>
    <p:sldId id="281" r:id="rId17"/>
    <p:sldId id="299" r:id="rId18"/>
    <p:sldId id="280" r:id="rId19"/>
    <p:sldId id="290" r:id="rId20"/>
    <p:sldId id="291" r:id="rId21"/>
    <p:sldId id="292" r:id="rId22"/>
    <p:sldId id="285" r:id="rId23"/>
    <p:sldId id="286" r:id="rId24"/>
    <p:sldId id="287" r:id="rId25"/>
    <p:sldId id="312" r:id="rId26"/>
    <p:sldId id="308" r:id="rId27"/>
    <p:sldId id="31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tiff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517289"/>
            <a:ext cx="10058400" cy="350770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«ЛИНОГРАВЮРА НА УРОКАХ КОМПОЗИЦИИ В ДЕТСКОЙ ШКОЛЕ ИСКУССТВ» 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82242" y="3979414"/>
            <a:ext cx="6800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Разработчик: Савченко Людмила Васильевна</a:t>
            </a:r>
          </a:p>
          <a:p>
            <a:pPr algn="r"/>
            <a:r>
              <a:rPr lang="ru-RU" sz="2400" dirty="0"/>
              <a:t>Преподаватель МБУДО «ДШИ №2»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7532"/>
            <a:ext cx="12191999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7265" y="473529"/>
            <a:ext cx="2904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Инструменты</a:t>
            </a:r>
          </a:p>
        </p:txBody>
      </p:sp>
      <p:pic>
        <p:nvPicPr>
          <p:cNvPr id="3074" name="Picture 2" descr="G:\1. ДШИ № 2\2019-20 уч.г\Методическая работа\afisha-Final-640x3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836" y="3454143"/>
            <a:ext cx="3976008" cy="26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348" y="1058304"/>
            <a:ext cx="564765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Штихель – резец для вырезания линолеума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Линолеум нужного размера, толщиной 2-3 мм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Резиновый валик для нанесения на доску краски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Металлическая ложка для выполнения оттиска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Краски: гуашь, масляная или типографская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Бумага для оттиска </a:t>
            </a:r>
            <a:endParaRPr lang="ru-RU" sz="3200" dirty="0"/>
          </a:p>
        </p:txBody>
      </p:sp>
      <p:pic>
        <p:nvPicPr>
          <p:cNvPr id="5" name="Picture 2" descr="G:\1. ДШИ № 2\2019-20 уч.г\Методическая работа\68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321" y="1058304"/>
            <a:ext cx="2334985" cy="23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952" y="462497"/>
            <a:ext cx="7342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Упражнения по линогравюре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394" y="1337565"/>
            <a:ext cx="3722654" cy="4913904"/>
          </a:xfrm>
          <a:prstGeom prst="rect">
            <a:avLst/>
          </a:prstGeom>
        </p:spPr>
      </p:pic>
      <p:pic>
        <p:nvPicPr>
          <p:cNvPr id="2050" name="Picture 2" descr="G:\1. ДШИ № 2\2019-20 уч.г\Методическая работа\Доклад. Линогравюра\hello_html_29464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43" y="1337565"/>
            <a:ext cx="3050317" cy="48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get-pdb/1340225/b5f835c8-70bc-44fd-b8d1-464a5168da70/s12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78879" y="2364868"/>
            <a:ext cx="4638449" cy="2763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9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05" y="1161774"/>
            <a:ext cx="3569057" cy="2676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68" y="4037263"/>
            <a:ext cx="3472765" cy="2538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7677" y="316747"/>
            <a:ext cx="4540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Работа над эскизом</a:t>
            </a:r>
            <a:endParaRPr lang="ru-RU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186" y="1326524"/>
            <a:ext cx="6812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Создание линейного эскиза;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Разработка эскиза в тоне;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17" y="2881089"/>
            <a:ext cx="5011307" cy="35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047" y="314287"/>
            <a:ext cx="100369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3. </a:t>
            </a:r>
            <a:r>
              <a:rPr lang="ru-RU" sz="3200" b="1" dirty="0"/>
              <a:t>Перевод </a:t>
            </a:r>
            <a:r>
              <a:rPr lang="ru-RU" sz="3200" b="1" dirty="0" smtClean="0"/>
              <a:t>линейного рисунка </a:t>
            </a:r>
            <a:r>
              <a:rPr lang="ru-RU" sz="3200" b="1" dirty="0"/>
              <a:t>на кальку, а с кальки в зеркальном отражении на «доску» (рабочую поверхность линолеума) через копирку;</a:t>
            </a:r>
          </a:p>
          <a:p>
            <a:pPr algn="just"/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940" y="2160946"/>
            <a:ext cx="4851043" cy="4128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92" y="2722654"/>
            <a:ext cx="5124023" cy="36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1. ДШИ № 2\2019-20 уч.г\Методическая работа\Доклад. Линогравюра\Савченко\картинки для урока\IMG_20200115_1157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129" y="2124345"/>
            <a:ext cx="2861472" cy="38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1. ДШИ № 2\2019-20 уч.г\Методическая работа\Доклад. Линогравюра\Савченко\картинки для урока\IMG_20200115_1156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37" y="2124345"/>
            <a:ext cx="2861472" cy="38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608" y="174864"/>
            <a:ext cx="11423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4</a:t>
            </a:r>
            <a:r>
              <a:rPr lang="ru-RU" sz="3200" b="1" dirty="0" smtClean="0"/>
              <a:t>. Создание клише для </a:t>
            </a:r>
            <a:r>
              <a:rPr lang="ru-RU" sz="3200" b="1" smtClean="0"/>
              <a:t>будущего оттиска. </a:t>
            </a:r>
            <a:r>
              <a:rPr lang="ru-RU" sz="3200" b="1" dirty="0"/>
              <a:t>Вырезание рисунка по нанесенным линиям на «доске</a:t>
            </a:r>
            <a:r>
              <a:rPr lang="ru-RU" sz="3200" b="1" dirty="0" smtClean="0"/>
              <a:t>». </a:t>
            </a:r>
            <a:endParaRPr lang="ru-RU" sz="3200" b="1" dirty="0"/>
          </a:p>
        </p:txBody>
      </p:sp>
      <p:pic>
        <p:nvPicPr>
          <p:cNvPr id="5" name="Picture 2" descr="C:\Users\23B9~1\AppData\Local\Temp\s1200 (7)-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1" y="2669188"/>
            <a:ext cx="3687536" cy="24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67" y="1233686"/>
            <a:ext cx="3621764" cy="4958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76" y="2593814"/>
            <a:ext cx="3460391" cy="2397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0012" y="3789841"/>
            <a:ext cx="3644208" cy="2402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012" y="1233686"/>
            <a:ext cx="3644208" cy="243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15678" y="203531"/>
            <a:ext cx="915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Готовые доски для выполнения оттиска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259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6964" y="318406"/>
            <a:ext cx="9073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4. Нанесение краски на поверхность «доски»</a:t>
            </a:r>
            <a:endParaRPr lang="ru-RU" sz="3200" b="1" dirty="0"/>
          </a:p>
        </p:txBody>
      </p:sp>
      <p:pic>
        <p:nvPicPr>
          <p:cNvPr id="7" name="Picture 4" descr="G:\1. ДШИ № 2\2019-20 уч.г\Методическая работа\Доклад. Линогравюра\Савченко\картинки для урока\1178704.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297" y="1439740"/>
            <a:ext cx="6376152" cy="42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1. ДШИ № 2\2019-20 уч.г\Методическая работа\Доклад. Линогравюра\Савченко\картинки для урока\479540e20159e84d900b136fd86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825" y="1905213"/>
            <a:ext cx="4592602" cy="30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1716" y="628650"/>
            <a:ext cx="4804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5. Выполнение оттиска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65" y="1489470"/>
            <a:ext cx="4213954" cy="47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946" y="193182"/>
            <a:ext cx="4119159" cy="2874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44" y="3450275"/>
            <a:ext cx="4119159" cy="2795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248" y="1496752"/>
            <a:ext cx="6001555" cy="380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47630" y="3074069"/>
            <a:ext cx="249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ЭСКИЗ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939" y="6348833"/>
            <a:ext cx="306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01365" y="5483884"/>
            <a:ext cx="291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ОТТИСК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78062" y="360608"/>
            <a:ext cx="650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ЭСКИЗ            ДОСКА           ОТТИСК     </a:t>
            </a:r>
            <a:endParaRPr lang="ru-RU" sz="3200" b="1" dirty="0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6548907" y="558358"/>
            <a:ext cx="270456" cy="2019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8780172" y="562719"/>
            <a:ext cx="270456" cy="2019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329" y="1199636"/>
            <a:ext cx="3131387" cy="2082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5" y="2063647"/>
            <a:ext cx="2939849" cy="1984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459" y="2063647"/>
            <a:ext cx="2971391" cy="1988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129" y="4552907"/>
            <a:ext cx="2924721" cy="2041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82" y="4552907"/>
            <a:ext cx="3006036" cy="2041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335" y="3456081"/>
            <a:ext cx="4737376" cy="3137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882" y="309093"/>
            <a:ext cx="1155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 одной доски можно получить разные по цвету оттиски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373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341" y="315532"/>
            <a:ext cx="9491730" cy="4572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800" cap="none" dirty="0"/>
              <a:t>Г</a:t>
            </a:r>
            <a:r>
              <a:rPr lang="ru-RU" sz="4800" cap="none" dirty="0" smtClean="0"/>
              <a:t>равюра, как вид графики изучается в рамках дополнительной предпрофессиональной программы «Живопись» на уроках УП «Композиция станковая» в разделе «Графика» 3 класс</a:t>
            </a:r>
            <a:endParaRPr lang="ru-RU" sz="480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7532"/>
            <a:ext cx="12191999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987" y="4223860"/>
            <a:ext cx="3574090" cy="24705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29" y="4202924"/>
            <a:ext cx="3590583" cy="2513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43" y="1180362"/>
            <a:ext cx="3457669" cy="2479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629" y="1168660"/>
            <a:ext cx="3563775" cy="2468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29" y="1146219"/>
            <a:ext cx="3635997" cy="2513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558" y="4217076"/>
            <a:ext cx="3807983" cy="2514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2434" y="267156"/>
            <a:ext cx="843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Готовые работы на зимнюю тему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95" y="205704"/>
            <a:ext cx="3130068" cy="430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647" y="2535081"/>
            <a:ext cx="3090930" cy="4322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1994" y="223789"/>
            <a:ext cx="3305732" cy="21401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57" y="52678"/>
            <a:ext cx="3231431" cy="4964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12" y="4547083"/>
            <a:ext cx="3293199" cy="2254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12" y="3116329"/>
            <a:ext cx="2521507" cy="35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257" y="0"/>
            <a:ext cx="9813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Линогравюры по сказкам и легендам народов ханты и манси (3 класс)</a:t>
            </a:r>
            <a:endParaRPr lang="ru-RU" sz="3200" b="1" dirty="0"/>
          </a:p>
        </p:txBody>
      </p:sp>
      <p:pic>
        <p:nvPicPr>
          <p:cNvPr id="1026" name="Picture 2" descr="G:\1. ДШИ № 2\2019-20 уч.г\Методическая работа\Доклад. Линогравюра\Фото линогравюра\2018-09-26 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97" y="4077027"/>
            <a:ext cx="2019393" cy="278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3927" y="5594210"/>
            <a:ext cx="3157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«Рождение Белой Березы»</a:t>
            </a:r>
          </a:p>
          <a:p>
            <a:pPr algn="ctr"/>
            <a:r>
              <a:rPr lang="ru-RU" dirty="0" smtClean="0"/>
              <a:t>Санду Мария, 14 лет</a:t>
            </a:r>
            <a:endParaRPr lang="ru-RU" dirty="0"/>
          </a:p>
        </p:txBody>
      </p:sp>
      <p:pic>
        <p:nvPicPr>
          <p:cNvPr id="1027" name="Picture 3" descr="G:\1. ДШИ № 2\2019-20 уч.г\Методическая работа\Доклад. Линогравюра\Фото линогравюра\DSCN344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069" y="4237437"/>
            <a:ext cx="3099955" cy="24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13024" y="4994046"/>
            <a:ext cx="269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«Рождение Земли Ханты»</a:t>
            </a:r>
          </a:p>
          <a:p>
            <a:pPr algn="ctr"/>
            <a:r>
              <a:rPr lang="ru-RU" dirty="0" smtClean="0"/>
              <a:t>Миронова Стефания, </a:t>
            </a:r>
          </a:p>
          <a:p>
            <a:pPr algn="ctr"/>
            <a:r>
              <a:rPr lang="ru-RU" dirty="0" smtClean="0"/>
              <a:t>14 лет</a:t>
            </a:r>
            <a:endParaRPr lang="ru-RU" dirty="0"/>
          </a:p>
        </p:txBody>
      </p:sp>
      <p:pic>
        <p:nvPicPr>
          <p:cNvPr id="7" name="Picture 3" descr="G:\1. ДШИ № 2\2019-20 уч.г\Методическая работа\Доклад. Линогравюра\Фото линогравюра\image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97" y="914399"/>
            <a:ext cx="2113526" cy="28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0072" y="2203671"/>
            <a:ext cx="2525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«Хозяин тайги» </a:t>
            </a:r>
            <a:r>
              <a:rPr lang="ru-RU" dirty="0"/>
              <a:t>Белоглазова Елена, </a:t>
            </a:r>
            <a:endParaRPr lang="ru-RU" dirty="0" smtClean="0"/>
          </a:p>
          <a:p>
            <a:pPr algn="ctr"/>
            <a:r>
              <a:rPr lang="ru-RU" dirty="0" smtClean="0"/>
              <a:t>12 </a:t>
            </a:r>
            <a:r>
              <a:rPr lang="ru-RU" dirty="0"/>
              <a:t>лет</a:t>
            </a:r>
          </a:p>
        </p:txBody>
      </p:sp>
      <p:pic>
        <p:nvPicPr>
          <p:cNvPr id="9" name="Picture 2" descr="G:\1. ДШИ № 2\2019-20 уч.г\Методическая работа\Доклад. Линогравюра\Фото линогравюра\DSCN437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083" y="1306774"/>
            <a:ext cx="3586941" cy="270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13977" y="2057162"/>
            <a:ext cx="2073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«Дочь оленевода»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Иванюк Софья, </a:t>
            </a:r>
            <a:endParaRPr lang="ru-RU" dirty="0" smtClean="0"/>
          </a:p>
          <a:p>
            <a:pPr algn="ctr"/>
            <a:r>
              <a:rPr lang="ru-RU" dirty="0" smtClean="0"/>
              <a:t>12 </a:t>
            </a:r>
            <a:r>
              <a:rPr lang="ru-RU" dirty="0"/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24183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1. ДШИ № 2\2019-20 уч.г\Методическая работа\Доклад. Линогравюра\Фото линогравюра\DSCN26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619" y="811507"/>
            <a:ext cx="3304115" cy="22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5321" y="2967335"/>
            <a:ext cx="3503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«Легенда о том, как Мышка с Совой поссорилась»</a:t>
            </a:r>
          </a:p>
          <a:p>
            <a:pPr algn="ctr"/>
            <a:r>
              <a:rPr lang="ru-RU" dirty="0" smtClean="0"/>
              <a:t>Ганеева Сабина, 14 лет</a:t>
            </a:r>
          </a:p>
        </p:txBody>
      </p:sp>
      <p:pic>
        <p:nvPicPr>
          <p:cNvPr id="2051" name="Picture 3" descr="G:\1. ДШИ № 2\2019-20 уч.г\Методическая работа\Доклад. Линогравюра\Фото линогравюра\DSCN39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205" y="250103"/>
            <a:ext cx="2893267" cy="301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274" y="3266487"/>
            <a:ext cx="317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«Легенда о Северном Ветре»</a:t>
            </a:r>
          </a:p>
          <a:p>
            <a:pPr algn="ctr"/>
            <a:r>
              <a:rPr lang="ru-RU" dirty="0" err="1" smtClean="0"/>
              <a:t>Раева</a:t>
            </a:r>
            <a:r>
              <a:rPr lang="ru-RU" dirty="0" smtClean="0"/>
              <a:t> Елизавета, 14 лет</a:t>
            </a:r>
            <a:endParaRPr lang="ru-RU" dirty="0"/>
          </a:p>
        </p:txBody>
      </p:sp>
      <p:pic>
        <p:nvPicPr>
          <p:cNvPr id="6" name="Picture 2" descr="G:\1. ДШИ № 2\2019-20 уч.г\Методическая работа\Доклад. Линогравюра\Фото линогравюра\IMG_20191219_111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140" y="84781"/>
            <a:ext cx="3840983" cy="29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07589" y="3161632"/>
            <a:ext cx="4358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«Встреча Ермака с хантыйским князем»</a:t>
            </a:r>
          </a:p>
          <a:p>
            <a:pPr algn="ctr"/>
            <a:r>
              <a:rPr lang="ru-RU" dirty="0"/>
              <a:t>Зарипов Данияр, 12 лет</a:t>
            </a:r>
          </a:p>
        </p:txBody>
      </p:sp>
      <p:pic>
        <p:nvPicPr>
          <p:cNvPr id="8" name="Picture 2" descr="G:\1. ДШИ № 2\2019-20 уч.г\Методическая работа\Доклад. Линогравюра\Фото линогравюра\DSCN269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1681" y="4266011"/>
            <a:ext cx="2960070" cy="21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1. ДШИ № 2\2019-20 уч.г\Методическая работа\Доклад. Линогравюра\Фото линогравюра\IMG_20191127_1454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164" y="4266010"/>
            <a:ext cx="3040936" cy="21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436" y="5030670"/>
            <a:ext cx="2324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«У реки»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Бугаева Вика, 11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27603" y="4892170"/>
            <a:ext cx="2538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«Верные друзья»</a:t>
            </a:r>
            <a:r>
              <a:rPr lang="ru-RU" dirty="0"/>
              <a:t> Чувашова Софья, </a:t>
            </a:r>
            <a:endParaRPr lang="ru-RU" dirty="0" smtClean="0"/>
          </a:p>
          <a:p>
            <a:pPr algn="ctr"/>
            <a:r>
              <a:rPr lang="ru-RU" dirty="0" smtClean="0"/>
              <a:t>14 </a:t>
            </a:r>
            <a:r>
              <a:rPr lang="ru-RU" dirty="0"/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8686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1. ДШИ № 2\2019-20 уч.г\Методическая работа\Доклад. Линогравюра\Фото линогравюра\DSCN28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7338" y="79741"/>
            <a:ext cx="3849984" cy="28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1. ДШИ № 2\2019-20 уч.г\Методическая работа\Доклад. Линогравюра\Фото линогравюра\DSCN39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678" y="79741"/>
            <a:ext cx="3905287" cy="28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6976" y="1718013"/>
            <a:ext cx="2637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Иллюстрация </a:t>
            </a:r>
            <a:r>
              <a:rPr lang="ru-RU" sz="1600" dirty="0"/>
              <a:t>к хантыйской сказке «</a:t>
            </a:r>
            <a:r>
              <a:rPr lang="ru-RU" sz="1600" dirty="0" err="1"/>
              <a:t>Колькет</a:t>
            </a:r>
            <a:r>
              <a:rPr lang="ru-RU" sz="1600" dirty="0"/>
              <a:t>»</a:t>
            </a:r>
          </a:p>
          <a:p>
            <a:pPr algn="ctr"/>
            <a:r>
              <a:rPr lang="ru-RU" sz="1600" b="1" dirty="0"/>
              <a:t>«Ленивый </a:t>
            </a:r>
            <a:r>
              <a:rPr lang="ru-RU" sz="1600" b="1" dirty="0" err="1"/>
              <a:t>Колькет</a:t>
            </a:r>
            <a:r>
              <a:rPr lang="ru-RU" sz="1600" b="1" dirty="0" smtClean="0"/>
              <a:t>»</a:t>
            </a:r>
          </a:p>
          <a:p>
            <a:pPr algn="ctr"/>
            <a:r>
              <a:rPr lang="ru-RU" sz="1600" dirty="0"/>
              <a:t>Капарова Дарья, </a:t>
            </a:r>
            <a:endParaRPr lang="ru-RU" sz="1600" dirty="0" smtClean="0"/>
          </a:p>
          <a:p>
            <a:pPr algn="ctr"/>
            <a:r>
              <a:rPr lang="ru-RU" sz="1600" dirty="0"/>
              <a:t>1</a:t>
            </a:r>
            <a:r>
              <a:rPr lang="ru-RU" sz="1600" dirty="0" smtClean="0"/>
              <a:t>1 лет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899174" y="1313447"/>
            <a:ext cx="2292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Иллюстрация к хантыйской сказке «</a:t>
            </a:r>
            <a:r>
              <a:rPr lang="ru-RU" sz="1600" dirty="0" err="1"/>
              <a:t>Колькет</a:t>
            </a:r>
            <a:r>
              <a:rPr lang="ru-RU" sz="1600" dirty="0"/>
              <a:t>»</a:t>
            </a:r>
          </a:p>
          <a:p>
            <a:pPr algn="ctr"/>
            <a:r>
              <a:rPr lang="ru-RU" sz="1600" b="1" dirty="0"/>
              <a:t>«Утро без родителей»</a:t>
            </a:r>
            <a:endParaRPr lang="ru-RU" sz="1600" dirty="0"/>
          </a:p>
          <a:p>
            <a:pPr algn="ctr"/>
            <a:r>
              <a:rPr lang="ru-RU" sz="1600" dirty="0"/>
              <a:t>Шаяхметова Алина, </a:t>
            </a:r>
            <a:endParaRPr lang="ru-RU" sz="1600" dirty="0" smtClean="0"/>
          </a:p>
          <a:p>
            <a:pPr algn="ctr"/>
            <a:r>
              <a:rPr lang="ru-RU" sz="1600" dirty="0" smtClean="0"/>
              <a:t>11 лет</a:t>
            </a:r>
            <a:endParaRPr lang="ru-RU" sz="1600" dirty="0"/>
          </a:p>
        </p:txBody>
      </p:sp>
      <p:pic>
        <p:nvPicPr>
          <p:cNvPr id="6" name="Picture 2" descr="G:\1. ДШИ № 2\2019-20 уч.г\Методическая работа\Доклад. Линогравюра\Фото линогравюра\DSCN288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273" y="3129329"/>
            <a:ext cx="2572323" cy="374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1. ДШИ № 2\2019-20 уч.г\Методическая работа\Доклад. Линогравюра\Фото линогравюра\DSCN288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848" y="3715831"/>
            <a:ext cx="4242121" cy="29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8963" y="4782642"/>
            <a:ext cx="19060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Иллюстрация к хантыйской сказке «</a:t>
            </a:r>
            <a:r>
              <a:rPr lang="ru-RU" sz="1600" dirty="0" err="1"/>
              <a:t>Колькет</a:t>
            </a:r>
            <a:r>
              <a:rPr lang="ru-RU" sz="1600" dirty="0"/>
              <a:t>»</a:t>
            </a:r>
          </a:p>
          <a:p>
            <a:pPr algn="ctr"/>
            <a:r>
              <a:rPr lang="ru-RU" sz="1600" b="1" dirty="0"/>
              <a:t>«Сбор кедровых шишек»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Гордеева Дарья, 10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15470" y="3715831"/>
            <a:ext cx="2176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Иллюстрация к хантыйской сказке «</a:t>
            </a:r>
            <a:r>
              <a:rPr lang="ru-RU" sz="1600" dirty="0" err="1"/>
              <a:t>Колькет</a:t>
            </a:r>
            <a:r>
              <a:rPr lang="ru-RU" sz="1600" dirty="0"/>
              <a:t>»</a:t>
            </a:r>
          </a:p>
          <a:p>
            <a:pPr algn="ctr"/>
            <a:r>
              <a:rPr lang="ru-RU" sz="1600" b="1" dirty="0"/>
              <a:t>«Ловля рыбы»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Туякова Алина, </a:t>
            </a:r>
            <a:endParaRPr lang="ru-RU" sz="1600" dirty="0" smtClean="0"/>
          </a:p>
          <a:p>
            <a:pPr algn="ctr"/>
            <a:r>
              <a:rPr lang="ru-RU" sz="1600" dirty="0" smtClean="0"/>
              <a:t>10 </a:t>
            </a:r>
            <a:r>
              <a:rPr lang="ru-RU" sz="1600" dirty="0"/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28004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640" y="179162"/>
            <a:ext cx="6903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НАШИ ДИПЛОМЫ И НАГРАДЫ</a:t>
            </a:r>
          </a:p>
        </p:txBody>
      </p:sp>
      <p:pic>
        <p:nvPicPr>
          <p:cNvPr id="3" name="Picture 2" descr="G:\1. ДШИ № 2\2018-2019 уч.г\Конкурсы18-19. Курсы\Дипломы\Дипломы Савченко ЛВ\Диплом Белоглазова Л. Волш.калей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984" y="845947"/>
            <a:ext cx="2541350" cy="3499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Временное хранилище\Ханты\Галерея-мастерская Г.С.Райшева\IMG_4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749" y="844555"/>
            <a:ext cx="2619242" cy="19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Временное хранилище\Ханты\Галерея-мастерская Г.С.Райшева\IMG_42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327" y="844555"/>
            <a:ext cx="2751078" cy="20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1. ДШИ № 2\2018-2019 уч.г\Конкурсы18-19. Курсы\Дипломы\Дипломы Савченко ЛВ\Диплом_Зарипов Данияр_Театр 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634" y="3494583"/>
            <a:ext cx="2435976" cy="33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:\1. ДШИ № 2\2018-2019 уч.г\Конкурсы18-19. Курсы\Дипломы\Дипломы Савченко ЛВ\Иванюк С. Диплом Д. Мой восход 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8478" y="2306711"/>
            <a:ext cx="2331013" cy="32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:\1. ДШИ № 2\2018-2019 уч.г\Конкурсы18-19. Курсы\Дипломы\Дипломы Савченко ЛВ\Шаяхметова А.Диплом Лауреата Мой Восход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823" y="3494583"/>
            <a:ext cx="2382072" cy="32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G:\1. ДШИ № 2\2018-2019 уч.г\Конкурсы18-19. Курсы\Дипломы\Дипломы Савченко ЛВ\Савченко ЛВ, Капарова Д Рожд.сказка..t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58" y="2516830"/>
            <a:ext cx="2304624" cy="31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1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1. ДШИ № 2\2019-20 уч.г\Методическая работа\Доклад. Линогравюра\Савченко\Дипломы\Семенова Н.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80138" y="3755237"/>
            <a:ext cx="3223453" cy="22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1. ДШИ № 2\2019-20 уч.г\Методическая работа\Доклад. Линогравюра\Савченко\Дипломы\Марченкова Н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040" y="3318745"/>
            <a:ext cx="2261831" cy="32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1. ДШИ № 2\2018-2019 уч.г\Конкурсы18-19. Курсы\Дипломы\Дипломы Савченко ЛВ\Диплом Семенова А. Рождественская 19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0672" y="3252536"/>
            <a:ext cx="2452151" cy="337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:\1. ДШИ № 2\2018-2019 уч.г\Конкурсы18-19. Курсы\Дипломы\Дипломы Савченко ЛВ\Диплом Миронова С. Рождественская 19 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86328"/>
            <a:ext cx="2548280" cy="35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:\1. ДШИ № 2\2018-2019 уч.г\Конкурсы18-19. Курсы\Дипломы\Дипломы Савченко ЛВ\Диплом Зарипов Д. Рождественская 19 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5215" y="3318745"/>
            <a:ext cx="2548280" cy="35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1. ДШИ № 2\2019-20 уч.г\Конкурсы\Заявки\Савченко\Жар птица. Пламенное сердце 2019\IMG_20200111_1639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104" y="146914"/>
            <a:ext cx="2428294" cy="34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1. ДШИ № 2\2019-20 уч.г\Конкурсы\Заявки\Савченко\Жар птица. Пламенное сердце 2019\IMG_20200111_1641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051" y="146914"/>
            <a:ext cx="2430199" cy="34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1. ДШИ № 2\2019-20 уч.г\Конкурсы\Заявки\Савченко\Жар птица. Пламенное сердце 2019\IMG_20200111_16403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682" y="146915"/>
            <a:ext cx="2420770" cy="34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1. ДШИ № 2\2019-20 уч.г\Методическая работа\Доклад. Линогравюра\Фото линогравюра\новый коллаж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80" y="653144"/>
            <a:ext cx="4936287" cy="49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8286" y="1325782"/>
            <a:ext cx="5478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СПАСИБО ЗА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 ВНИМАНИЕ !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ТВОРЧЕСКИХ УСПЕХОВ !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7532"/>
            <a:ext cx="12191999" cy="1970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503" y="141668"/>
            <a:ext cx="9848605" cy="47458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Целью</a:t>
            </a:r>
            <a:r>
              <a:rPr lang="ru-RU" sz="3600" dirty="0" smtClean="0"/>
              <a:t> </a:t>
            </a:r>
            <a:r>
              <a:rPr lang="ru-RU" sz="3600" cap="none" dirty="0" smtClean="0"/>
              <a:t>данного раздела «Графика» является изучение технологии изготовления линогравюры в условиях ДШИ. </a:t>
            </a:r>
            <a:br>
              <a:rPr lang="ru-RU" sz="3600" cap="none" dirty="0" smtClean="0"/>
            </a:br>
            <a:r>
              <a:rPr lang="ru-RU" sz="3600" cap="none" dirty="0" smtClean="0"/>
              <a:t>Для достижения </a:t>
            </a:r>
            <a:r>
              <a:rPr lang="ru-RU" sz="3600" b="1" cap="none" dirty="0" smtClean="0"/>
              <a:t>цели</a:t>
            </a:r>
            <a:r>
              <a:rPr lang="ru-RU" sz="3600" cap="none" dirty="0" smtClean="0"/>
              <a:t> преподавателю предоставляется возможность научить детей самостоятельно ставить творческие задачи, находить варианты их решений, практически их реализовывать на разных возрастных этапах. </a:t>
            </a:r>
            <a:br>
              <a:rPr lang="ru-RU" sz="3600" cap="none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1218333" y="5950040"/>
            <a:ext cx="63559" cy="1368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8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7532"/>
            <a:ext cx="12191999" cy="1970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4" y="154546"/>
            <a:ext cx="10238704" cy="5486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cap="none" dirty="0" smtClean="0"/>
              <a:t/>
            </a:r>
            <a:br>
              <a:rPr lang="ru-RU" sz="3600" cap="none" dirty="0" smtClean="0"/>
            </a:br>
            <a:r>
              <a:rPr lang="ru-RU" sz="3600" cap="none" dirty="0" smtClean="0"/>
              <a:t>Поставленные </a:t>
            </a:r>
            <a:r>
              <a:rPr lang="ru-RU" sz="3600" b="1" cap="none" dirty="0"/>
              <a:t>З</a:t>
            </a:r>
            <a:r>
              <a:rPr lang="ru-RU" sz="3600" b="1" cap="none" dirty="0" smtClean="0"/>
              <a:t>адачи</a:t>
            </a:r>
            <a:r>
              <a:rPr lang="ru-RU" sz="3600" cap="none" dirty="0" smtClean="0"/>
              <a:t> способствуют созданию качественной гравюры: </a:t>
            </a:r>
            <a:br>
              <a:rPr lang="ru-RU" sz="3600" cap="none" dirty="0" smtClean="0"/>
            </a:br>
            <a:r>
              <a:rPr lang="ru-RU" sz="3600" cap="none" dirty="0" smtClean="0"/>
              <a:t>1. Развитие интереса к графическому искусству;</a:t>
            </a:r>
            <a:br>
              <a:rPr lang="ru-RU" sz="3600" cap="none" dirty="0" smtClean="0"/>
            </a:br>
            <a:r>
              <a:rPr lang="ru-RU" sz="3600" cap="none" dirty="0" smtClean="0"/>
              <a:t>2. Умение трансформировать изображение в стилизованные формы;</a:t>
            </a:r>
            <a:br>
              <a:rPr lang="ru-RU" sz="3600" cap="none" dirty="0" smtClean="0"/>
            </a:br>
            <a:r>
              <a:rPr lang="ru-RU" sz="3600" cap="none" dirty="0" smtClean="0"/>
              <a:t>3. Знание и умение использовать графические возможности в декоративном изображении предметов окружающего мира;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1845248" y="5769735"/>
            <a:ext cx="135420" cy="1159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499" y="704559"/>
            <a:ext cx="9593729" cy="4565432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ru-RU" sz="3600" cap="none" dirty="0"/>
              <a:t>4</a:t>
            </a:r>
            <a:r>
              <a:rPr lang="ru-RU" sz="3600" cap="none" dirty="0" smtClean="0"/>
              <a:t>. Изучение видов графики и способов выполнения гравюры на линолеуме;</a:t>
            </a:r>
            <a:br>
              <a:rPr lang="ru-RU" sz="3600" cap="none" dirty="0" smtClean="0"/>
            </a:br>
            <a:r>
              <a:rPr lang="ru-RU" sz="3600" cap="none" dirty="0" smtClean="0"/>
              <a:t>5. Воспитание внимания, аккуратности, трудолюбия при создании печатной гравюры;</a:t>
            </a:r>
            <a:br>
              <a:rPr lang="ru-RU" sz="3600" cap="none" dirty="0" smtClean="0"/>
            </a:br>
            <a:r>
              <a:rPr lang="ru-RU" sz="3600" cap="none" dirty="0" smtClean="0"/>
              <a:t>6. Создание полноценного, целостного произведения по собственному замыслу.</a:t>
            </a:r>
            <a:br>
              <a:rPr lang="ru-RU" sz="3600" cap="none" dirty="0" smtClean="0"/>
            </a:br>
            <a:endParaRPr lang="ru-RU" sz="320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1218334" y="6041136"/>
            <a:ext cx="16659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7532"/>
            <a:ext cx="12191999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27" y="426869"/>
            <a:ext cx="4327678" cy="2864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548" y="3419226"/>
            <a:ext cx="2704035" cy="32000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95394" y="363915"/>
            <a:ext cx="66285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Существует три вида гравюры:</a:t>
            </a:r>
            <a:br>
              <a:rPr lang="ru-RU" sz="3200" dirty="0"/>
            </a:br>
            <a:r>
              <a:rPr lang="ru-RU" sz="3200" b="1" dirty="0"/>
              <a:t>1.</a:t>
            </a:r>
            <a:r>
              <a:rPr lang="ru-RU" sz="3200" dirty="0"/>
              <a:t> </a:t>
            </a:r>
            <a:r>
              <a:rPr lang="ru-RU" sz="3200" b="1" dirty="0"/>
              <a:t>Гравюра высокой печати.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 поверхности доски с помощью специальных резцов удаляются те места, которые на бумаге должны </a:t>
            </a:r>
            <a:r>
              <a:rPr lang="ru-RU" sz="3200" dirty="0" smtClean="0"/>
              <a:t>остаться белыми</a:t>
            </a:r>
            <a:r>
              <a:rPr lang="ru-RU" sz="3200" dirty="0"/>
              <a:t>. </a:t>
            </a:r>
            <a:br>
              <a:rPr lang="ru-RU" sz="3200" dirty="0"/>
            </a:br>
            <a:r>
              <a:rPr lang="ru-RU" sz="3200" dirty="0"/>
              <a:t>Получается выпуклый рисунок, на который наносится краска для печатания. К этому виду относится гравюра на дереве (ксилография) и на линолеуме (линогравюра).</a:t>
            </a:r>
          </a:p>
        </p:txBody>
      </p:sp>
    </p:spTree>
    <p:extLst>
      <p:ext uri="{BB962C8B-B14F-4D97-AF65-F5344CB8AC3E}">
        <p14:creationId xmlns:p14="http://schemas.microsoft.com/office/powerpoint/2010/main" val="29062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92" y="262410"/>
            <a:ext cx="3033511" cy="3018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92" y="3495212"/>
            <a:ext cx="3055249" cy="31742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57779" y="310785"/>
            <a:ext cx="679057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2.</a:t>
            </a:r>
            <a:r>
              <a:rPr lang="ru-RU" sz="3200" dirty="0"/>
              <a:t> </a:t>
            </a:r>
            <a:r>
              <a:rPr lang="ru-RU" sz="3200" b="1" dirty="0"/>
              <a:t>Гравюра глубокой печати.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Рисунок получают путем процарапывания или травления гладкой поверхности «доски». В полученное углубление набивают краску, которая потом под большим давлением переходит на бумагу. Сюда относятся такие виды эстампа, как офорт, сухая игла и другие способы гравирования по металлу.</a:t>
            </a:r>
            <a:br>
              <a:rPr lang="ru-RU" sz="32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47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7814" y="437873"/>
            <a:ext cx="659402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3. Гравюра плоской печати.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Поверхность печатной плоскости остаётся гладкой и обрабатывается химическим способом так, что только нанесенный на неё рисунок способен воспринимать жирную краску. В результате чего при печатании оттискивается лишь рисунок. Такой вид печати называется литографи</a:t>
            </a:r>
            <a:r>
              <a:rPr lang="ru-RU" sz="3600" dirty="0"/>
              <a:t>я.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646" y="205466"/>
            <a:ext cx="1711636" cy="287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1. ДШИ № 2\2019-20 уч.г\Методическая работа\Доклад. Линогравюра\The_Palace_bridge_in_the_19th_centu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35" y="3500249"/>
            <a:ext cx="3902075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379" y="455847"/>
            <a:ext cx="113320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Этапы создания линогравюры: </a:t>
            </a:r>
          </a:p>
          <a:p>
            <a:pPr algn="ctr"/>
            <a:r>
              <a:rPr lang="ru-RU" sz="3600" b="1" dirty="0"/>
              <a:t>от замысла до </a:t>
            </a:r>
            <a:r>
              <a:rPr lang="ru-RU" sz="3600" b="1" dirty="0" smtClean="0"/>
              <a:t>воплощения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200" dirty="0"/>
              <a:t>Сегодня способ создания гравюры на линолеуме становится более актуальным в художественных школах. Эта техника привлекает к себе своей доступностью с точки зрения материальных затрат и необычного воплощения художественного замысла. Линогравюра дает учащимся возможность принимать нестандартные решения творческих задач, проявлять фантазию и воображение в передаче отражения окружающей действительности с помощью нетрадиционной техники.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917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1072</TotalTime>
  <Words>460</Words>
  <Application>Microsoft Office PowerPoint</Application>
  <PresentationFormat>Произвольный</PresentationFormat>
  <Paragraphs>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Дерево</vt:lpstr>
      <vt:lpstr>«ЛИНОГРАВЮРА НА УРОКАХ КОМПОЗИЦИИ В ДЕТСКОЙ ШКОЛЕ ИСКУССТВ» </vt:lpstr>
      <vt:lpstr>Гравюра, как вид графики изучается в рамках дополнительной предпрофессиональной программы «Живопись» на уроках УП «Композиция станковая» в разделе «Графика» 3 класс</vt:lpstr>
      <vt:lpstr>  Целью данного раздела «Графика» является изучение технологии изготовления линогравюры в условиях ДШИ.  Для достижения цели преподавателю предоставляется возможность научить детей самостоятельно ставить творческие задачи, находить варианты их решений, практически их реализовывать на разных возрастных этапах.  </vt:lpstr>
      <vt:lpstr> Поставленные Задачи способствуют созданию качественной гравюры:  1. Развитие интереса к графическому искусству; 2. Умение трансформировать изображение в стилизованные формы; 3. Знание и умение использовать графические возможности в декоративном изображении предметов окружающего мира; </vt:lpstr>
      <vt:lpstr>4. Изучение видов графики и способов выполнения гравюры на линолеуме; 5. Воспитание внимания, аккуратности, трудолюбия при создании печатной гравюры; 6. Создание полноценного, целостного произведения по собственному замыслу.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«Линогравюра  на уроках композиции в детской школе искусств»</dc:title>
  <dc:creator>Ludmila</dc:creator>
  <cp:lastModifiedBy>Худож.отделение</cp:lastModifiedBy>
  <cp:revision>114</cp:revision>
  <dcterms:created xsi:type="dcterms:W3CDTF">2020-01-13T16:00:03Z</dcterms:created>
  <dcterms:modified xsi:type="dcterms:W3CDTF">2021-11-16T03:54:38Z</dcterms:modified>
</cp:coreProperties>
</file>