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4" r:id="rId8"/>
    <p:sldId id="263" r:id="rId9"/>
    <p:sldId id="262" r:id="rId10"/>
    <p:sldId id="267" r:id="rId11"/>
    <p:sldId id="266" r:id="rId12"/>
    <p:sldId id="265" r:id="rId13"/>
    <p:sldId id="270" r:id="rId14"/>
    <p:sldId id="269" r:id="rId15"/>
    <p:sldId id="271" r:id="rId16"/>
    <p:sldId id="268"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562" autoAdjust="0"/>
  </p:normalViewPr>
  <p:slideViewPr>
    <p:cSldViewPr snapToGrid="0">
      <p:cViewPr varScale="1">
        <p:scale>
          <a:sx n="106" d="100"/>
          <a:sy n="106" d="100"/>
        </p:scale>
        <p:origin x="-71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3883730731"/>
      </p:ext>
    </p:extLst>
  </p:cSld>
  <p:clrMapOvr>
    <a:masterClrMapping/>
  </p:clrMapOvr>
  <p:transition spd="slow" advClick="0" advTm="7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4263841011"/>
      </p:ext>
    </p:extLst>
  </p:cSld>
  <p:clrMapOvr>
    <a:masterClrMapping/>
  </p:clrMapOvr>
  <p:transition spd="slow" advClick="0" advTm="7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3259383173"/>
      </p:ext>
    </p:extLst>
  </p:cSld>
  <p:clrMapOvr>
    <a:masterClrMapping/>
  </p:clrMapOvr>
  <p:transition spd="slow" advClick="0" advTm="7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216472652"/>
      </p:ext>
    </p:extLst>
  </p:cSld>
  <p:clrMapOvr>
    <a:masterClrMapping/>
  </p:clrMapOvr>
  <p:transition spd="slow" advClick="0" advTm="7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579940067"/>
      </p:ext>
    </p:extLst>
  </p:cSld>
  <p:clrMapOvr>
    <a:masterClrMapping/>
  </p:clrMapOvr>
  <p:transition spd="slow" advClick="0" advTm="7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680457368"/>
      </p:ext>
    </p:extLst>
  </p:cSld>
  <p:clrMapOvr>
    <a:masterClrMapping/>
  </p:clrMapOvr>
  <p:transition spd="slow" advClick="0" advTm="7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3480036900"/>
      </p:ext>
    </p:extLst>
  </p:cSld>
  <p:clrMapOvr>
    <a:masterClrMapping/>
  </p:clrMapOvr>
  <p:transition spd="slow" advClick="0" advTm="7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2681762048"/>
      </p:ext>
    </p:extLst>
  </p:cSld>
  <p:clrMapOvr>
    <a:masterClrMapping/>
  </p:clrMapOvr>
  <p:transition spd="slow" advClick="0" advTm="7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4181910430"/>
      </p:ext>
    </p:extLst>
  </p:cSld>
  <p:clrMapOvr>
    <a:masterClrMapping/>
  </p:clrMapOvr>
  <p:transition spd="slow" advClick="0" advTm="7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3359909276"/>
      </p:ext>
    </p:extLst>
  </p:cSld>
  <p:clrMapOvr>
    <a:masterClrMapping/>
  </p:clrMapOvr>
  <p:transition spd="slow" advClick="0" advTm="7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8C4803A-5DD5-47BB-A73F-3720ABFA79EB}" type="datetimeFigureOut">
              <a:rPr lang="ru-RU" smtClean="0"/>
              <a:pPr/>
              <a:t>12.11.2021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3652076305"/>
      </p:ext>
    </p:extLst>
  </p:cSld>
  <p:clrMapOvr>
    <a:masterClrMapping/>
  </p:clrMapOvr>
  <p:transition spd="slow" advClick="0" advTm="7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4803A-5DD5-47BB-A73F-3720ABFA79EB}" type="datetimeFigureOut">
              <a:rPr lang="ru-RU" smtClean="0"/>
              <a:pPr/>
              <a:t>12.11.2021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66DF5-16A2-4126-B6A9-70392B647C3D}" type="slidenum">
              <a:rPr lang="ru-RU" smtClean="0"/>
              <a:pPr/>
              <a:t>‹#›</a:t>
            </a:fld>
            <a:endParaRPr lang="ru-RU"/>
          </a:p>
        </p:txBody>
      </p:sp>
    </p:spTree>
    <p:extLst>
      <p:ext uri="{BB962C8B-B14F-4D97-AF65-F5344CB8AC3E}">
        <p14:creationId xmlns:p14="http://schemas.microsoft.com/office/powerpoint/2010/main" xmlns="" val="3578010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7000">
    <p:wheel spokes="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C:\Users\&#1053;&#1072;&#1076;&#1077;&#1078;&#1076;&#1072;\Desktop\&#1074;&#1080;&#1076;&#1099;%20&#1088;&#1077;&#1084;&#1077;&#1089;&#1077;&#1083;%20&#1082;&#1072;&#1079;&#1072;&#1082;&#1086;&#1074;\&#1050;&#1072;&#1079;&#1072;&#1095;&#1100;&#1080;%20&#1087;&#1077;&#1089;&#1085;&#1080;%20-%20&#1042;&#1086;&#1079;&#1088;&#1086;&#1076;&#1080;&#1083;&#1089;&#1103;%20&#1088;&#1086;&#1076;%20&#1082;&#1072;&#1079;&#1072;&#1095;&#1080;&#1081;%20(minus).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p:cNvSpPr txBox="1"/>
          <p:nvPr/>
        </p:nvSpPr>
        <p:spPr>
          <a:xfrm>
            <a:off x="510304" y="777922"/>
            <a:ext cx="11018308" cy="3724096"/>
          </a:xfrm>
          <a:prstGeom prst="rect">
            <a:avLst/>
          </a:prstGeom>
          <a:noFill/>
        </p:spPr>
        <p:txBody>
          <a:bodyPr wrap="square" rtlCol="0">
            <a:spAutoFit/>
          </a:bodyPr>
          <a:lstStyle/>
          <a:p>
            <a:pPr algn="ctr"/>
            <a:r>
              <a:rPr lang="ru-RU" sz="4800" b="1" dirty="0" smtClean="0">
                <a:solidFill>
                  <a:srgbClr val="FF0000"/>
                </a:solidFill>
                <a:latin typeface="Times New Roman" panose="02020603050405020304" pitchFamily="18" charset="0"/>
                <a:cs typeface="Times New Roman" panose="02020603050405020304" pitchFamily="18" charset="0"/>
              </a:rPr>
              <a:t>«Виды ремесел </a:t>
            </a:r>
          </a:p>
          <a:p>
            <a:pPr algn="ctr"/>
            <a:r>
              <a:rPr lang="ru-RU" sz="4800" b="1" dirty="0" smtClean="0">
                <a:solidFill>
                  <a:srgbClr val="FF0000"/>
                </a:solidFill>
                <a:latin typeface="Times New Roman" panose="02020603050405020304" pitchFamily="18" charset="0"/>
                <a:cs typeface="Times New Roman" panose="02020603050405020304" pitchFamily="18" charset="0"/>
              </a:rPr>
              <a:t>Донских казаков»</a:t>
            </a:r>
          </a:p>
          <a:p>
            <a:pPr algn="r"/>
            <a:r>
              <a:rPr lang="ru-RU" sz="2800" b="1" dirty="0" smtClean="0">
                <a:latin typeface="Times New Roman" panose="02020603050405020304" pitchFamily="18" charset="0"/>
                <a:cs typeface="Times New Roman" panose="02020603050405020304" pitchFamily="18" charset="0"/>
              </a:rPr>
              <a:t>Презентацию выполнил: </a:t>
            </a:r>
          </a:p>
          <a:p>
            <a:pPr algn="r"/>
            <a:r>
              <a:rPr lang="ru-RU" sz="2800" b="1" dirty="0" smtClean="0">
                <a:latin typeface="Times New Roman" panose="02020603050405020304" pitchFamily="18" charset="0"/>
                <a:cs typeface="Times New Roman" panose="02020603050405020304" pitchFamily="18" charset="0"/>
              </a:rPr>
              <a:t>Никитина Надежда Сергеевна</a:t>
            </a:r>
          </a:p>
          <a:p>
            <a:pPr algn="r"/>
            <a:r>
              <a:rPr lang="ru-RU" sz="2800" b="1" dirty="0" smtClean="0">
                <a:latin typeface="Times New Roman" panose="02020603050405020304" pitchFamily="18" charset="0"/>
                <a:cs typeface="Times New Roman" panose="02020603050405020304" pitchFamily="18" charset="0"/>
              </a:rPr>
              <a:t>Учитель истории и </a:t>
            </a:r>
          </a:p>
          <a:p>
            <a:pPr algn="r"/>
            <a:r>
              <a:rPr lang="ru-RU" sz="2800" b="1" dirty="0" smtClean="0">
                <a:latin typeface="Times New Roman" panose="02020603050405020304" pitchFamily="18" charset="0"/>
                <a:cs typeface="Times New Roman" panose="02020603050405020304" pitchFamily="18" charset="0"/>
              </a:rPr>
              <a:t>обществознания</a:t>
            </a:r>
          </a:p>
          <a:p>
            <a:pPr algn="r"/>
            <a:r>
              <a:rPr lang="ru-RU" sz="2800" b="1" dirty="0" smtClean="0">
                <a:latin typeface="Times New Roman" panose="02020603050405020304" pitchFamily="18" charset="0"/>
                <a:cs typeface="Times New Roman" panose="02020603050405020304" pitchFamily="18" charset="0"/>
              </a:rPr>
              <a:t>МБОУ Николаевская СОШ</a:t>
            </a:r>
            <a:endParaRPr lang="ru-RU" sz="2800" b="1" dirty="0">
              <a:latin typeface="Times New Roman" panose="02020603050405020304" pitchFamily="18" charset="0"/>
              <a:cs typeface="Times New Roman" panose="02020603050405020304" pitchFamily="18" charset="0"/>
            </a:endParaRPr>
          </a:p>
        </p:txBody>
      </p:sp>
      <p:pic>
        <p:nvPicPr>
          <p:cNvPr id="5" name="Казачьи песни - Возродился род казачий (minus).mp3">
            <a:hlinkClick r:id="" action="ppaction://media"/>
          </p:cNvPr>
          <p:cNvPicPr>
            <a:picLocks noRot="1" noChangeAspect="1"/>
          </p:cNvPicPr>
          <p:nvPr>
            <a:audioFile r:link="rId1"/>
          </p:nvPr>
        </p:nvPicPr>
        <p:blipFill>
          <a:blip r:embed="rId4"/>
          <a:stretch>
            <a:fillRect/>
          </a:stretch>
        </p:blipFill>
        <p:spPr>
          <a:xfrm>
            <a:off x="1048871" y="5723964"/>
            <a:ext cx="304800" cy="304800"/>
          </a:xfrm>
          <a:prstGeom prst="rect">
            <a:avLst/>
          </a:prstGeom>
        </p:spPr>
      </p:pic>
    </p:spTree>
    <p:extLst>
      <p:ext uri="{BB962C8B-B14F-4D97-AF65-F5344CB8AC3E}">
        <p14:creationId xmlns:p14="http://schemas.microsoft.com/office/powerpoint/2010/main" xmlns="" val="5180061"/>
      </p:ext>
    </p:extLst>
  </p:cSld>
  <p:clrMapOvr>
    <a:masterClrMapping/>
  </p:clrMapOvr>
  <p:transition spd="slow" advClick="0" advTm="7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12192000" cy="6858000"/>
          </a:xfrm>
          <a:prstGeom prst="rect">
            <a:avLst/>
          </a:prstGeom>
        </p:spPr>
      </p:pic>
      <p:sp>
        <p:nvSpPr>
          <p:cNvPr id="3" name="Прямоугольник 2"/>
          <p:cNvSpPr/>
          <p:nvPr/>
        </p:nvSpPr>
        <p:spPr>
          <a:xfrm>
            <a:off x="1123665" y="751344"/>
            <a:ext cx="9944669" cy="2677656"/>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Сырьем для ткацкого ремесла служили в основном конопля и овечья шерсть. Неумение ткать считалось большим недостатком у женщин, такую в жены казаки не брали. Поэтому ткацкие станки, прялки, гребни для изготовления нитей, буки - бочки для отбеливания холста были в каждой казачьей хате. Позже с развитием промыслов в ряде станиц холст ткали не только для своих семей, но и специально для продажи.</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75376" y="3152631"/>
            <a:ext cx="5220272" cy="348018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971510391"/>
      </p:ext>
    </p:extLst>
  </p:cSld>
  <p:clrMapOvr>
    <a:masterClrMapping/>
  </p:clrMapOvr>
  <p:transition spd="slow" advClick="0" advTm="700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369325" y="843677"/>
            <a:ext cx="10108441" cy="2308324"/>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Казаки умели мастерить домашнюю утварь ажурного </a:t>
            </a:r>
            <a:r>
              <a:rPr lang="ru-RU" sz="2400" b="1" u="sng" dirty="0" err="1" smtClean="0">
                <a:solidFill>
                  <a:srgbClr val="FF0000"/>
                </a:solidFill>
                <a:latin typeface="Times New Roman" panose="02020603050405020304" pitchFamily="18" charset="0"/>
                <a:cs typeface="Times New Roman" panose="02020603050405020304" pitchFamily="18" charset="0"/>
              </a:rPr>
              <a:t>лозоплетения</a:t>
            </a:r>
            <a:r>
              <a:rPr lang="ru-RU" sz="2400" b="1" dirty="0" smtClean="0">
                <a:latin typeface="Times New Roman" panose="02020603050405020304" pitchFamily="18" charset="0"/>
                <a:cs typeface="Times New Roman" panose="02020603050405020304" pitchFamily="18" charset="0"/>
              </a:rPr>
              <a:t>, плели из камыша, тальника, тростника колыбели, столы и стулья, корзины, лукошки, дворовые ограды - плетень. В станице </a:t>
            </a:r>
            <a:r>
              <a:rPr lang="ru-RU" sz="2400" b="1" dirty="0" err="1" smtClean="0">
                <a:latin typeface="Times New Roman" panose="02020603050405020304" pitchFamily="18" charset="0"/>
                <a:cs typeface="Times New Roman" panose="02020603050405020304" pitchFamily="18" charset="0"/>
              </a:rPr>
              <a:t>Марьянской</a:t>
            </a:r>
            <a:r>
              <a:rPr lang="ru-RU" sz="2400" b="1" dirty="0" smtClean="0">
                <a:latin typeface="Times New Roman" panose="02020603050405020304" pitchFamily="18" charset="0"/>
                <a:cs typeface="Times New Roman" panose="02020603050405020304" pitchFamily="18" charset="0"/>
              </a:rPr>
              <a:t> этот промысел сохранялся до сих пор. На рынках можно увидеть изделия на любой вкус хлебницы, этажерки, мебельные гарнитуры, декоративные настенные панно.</a:t>
            </a: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23628" y="2934268"/>
            <a:ext cx="4954137" cy="37156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562628312"/>
      </p:ext>
    </p:extLst>
  </p:cSld>
  <p:clrMapOvr>
    <a:masterClrMapping/>
  </p:clrMapOvr>
  <p:transition spd="slow" advClick="0" advTm="7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973540" y="814528"/>
            <a:ext cx="10736239" cy="2431435"/>
          </a:xfrm>
          <a:prstGeom prst="rect">
            <a:avLst/>
          </a:prstGeom>
        </p:spPr>
        <p:txBody>
          <a:bodyPr wrap="square">
            <a:spAutoFit/>
          </a:bodyPr>
          <a:lstStyle/>
          <a:p>
            <a:r>
              <a:rPr lang="ru-RU" sz="3200" b="1" u="sng" dirty="0" smtClean="0">
                <a:solidFill>
                  <a:srgbClr val="FF0000"/>
                </a:solidFill>
                <a:latin typeface="Times New Roman" panose="02020603050405020304" pitchFamily="18" charset="0"/>
                <a:cs typeface="Times New Roman" panose="02020603050405020304" pitchFamily="18" charset="0"/>
              </a:rPr>
              <a:t>Резьба по дереву </a:t>
            </a:r>
            <a:r>
              <a:rPr lang="ru-RU" sz="2400" b="1" dirty="0" smtClean="0">
                <a:latin typeface="Times New Roman" panose="02020603050405020304" pitchFamily="18" charset="0"/>
                <a:cs typeface="Times New Roman" panose="02020603050405020304" pitchFamily="18" charset="0"/>
              </a:rPr>
              <a:t>еще один из видов ремесел у казаков. Многие дома казаков на Дону украшают затейливые узоры из дерева. Изначально только дома зажиточных казаков украшала резьба по дереву на карнизах, фронтонах, крыльце, ставнях. Резьба по дереву была наиболее распространена на Дону в среде казачества в конце XIX - начале XX веков и сохранилась отчасти до настоящего времени.</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14697" y="3245963"/>
            <a:ext cx="4552192" cy="341414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710394309"/>
      </p:ext>
    </p:extLst>
  </p:cSld>
  <p:clrMapOvr>
    <a:masterClrMapping/>
  </p:clrMapOvr>
  <p:transition spd="slow" advClick="0" advTm="700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246494" y="752354"/>
            <a:ext cx="10736239" cy="1692771"/>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Из истории казачества мы знаем, что основным атрибутом казака был конь. Но для того, чтобы оседлать коня казакам станицы необходимо было иметь определенные приспособления. Изготовлением предметов конной упряжи в станице занимались </a:t>
            </a:r>
            <a:r>
              <a:rPr lang="ru-RU" sz="3200" b="1" u="sng" dirty="0" smtClean="0">
                <a:solidFill>
                  <a:srgbClr val="FF0000"/>
                </a:solidFill>
                <a:latin typeface="Times New Roman" panose="02020603050405020304" pitchFamily="18" charset="0"/>
                <a:cs typeface="Times New Roman" panose="02020603050405020304" pitchFamily="18" charset="0"/>
              </a:rPr>
              <a:t>шорники</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14613" y="2730875"/>
            <a:ext cx="5121833" cy="38413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513443739"/>
      </p:ext>
    </p:extLst>
  </p:cSld>
  <p:clrMapOvr>
    <a:masterClrMapping/>
  </p:clrMapOvr>
  <p:transition spd="slow" advClick="0" advTm="7000">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014482" y="623459"/>
            <a:ext cx="10859069" cy="2431435"/>
          </a:xfrm>
          <a:prstGeom prst="rect">
            <a:avLst/>
          </a:prstGeom>
        </p:spPr>
        <p:txBody>
          <a:bodyPr wrap="square">
            <a:spAutoFit/>
          </a:bodyPr>
          <a:lstStyle/>
          <a:p>
            <a:r>
              <a:rPr lang="ru-RU" sz="3200" b="1" u="sng" dirty="0" smtClean="0">
                <a:solidFill>
                  <a:srgbClr val="FF0000"/>
                </a:solidFill>
                <a:latin typeface="Times New Roman" panose="02020603050405020304" pitchFamily="18" charset="0"/>
                <a:cs typeface="Times New Roman" panose="02020603050405020304" pitchFamily="18" charset="0"/>
              </a:rPr>
              <a:t>Шорники</a:t>
            </a:r>
            <a:r>
              <a:rPr lang="ru-RU" sz="2400" b="1" dirty="0" smtClean="0">
                <a:latin typeface="Times New Roman" panose="02020603050405020304" pitchFamily="18" charset="0"/>
                <a:cs typeface="Times New Roman" panose="02020603050405020304" pitchFamily="18" charset="0"/>
              </a:rPr>
              <a:t> очень ценились в станице, т.к. шорник должен знать дубильное дело (он должен уметь выделать нужную кожу до нужного состояния),  кройку и шитье (нужно уметь выкроить нужную деталь, например, для того же седла), плюс ко всему нужно обладать навыками, чтоб поста-вить всякие застежки, заклепки и прочее... ну а о ручной работе (шитье), думаем, лишним  будет говорить - это должен уметь шорник.</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016" y="3237259"/>
            <a:ext cx="5158853" cy="34383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453680312"/>
      </p:ext>
    </p:extLst>
  </p:cSld>
  <p:clrMapOvr>
    <a:masterClrMapping/>
  </p:clrMapOvr>
  <p:transition spd="slow" advClick="0" advTm="7000">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7234237"/>
          </a:xfrm>
          <a:prstGeom prst="rect">
            <a:avLst/>
          </a:prstGeom>
        </p:spPr>
      </p:pic>
      <p:sp>
        <p:nvSpPr>
          <p:cNvPr id="4" name="Прямоугольник 3"/>
          <p:cNvSpPr/>
          <p:nvPr/>
        </p:nvSpPr>
        <p:spPr>
          <a:xfrm>
            <a:off x="1478506" y="918149"/>
            <a:ext cx="6519081" cy="2308324"/>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Таким образом, мы видим, что казаки, жившие в станице, владели многими ремеслами, что позволяло им нормально жить, вести свое хозяйство и выполнять возложенные на них обязанности: служить царю и Отечеству.</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12471147"/>
      </p:ext>
    </p:extLst>
  </p:cSld>
  <p:clrMapOvr>
    <a:masterClrMapping/>
  </p:clrMapOvr>
  <p:transition spd="slow" advClick="0" advTm="700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58000"/>
          </a:xfrm>
          <a:prstGeom prst="rect">
            <a:avLst/>
          </a:prstGeom>
        </p:spPr>
      </p:pic>
      <p:sp>
        <p:nvSpPr>
          <p:cNvPr id="4" name="Прямоугольник 3"/>
          <p:cNvSpPr/>
          <p:nvPr/>
        </p:nvSpPr>
        <p:spPr>
          <a:xfrm>
            <a:off x="965979" y="520505"/>
            <a:ext cx="10921219" cy="1938992"/>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В каждом казачьем хуторе, каждой станицей жили мастера самых разных профессий. Больше всего было гончаров и корзинщиков. Глиняную посуду и плетенные изделия - от вентерей для ловли рыбы до тончайших сетей, от замысловатых до плетенной мебели - использовали в казачьих землях с древнейших времен.</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23122810"/>
      </p:ext>
    </p:extLst>
  </p:cSld>
  <p:clrMapOvr>
    <a:masterClrMapping/>
  </p:clrMapOvr>
  <p:transition spd="slow" advClick="0" advTm="7000">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555"/>
            <a:ext cx="12192000" cy="6857445"/>
          </a:xfrm>
          <a:prstGeom prst="rect">
            <a:avLst/>
          </a:prstGeom>
        </p:spPr>
      </p:pic>
      <p:sp>
        <p:nvSpPr>
          <p:cNvPr id="4" name="TextBox 3"/>
          <p:cNvSpPr txBox="1"/>
          <p:nvPr/>
        </p:nvSpPr>
        <p:spPr>
          <a:xfrm>
            <a:off x="5303520" y="5739619"/>
            <a:ext cx="6337441" cy="830997"/>
          </a:xfrm>
          <a:prstGeom prst="rect">
            <a:avLst/>
          </a:prstGeom>
          <a:noFill/>
        </p:spPr>
        <p:txBody>
          <a:bodyPr wrap="none" rtlCol="0">
            <a:spAutoFit/>
          </a:bodyPr>
          <a:lstStyle/>
          <a:p>
            <a:r>
              <a:rPr lang="ru-RU" sz="4800" b="1" dirty="0" smtClean="0">
                <a:solidFill>
                  <a:srgbClr val="FF0000"/>
                </a:solidFill>
                <a:latin typeface="Times New Roman" panose="02020603050405020304" pitchFamily="18" charset="0"/>
                <a:cs typeface="Times New Roman" panose="02020603050405020304" pitchFamily="18" charset="0"/>
              </a:rPr>
              <a:t>Спасибо за внимание!</a:t>
            </a:r>
            <a:endParaRPr lang="ru-RU"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90530758"/>
      </p:ext>
    </p:extLst>
  </p:cSld>
  <p:clrMapOvr>
    <a:masterClrMapping/>
  </p:clrMapOvr>
  <p:transition spd="slow" advClick="0" advTm="7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12192000" cy="7945769"/>
          </a:xfrm>
          <a:prstGeom prst="rect">
            <a:avLst/>
          </a:prstGeom>
        </p:spPr>
      </p:pic>
      <p:pic>
        <p:nvPicPr>
          <p:cNvPr id="8" name="Рисунок 7"/>
          <p:cNvPicPr>
            <a:picLocks noChangeAspect="1"/>
          </p:cNvPicPr>
          <p:nvPr/>
        </p:nvPicPr>
        <p:blipFill>
          <a:blip r:embed="rId3"/>
          <a:stretch>
            <a:fillRect/>
          </a:stretch>
        </p:blipFill>
        <p:spPr>
          <a:xfrm>
            <a:off x="5595581" y="1269242"/>
            <a:ext cx="4353637" cy="4490114"/>
          </a:xfrm>
          <a:prstGeom prst="rect">
            <a:avLst/>
          </a:prstGeom>
        </p:spPr>
      </p:pic>
    </p:spTree>
    <p:extLst>
      <p:ext uri="{BB962C8B-B14F-4D97-AF65-F5344CB8AC3E}">
        <p14:creationId xmlns:p14="http://schemas.microsoft.com/office/powerpoint/2010/main" xmlns="" val="1280641487"/>
      </p:ext>
    </p:extLst>
  </p:cSld>
  <p:clrMapOvr>
    <a:masterClrMapping/>
  </p:clrMapOvr>
  <p:transition spd="slow" advClick="0" advTm="700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62495259"/>
      </p:ext>
    </p:extLst>
  </p:cSld>
  <p:clrMapOvr>
    <a:masterClrMapping/>
  </p:clrMapOvr>
  <p:transition spd="slow" advClick="0" advTm="7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381000"/>
            <a:ext cx="12192000" cy="7620000"/>
          </a:xfrm>
          <a:prstGeom prst="rect">
            <a:avLst/>
          </a:prstGeom>
        </p:spPr>
      </p:pic>
      <p:sp>
        <p:nvSpPr>
          <p:cNvPr id="2" name="Прямоугольник 1"/>
          <p:cNvSpPr/>
          <p:nvPr/>
        </p:nvSpPr>
        <p:spPr>
          <a:xfrm>
            <a:off x="2609056" y="0"/>
            <a:ext cx="9582944" cy="830997"/>
          </a:xfrm>
          <a:prstGeom prst="rect">
            <a:avLst/>
          </a:prstGeom>
        </p:spPr>
        <p:txBody>
          <a:bodyPr wrap="none">
            <a:spAutoFit/>
          </a:bodyPr>
          <a:lstStyle/>
          <a:p>
            <a:r>
              <a:rPr lang="ru-RU" sz="4800" b="1" u="sng" dirty="0" smtClean="0">
                <a:latin typeface="Times New Roman" panose="02020603050405020304" pitchFamily="18" charset="0"/>
                <a:cs typeface="Times New Roman" panose="02020603050405020304" pitchFamily="18" charset="0"/>
              </a:rPr>
              <a:t>«Виды ремесел Донских казаков»</a:t>
            </a:r>
            <a:endParaRPr lang="ru-RU" sz="4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9953338"/>
      </p:ext>
    </p:extLst>
  </p:cSld>
  <p:clrMapOvr>
    <a:masterClrMapping/>
  </p:clrMapOvr>
  <p:transition spd="slow" advClick="0" advTm="7000">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55390" y="2292823"/>
            <a:ext cx="5359021" cy="4019266"/>
          </a:xfrm>
          <a:prstGeom prst="rect">
            <a:avLst/>
          </a:prstGeom>
          <a:ln w="889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1694596" y="538497"/>
            <a:ext cx="9837762" cy="1754326"/>
          </a:xfrm>
          <a:prstGeom prst="rect">
            <a:avLst/>
          </a:prstGeom>
        </p:spPr>
        <p:txBody>
          <a:bodyPr wrap="square">
            <a:spAutoFit/>
          </a:bodyPr>
          <a:lstStyle/>
          <a:p>
            <a:r>
              <a:rPr lang="ru-RU" sz="3600" b="1" dirty="0" smtClean="0">
                <a:latin typeface="Times New Roman" panose="02020603050405020304" pitchFamily="18" charset="0"/>
                <a:cs typeface="Times New Roman" panose="02020603050405020304" pitchFamily="18" charset="0"/>
              </a:rPr>
              <a:t>В каждой донской семье имелась необходимая глиняная посуда: макитры, махотки, миски, плошки и т.д. </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57872235"/>
      </p:ext>
    </p:extLst>
  </p:cSld>
  <p:clrMapOvr>
    <a:masterClrMapping/>
  </p:clrMapOvr>
  <p:transition spd="slow" advClick="0" advTm="7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64573" y="2659095"/>
            <a:ext cx="5354994" cy="3925949"/>
          </a:xfrm>
          <a:prstGeom prst="rect">
            <a:avLst/>
          </a:prstGeom>
          <a:ln w="88900" cap="sq" cmpd="thickThin">
            <a:solidFill>
              <a:srgbClr val="000000"/>
            </a:solidFill>
            <a:prstDash val="solid"/>
            <a:miter lim="800000"/>
          </a:ln>
          <a:effectLst>
            <a:innerShdw blurRad="76200">
              <a:srgbClr val="000000"/>
            </a:innerShdw>
          </a:effectLst>
        </p:spPr>
      </p:pic>
      <p:sp>
        <p:nvSpPr>
          <p:cNvPr id="4" name="Прямоугольник 3"/>
          <p:cNvSpPr/>
          <p:nvPr/>
        </p:nvSpPr>
        <p:spPr>
          <a:xfrm>
            <a:off x="1178255" y="570960"/>
            <a:ext cx="10517875" cy="2431435"/>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 Среди казаков были матера которые даже не просто умели владеть </a:t>
            </a:r>
            <a:r>
              <a:rPr lang="ru-RU" sz="3200" b="1" u="sng" dirty="0" smtClean="0">
                <a:solidFill>
                  <a:srgbClr val="FF0000"/>
                </a:solidFill>
                <a:latin typeface="Times New Roman" panose="02020603050405020304" pitchFamily="18" charset="0"/>
                <a:cs typeface="Times New Roman" panose="02020603050405020304" pitchFamily="18" charset="0"/>
              </a:rPr>
              <a:t>гончарным производством</a:t>
            </a:r>
            <a:r>
              <a:rPr lang="ru-RU" sz="2400" b="1" dirty="0" smtClean="0">
                <a:latin typeface="Times New Roman" panose="02020603050405020304" pitchFamily="18" charset="0"/>
                <a:cs typeface="Times New Roman" panose="02020603050405020304" pitchFamily="18" charset="0"/>
              </a:rPr>
              <a:t>, но даже доводили свое мастерство до искусства и даже ставили личное клеймо на изделии, особое место занимало изготовление кувшина. Если кувшин, сохраняет воду прохладной даже в сильную жару, значит мастер вложил частичку души в нее.</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7704399"/>
      </p:ext>
    </p:extLst>
  </p:cSld>
  <p:clrMapOvr>
    <a:masterClrMapping/>
  </p:clrMapOvr>
  <p:transition spd="slow" advClick="0" advTm="700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492155" y="915846"/>
            <a:ext cx="9453349" cy="1692771"/>
          </a:xfrm>
          <a:prstGeom prst="rect">
            <a:avLst/>
          </a:prstGeom>
        </p:spPr>
        <p:txBody>
          <a:bodyPr wrap="square">
            <a:spAutoFit/>
          </a:bodyPr>
          <a:lstStyle/>
          <a:p>
            <a:r>
              <a:rPr lang="ru-RU" sz="3200" b="1" u="sng" dirty="0" smtClean="0">
                <a:solidFill>
                  <a:srgbClr val="FF0000"/>
                </a:solidFill>
                <a:latin typeface="Times New Roman" panose="02020603050405020304" pitchFamily="18" charset="0"/>
                <a:cs typeface="Times New Roman" panose="02020603050405020304" pitchFamily="18" charset="0"/>
              </a:rPr>
              <a:t>Кузнечным делом </a:t>
            </a:r>
            <a:r>
              <a:rPr lang="ru-RU" sz="2400" b="1" dirty="0" smtClean="0">
                <a:latin typeface="Times New Roman" panose="02020603050405020304" pitchFamily="18" charset="0"/>
                <a:cs typeface="Times New Roman" panose="02020603050405020304" pitchFamily="18" charset="0"/>
              </a:rPr>
              <a:t>на Дону занимались издревле. Многие могли подковать своих коней, отладить брички, починить и настроить оружие и, прежде всего, всякую домашнюю утварь, считалось таким же естественным, как возделывать землю. </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09897" y="2608617"/>
            <a:ext cx="5321363" cy="39910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484949766"/>
      </p:ext>
    </p:extLst>
  </p:cSld>
  <p:clrMapOvr>
    <a:masterClrMapping/>
  </p:clrMapOvr>
  <p:transition spd="slow" advClick="0" advTm="700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014483" y="775607"/>
            <a:ext cx="10900012" cy="2308324"/>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В каждой станице были и профессиональные кузнецы, в старину считалось, что они ведаются с нечистой силой и поэтому им открыта тайна мастерства, да как не странно, но часто кузнецы были ведунами и лекарями, поэтому их и боялись и всегда обращались за помощью. Но как всегда хорошее дело у казаков пробивается на верх. К концу XIX века образовались центры кузнечного дела. </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76705" y="2829364"/>
            <a:ext cx="5201313" cy="39009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692390783"/>
      </p:ext>
    </p:extLst>
  </p:cSld>
  <p:clrMapOvr>
    <a:masterClrMapping/>
  </p:clrMapOvr>
  <p:transition spd="slow" advClick="0" advTm="7000">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Прямоугольник 2"/>
          <p:cNvSpPr/>
          <p:nvPr/>
        </p:nvSpPr>
        <p:spPr>
          <a:xfrm>
            <a:off x="1410268" y="527925"/>
            <a:ext cx="10463284" cy="2800767"/>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Говоря о народных промыслах и ремеслах казаков нельзя не упомянуть </a:t>
            </a:r>
            <a:r>
              <a:rPr lang="ru-RU" sz="3200" b="1" u="sng" dirty="0" smtClean="0">
                <a:solidFill>
                  <a:srgbClr val="FF0000"/>
                </a:solidFill>
                <a:latin typeface="Times New Roman" panose="02020603050405020304" pitchFamily="18" charset="0"/>
                <a:cs typeface="Times New Roman" panose="02020603050405020304" pitchFamily="18" charset="0"/>
              </a:rPr>
              <a:t>ткачество</a:t>
            </a:r>
            <a:r>
              <a:rPr lang="ru-RU" sz="2400" b="1" dirty="0" smtClean="0">
                <a:latin typeface="Times New Roman" panose="02020603050405020304" pitchFamily="18" charset="0"/>
                <a:cs typeface="Times New Roman" panose="02020603050405020304" pitchFamily="18" charset="0"/>
              </a:rPr>
              <a:t>. Уже с 7-9 лет в казачьей семье девочки приучались к ткачеству, прядению. До совершеннолетия они успевали приготовить для себя приданое из нескольких десятков метров полотна: рушники, </a:t>
            </a:r>
            <a:r>
              <a:rPr lang="ru-RU" sz="2400" b="1" dirty="0" err="1" smtClean="0">
                <a:latin typeface="Times New Roman" panose="02020603050405020304" pitchFamily="18" charset="0"/>
                <a:cs typeface="Times New Roman" panose="02020603050405020304" pitchFamily="18" charset="0"/>
              </a:rPr>
              <a:t>настольник</a:t>
            </a:r>
            <a:r>
              <a:rPr lang="ru-RU" sz="2400" b="1" dirty="0" smtClean="0">
                <a:latin typeface="Times New Roman" panose="02020603050405020304" pitchFamily="18" charset="0"/>
                <a:cs typeface="Times New Roman" panose="02020603050405020304" pitchFamily="18" charset="0"/>
              </a:rPr>
              <a:t>, рубахи. Часто бывало, что натканного в девичестве полотна хватало потом на шитье всей </a:t>
            </a:r>
            <a:r>
              <a:rPr lang="ru-RU" sz="2400" b="1" dirty="0" err="1" smtClean="0">
                <a:latin typeface="Times New Roman" panose="02020603050405020304" pitchFamily="18" charset="0"/>
                <a:cs typeface="Times New Roman" panose="02020603050405020304" pitchFamily="18" charset="0"/>
              </a:rPr>
              <a:t>намалой</a:t>
            </a:r>
            <a:r>
              <a:rPr lang="ru-RU" sz="2400" b="1" dirty="0" smtClean="0">
                <a:latin typeface="Times New Roman" panose="02020603050405020304" pitchFamily="18" charset="0"/>
                <a:cs typeface="Times New Roman" panose="02020603050405020304" pitchFamily="18" charset="0"/>
              </a:rPr>
              <a:t> семьи и на долгие годы – до старости. </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64490" y="3205581"/>
            <a:ext cx="5568286" cy="30061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163190304"/>
      </p:ext>
    </p:extLst>
  </p:cSld>
  <p:clrMapOvr>
    <a:masterClrMapping/>
  </p:clrMapOvr>
  <p:transition spd="slow" advClick="0" advTm="7000">
    <p:wheel spokes="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672</Words>
  <Application>Microsoft Office PowerPoint</Application>
  <PresentationFormat>Произвольный</PresentationFormat>
  <Paragraphs>21</Paragraphs>
  <Slides>17</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Надежда</cp:lastModifiedBy>
  <cp:revision>13</cp:revision>
  <dcterms:created xsi:type="dcterms:W3CDTF">2021-11-05T12:34:28Z</dcterms:created>
  <dcterms:modified xsi:type="dcterms:W3CDTF">2021-11-12T07:39:18Z</dcterms:modified>
</cp:coreProperties>
</file>