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19" r:id="rId3"/>
    <p:sldId id="320" r:id="rId4"/>
    <p:sldId id="321" r:id="rId5"/>
    <p:sldId id="357" r:id="rId6"/>
    <p:sldId id="355" r:id="rId7"/>
    <p:sldId id="322" r:id="rId8"/>
    <p:sldId id="318" r:id="rId9"/>
    <p:sldId id="316" r:id="rId10"/>
    <p:sldId id="350" r:id="rId11"/>
    <p:sldId id="351" r:id="rId12"/>
    <p:sldId id="345" r:id="rId13"/>
    <p:sldId id="346" r:id="rId14"/>
    <p:sldId id="347" r:id="rId15"/>
    <p:sldId id="348" r:id="rId16"/>
    <p:sldId id="349" r:id="rId17"/>
    <p:sldId id="358" r:id="rId18"/>
    <p:sldId id="353" r:id="rId19"/>
    <p:sldId id="359" r:id="rId20"/>
    <p:sldId id="354" r:id="rId21"/>
    <p:sldId id="361" r:id="rId22"/>
    <p:sldId id="360" r:id="rId23"/>
    <p:sldId id="263" r:id="rId24"/>
    <p:sldId id="362" r:id="rId25"/>
    <p:sldId id="378" r:id="rId26"/>
    <p:sldId id="365" r:id="rId27"/>
    <p:sldId id="379" r:id="rId28"/>
    <p:sldId id="372" r:id="rId29"/>
    <p:sldId id="374" r:id="rId30"/>
    <p:sldId id="370" r:id="rId31"/>
    <p:sldId id="371" r:id="rId32"/>
    <p:sldId id="376" r:id="rId33"/>
    <p:sldId id="37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14126-AFD1-4A34-9928-44DFE383C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F7C1AE-90D6-4305-9986-1EEB9BD8F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9CFEDC-EC94-440C-9140-D627FFE50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83DD1-ED1C-42C6-8B2C-A1EF13D105F7}" type="datetimeFigureOut">
              <a:rPr lang="ru-RU"/>
              <a:pPr>
                <a:defRPr/>
              </a:pPr>
              <a:t>10.11.2021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728CCC-9D86-40DB-8FC0-93524ABCA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D5DD1F-6A95-457A-BF06-F8B379C8B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63DE4-ABFA-4153-887C-0547C35648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954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CC169-8066-4644-BD35-3DA33DD51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35F536-6AF1-432A-BE83-C61712F08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097357-6DA4-439E-B086-8E8670678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ED738-8680-4B32-961F-BE9BA4CC297F}" type="datetimeFigureOut">
              <a:rPr lang="ru-RU"/>
              <a:pPr>
                <a:defRPr/>
              </a:pPr>
              <a:t>10.11.2021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6F9B6A-8D6F-4576-A4DD-A3B70F68C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9E4273-6FE2-4E49-AC8F-7BA017731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AF21A-9E9C-4B49-8413-A64DC5D678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418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59C6FC8-8317-41CB-B3DB-2A69F3E8C7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69B255-F9AF-4727-B873-368974DB4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4D00FE-78DF-4C55-AD05-3BDCFB81B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87942-3978-4E3B-806E-38227D80CD97}" type="datetimeFigureOut">
              <a:rPr lang="ru-RU"/>
              <a:pPr>
                <a:defRPr/>
              </a:pPr>
              <a:t>10.11.2021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84EE0D-E7BD-468F-864C-580B77392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958436-D635-498A-B7EB-9D4452A24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89D50-51CF-4FBE-9C78-4D074A413B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794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6D5495-5839-4007-BF3E-A2A196AC0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513B60-CB58-4A31-89C2-8E80D14E4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18E792-846F-44C7-8E77-203F9A25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07595-C928-49D4-AC45-7C1010F3B7F5}" type="datetimeFigureOut">
              <a:rPr lang="ru-RU"/>
              <a:pPr>
                <a:defRPr/>
              </a:pPr>
              <a:t>10.11.2021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6F2CA7-0272-43DA-B640-868FFC7D6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BA3046-432C-4ED5-A464-01BF53DF8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8E7DC-11BD-4AF6-8DE4-7B60DCDCCE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918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A2599-DF31-4B15-8A3D-2450DBF7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C16479-A152-4794-B4E0-ADE23300B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B8D289-FB42-42B5-A454-B55ED725A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C70C0-A0B2-403B-A193-2B2F190CA324}" type="datetimeFigureOut">
              <a:rPr lang="ru-RU"/>
              <a:pPr>
                <a:defRPr/>
              </a:pPr>
              <a:t>10.11.2021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B59B52-0626-4885-8557-B10C06897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30E106-1629-49B5-B912-5E53D9C11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D6F82-6C4F-4FBA-9B9A-6FDAF1A82A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9970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577356-7800-400E-824E-2F653EF56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E77F42-363F-478A-AF73-C08D7FEE8E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3ADCD9-7471-445B-B292-BDDFB8720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0796C3D-C5B9-4C6D-AEE7-08E50DFC5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F28E0-E464-4BA1-8D26-E9A0F4515CAF}" type="datetimeFigureOut">
              <a:rPr lang="ru-RU"/>
              <a:pPr>
                <a:defRPr/>
              </a:pPr>
              <a:t>10.11.2021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666DAF42-AD69-471D-A6DB-ABBA56886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5CBF602-0895-46AA-91DD-101F7BB3C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38FC1-72D5-4715-88E4-991679E8D2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843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204395-D1BD-451A-9054-BB3BA24F1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283CE7-42EA-4A2C-9828-0BE828F9C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4328C-9621-4443-A056-74FF5074E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1209D7-6C31-476D-A17C-CB72CCA7D1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7613C6-A009-4AE7-B5D5-2F491DFAC0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97744403-2C5E-4CB2-AA45-0160CE47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77D63-0C91-419E-9A1F-F6784D03D782}" type="datetimeFigureOut">
              <a:rPr lang="ru-RU"/>
              <a:pPr>
                <a:defRPr/>
              </a:pPr>
              <a:t>10.11.2021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8496B25D-AC97-4BF7-BFED-60FFA0EE9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7E2D48C6-B6A6-4602-9080-8A04061FA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64FA3-D100-40E0-B7AD-0B7A54462E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752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87C4E-C801-4B00-9A10-8AB958AE9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3F77C264-1999-4F5D-BCC0-8865A204C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5352A-45E1-47AB-9C3F-3C37049B5F51}" type="datetimeFigureOut">
              <a:rPr lang="ru-RU"/>
              <a:pPr>
                <a:defRPr/>
              </a:pPr>
              <a:t>10.11.2021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50C2AC58-8950-41EE-AA32-C9058E053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F1AC3895-1093-4A90-B572-A6908A335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B0082-2A3F-4A4E-895A-58D6EDF961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779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6C39C45B-C780-4AAE-9E26-4DB64AADD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15DD4-C1FE-42CA-BAD3-714161843158}" type="datetimeFigureOut">
              <a:rPr lang="ru-RU"/>
              <a:pPr>
                <a:defRPr/>
              </a:pPr>
              <a:t>10.11.2021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E6C73529-3C46-4032-8474-9A079FC5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24A8CB85-7C33-4E14-BB4B-0D7FBCD2E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0D464-D6FD-4C1B-96B7-EB6132410E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8333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CFC9F-826B-4B43-9A67-3ADE08956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8D8DCF-87B3-47E3-8BB6-1FF151332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5C7B18-60C9-4B56-94FF-5D61527A1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268E2E3-8D28-4D69-9374-20C08E94D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B9186-54A1-47C6-B286-85AF0D3C344D}" type="datetimeFigureOut">
              <a:rPr lang="ru-RU"/>
              <a:pPr>
                <a:defRPr/>
              </a:pPr>
              <a:t>10.11.2021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31207C2F-06BB-4582-9845-330CD8E4D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3AD08C4-8AE9-4404-8C95-179AFBE49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DDBE4-66E3-47F1-A45D-3E140458E4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470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63AF2-E8CD-45C5-911C-6DE8D6969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5FC1514-7FC3-4064-9766-CFF156A943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C067AB-1A2E-4E82-A2BD-7A792E4FE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5263DC1-D7A0-4EF5-B7D5-E38C7D2A2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4A49B-C75B-482F-9D89-20B1A77C680E}" type="datetimeFigureOut">
              <a:rPr lang="ru-RU"/>
              <a:pPr>
                <a:defRPr/>
              </a:pPr>
              <a:t>10.11.2021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CC730DBC-DFE6-4D02-8009-AC005C068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979C921-E0E3-40B5-869E-E688D672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C8369-CF29-46F6-96AB-F57693ABB5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6160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98000">
              <a:srgbClr val="002060"/>
            </a:gs>
            <a:gs pos="100000">
              <a:srgbClr val="156B13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ABFCDA87-99A1-47F2-808A-F107EEFB14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AE225B69-DA95-40C0-BED9-2AE9A4D4DD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7A2DB8-B638-4EFC-A757-A7F80DC3B3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0C6E92-8985-417F-AB39-B857A1C03F54}" type="datetimeFigureOut">
              <a:rPr lang="ru-RU"/>
              <a:pPr>
                <a:defRPr/>
              </a:pPr>
              <a:t>10.11.2021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CA0CF1-AE20-40F3-847C-CCA5E7168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B7ED1F-259D-413C-BAD7-FEA166B99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F7E1CE-14EF-4669-BE07-1A4546C2F2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653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gif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gif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seninvg07.narod.ru/000_rebus_matem.htm" TargetMode="External"/><Relationship Id="rId2" Type="http://schemas.openxmlformats.org/officeDocument/2006/relationships/hyperlink" Target="http://znaew.ru/index.php/igrovye-tekhnologii-na-urokakh-matematiki/rebusy-k-urokam-matematiki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gif"/><Relationship Id="rId5" Type="http://schemas.openxmlformats.org/officeDocument/2006/relationships/hyperlink" Target="https://maminovse.ru/detskie-rebusy-chto-takoe-rebus-i-dlya-chego-on-nuzhen.html" TargetMode="External"/><Relationship Id="rId4" Type="http://schemas.openxmlformats.org/officeDocument/2006/relationships/hyperlink" Target="https://www.graycell.ru/rebus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>
            <a:extLst>
              <a:ext uri="{FF2B5EF4-FFF2-40B4-BE49-F238E27FC236}">
                <a16:creationId xmlns:a16="http://schemas.microsoft.com/office/drawing/2014/main" id="{106E5E7E-FBAA-4324-A7E1-CD37FC77B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746125"/>
            <a:ext cx="7775575" cy="612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ВНЕУРОЧНАЯ ДЕЯТЕЛЬНОСТЬ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ВИКТОРИНА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«Математические ребусы»</a:t>
            </a: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 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5 КЛАСС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 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                                                                             Подготовила: </a:t>
            </a:r>
          </a:p>
          <a:p>
            <a:pPr marL="0" marR="0" lvl="0" indent="0" algn="r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учитель  математики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Высшей квалификационной категории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ts val="147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                                                                             </a:t>
            </a:r>
            <a:r>
              <a:rPr kumimoji="0" lang="ru-RU" alt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Редникина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Эльвира </a:t>
            </a:r>
          </a:p>
          <a:p>
            <a:pPr marL="0" marR="0" lvl="0" indent="0" algn="r" defTabSz="914400" rtl="0" eaLnBrk="0" fontAlgn="base" latinLnBrk="0" hangingPunct="0">
              <a:lnSpc>
                <a:spcPts val="147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Calibri" panose="020F050202020403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ts val="147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Владимировна                                                                                                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47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                      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ts val="147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ts val="147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ts val="147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ts val="147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ts val="147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2021 – 2022 учебный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7\Desktop\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239478"/>
            <a:ext cx="2714491" cy="2736304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12821" y="4504705"/>
            <a:ext cx="4032448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 + 9 = 108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E64F03-5E86-4B78-93DE-FA725A4C85E5}"/>
              </a:ext>
            </a:extLst>
          </p:cNvPr>
          <p:cNvSpPr txBox="1"/>
          <p:nvPr/>
        </p:nvSpPr>
        <p:spPr>
          <a:xfrm>
            <a:off x="2123728" y="280557"/>
            <a:ext cx="3878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ТИП РЕБУСОВ</a:t>
            </a:r>
          </a:p>
        </p:txBody>
      </p:sp>
    </p:spTree>
    <p:extLst>
      <p:ext uri="{BB962C8B-B14F-4D97-AF65-F5344CB8AC3E}">
        <p14:creationId xmlns:p14="http://schemas.microsoft.com/office/powerpoint/2010/main" val="3464921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98F08A-ABD7-421B-B886-741C2E214BBE}"/>
              </a:ext>
            </a:extLst>
          </p:cNvPr>
          <p:cNvSpPr/>
          <p:nvPr/>
        </p:nvSpPr>
        <p:spPr>
          <a:xfrm>
            <a:off x="2242796" y="314086"/>
            <a:ext cx="3804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ТИП РЕБУСОВ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675F27-40D8-4397-B316-61D26F9A1C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25" t="34593" r="43700" b="30390"/>
          <a:stretch/>
        </p:blipFill>
        <p:spPr>
          <a:xfrm>
            <a:off x="728993" y="980728"/>
            <a:ext cx="2246650" cy="2160240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BC30DBA-9978-4542-AB03-3BBC031CB4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961" t="33892" r="21652" b="30390"/>
          <a:stretch/>
        </p:blipFill>
        <p:spPr>
          <a:xfrm>
            <a:off x="539552" y="3345945"/>
            <a:ext cx="2592288" cy="3234350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C851E84-CBDC-41BE-A238-A7B68514B0E7}"/>
              </a:ext>
            </a:extLst>
          </p:cNvPr>
          <p:cNvSpPr/>
          <p:nvPr/>
        </p:nvSpPr>
        <p:spPr>
          <a:xfrm>
            <a:off x="3275856" y="1166842"/>
            <a:ext cx="56166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Д≤4. В разряде сотен имеем А + А = А, значит, А = 0 (без перехода)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А = 9 (с переходом).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А = 0 не подходит, так как в разряде единиц А + А = Р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(получаем А = Р = 0).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А = 9, Р = 8, Е = 7.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Тогда 2М + 1 = 10 + Т, Т &lt; 9, значит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 = 5 или 6 (так как получается переход), а значения 7 и 8 уже заняты буквами Е и Р. Тогда М = 6.</a:t>
            </a:r>
          </a:p>
        </p:txBody>
      </p:sp>
    </p:spTree>
    <p:extLst>
      <p:ext uri="{BB962C8B-B14F-4D97-AF65-F5344CB8AC3E}">
        <p14:creationId xmlns:p14="http://schemas.microsoft.com/office/powerpoint/2010/main" val="786482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865BC1-194F-40C6-9BF7-2514BBBC7543}"/>
              </a:ext>
            </a:extLst>
          </p:cNvPr>
          <p:cNvSpPr/>
          <p:nvPr/>
        </p:nvSpPr>
        <p:spPr>
          <a:xfrm>
            <a:off x="323528" y="1412776"/>
            <a:ext cx="8172045" cy="4678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РЕБУСЫ -  КАРТИНКИ</a:t>
            </a:r>
          </a:p>
          <a:p>
            <a:endParaRPr lang="ru-RU" b="1" dirty="0">
              <a:solidFill>
                <a:srgbClr val="371D10"/>
              </a:solidFill>
              <a:effectLst/>
              <a:latin typeface="Helvetica Neue"/>
            </a:endParaRPr>
          </a:p>
          <a:p>
            <a:endParaRPr lang="ru-RU" sz="2400" b="1" dirty="0">
              <a:solidFill>
                <a:srgbClr val="371D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 предметов, изображённых в ребусе,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читать в именительном падеже единственного числа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множественного, если изображено несколько предметов;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разгадывании получается слово или фраза.</a:t>
            </a:r>
            <a:endParaRPr lang="ru-RU" sz="2400" b="1" dirty="0">
              <a:solidFill>
                <a:srgbClr val="371D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371D10"/>
              </a:solidFill>
              <a:effectLst/>
              <a:latin typeface="Helvetica Neue"/>
            </a:endParaRPr>
          </a:p>
          <a:p>
            <a:endParaRPr lang="ru-RU" b="1" dirty="0">
              <a:solidFill>
                <a:srgbClr val="371D1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33748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2E0FAC9-0040-4138-9813-03B304FE32F0}"/>
              </a:ext>
            </a:extLst>
          </p:cNvPr>
          <p:cNvSpPr/>
          <p:nvPr/>
        </p:nvSpPr>
        <p:spPr>
          <a:xfrm>
            <a:off x="1171261" y="0"/>
            <a:ext cx="680147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РАЗГАДЫВАНИЯ РЕБУСОВ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(домашнее задание)</a:t>
            </a:r>
          </a:p>
          <a:p>
            <a:pPr algn="just"/>
            <a:endParaRPr lang="ru-RU" sz="28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maminovse.ru/uploads/2013/10/%D0%B3%D1%89%D0%B4-300x137.jpg">
            <a:extLst>
              <a:ext uri="{FF2B5EF4-FFF2-40B4-BE49-F238E27FC236}">
                <a16:creationId xmlns:a16="http://schemas.microsoft.com/office/drawing/2014/main" id="{B91CBB2B-ADE3-4FCE-8DD5-26EAB5A1D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7019">
            <a:off x="133191" y="1848306"/>
            <a:ext cx="3266357" cy="1424413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F382673-E6B2-48F5-A787-7AA8A51C0BAF}"/>
              </a:ext>
            </a:extLst>
          </p:cNvPr>
          <p:cNvSpPr/>
          <p:nvPr/>
        </p:nvSpPr>
        <p:spPr>
          <a:xfrm>
            <a:off x="3275856" y="1371838"/>
            <a:ext cx="541973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запятая в начале или в конце  всегда показывает, что буква в слове или названии картинки лишняя; </a:t>
            </a:r>
          </a:p>
          <a:p>
            <a:endParaRPr lang="ru-RU" alt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запятых тоже имеет  значение: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запятая – убираем одну букву,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запятые – две буквы.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встречаются зачеркнутые буквы,  то смысл такого действия, как и у запятой</a:t>
            </a:r>
            <a:r>
              <a:rPr lang="ru-RU" altLang="ru-RU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Source Sans Pro" panose="020B0503030403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Source Sans Pro" panose="020B0503030403020204" pitchFamily="34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BCAD78D-5750-453B-A26D-D0AF7B776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024" y="3933402"/>
            <a:ext cx="21833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ource Sans Pro" panose="020B0503030403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300" dirty="0">
              <a:solidFill>
                <a:schemeClr val="bg1"/>
              </a:solidFill>
              <a:latin typeface="Source Sans Pro" panose="020B0503030403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ource Sans Pro" panose="020B0503030403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078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maminovse.ru/uploads/2013/10/%D0%9F%D0%B5%D1%80%D0%B2%D1%8B%D0%B5-%D1%81%D0%BB%D0%BE%D0%B2%D0%B0-%D1%80%D0%B5%D0%B1%D0%B5%D0%BD%D0%BA%D0%B0.jpg">
            <a:extLst>
              <a:ext uri="{FF2B5EF4-FFF2-40B4-BE49-F238E27FC236}">
                <a16:creationId xmlns:a16="http://schemas.microsoft.com/office/drawing/2014/main" id="{8FD0B59E-E517-42CB-AEDC-0892072D0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854" y="3429000"/>
            <a:ext cx="2628292" cy="2628292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F12D0B4-C9F9-4DE1-88BD-2B36E4BB3605}"/>
              </a:ext>
            </a:extLst>
          </p:cNvPr>
          <p:cNvSpPr/>
          <p:nvPr/>
        </p:nvSpPr>
        <p:spPr>
          <a:xfrm>
            <a:off x="1518315" y="179348"/>
            <a:ext cx="680147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РАЗГАДЫВАНИЯ РЕБУСОВ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(домашнее задание)</a:t>
            </a:r>
          </a:p>
          <a:p>
            <a:pPr algn="just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19678A9-C651-4A5C-8F0A-8FF7BCB6B438}"/>
              </a:ext>
            </a:extLst>
          </p:cNvPr>
          <p:cNvSpPr/>
          <p:nvPr/>
        </p:nvSpPr>
        <p:spPr>
          <a:xfrm>
            <a:off x="971600" y="1124744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 стрелки или равенства используется </a:t>
            </a:r>
          </a:p>
          <a:p>
            <a:pPr lvl="0" algn="ctr"/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случае, </a:t>
            </a:r>
          </a:p>
          <a:p>
            <a:pPr lvl="0" algn="ctr"/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букву можно заменить равноценной;</a:t>
            </a:r>
          </a:p>
        </p:txBody>
      </p:sp>
    </p:spTree>
    <p:extLst>
      <p:ext uri="{BB962C8B-B14F-4D97-AF65-F5344CB8AC3E}">
        <p14:creationId xmlns:p14="http://schemas.microsoft.com/office/powerpoint/2010/main" val="2523341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F8EB538-2FC8-4A3D-9209-76BBCDFCF88F}"/>
              </a:ext>
            </a:extLst>
          </p:cNvPr>
          <p:cNvSpPr/>
          <p:nvPr/>
        </p:nvSpPr>
        <p:spPr>
          <a:xfrm>
            <a:off x="539552" y="1629339"/>
            <a:ext cx="81696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картинка перевернута – слово нужно читать справа-налево;</a:t>
            </a:r>
          </a:p>
        </p:txBody>
      </p:sp>
      <p:pic>
        <p:nvPicPr>
          <p:cNvPr id="36866" name="Picture 2" descr="https://maminovse.ru/uploads/2013/10/2640138-89e1e8c3a4a3f441.jpg">
            <a:extLst>
              <a:ext uri="{FF2B5EF4-FFF2-40B4-BE49-F238E27FC236}">
                <a16:creationId xmlns:a16="http://schemas.microsoft.com/office/drawing/2014/main" id="{32B933AB-570C-4C2A-8D3F-7F6B42566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737" y="3429000"/>
            <a:ext cx="4536504" cy="2147279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AB5C2C6-E64B-4166-B459-84EC48046ACF}"/>
              </a:ext>
            </a:extLst>
          </p:cNvPr>
          <p:cNvSpPr/>
          <p:nvPr/>
        </p:nvSpPr>
        <p:spPr>
          <a:xfrm>
            <a:off x="942251" y="338966"/>
            <a:ext cx="680147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РАЗГАДЫВАНИЯ РЕБУСОВ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(домашнее задание)</a:t>
            </a:r>
          </a:p>
          <a:p>
            <a:pPr algn="just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082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FC87346-C514-4568-BA4A-939AD3FAC41B}"/>
              </a:ext>
            </a:extLst>
          </p:cNvPr>
          <p:cNvSpPr/>
          <p:nvPr/>
        </p:nvSpPr>
        <p:spPr>
          <a:xfrm>
            <a:off x="179512" y="1412776"/>
            <a:ext cx="8244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над или под картинкой можно увидеть цифры;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цифра обозначает </a:t>
            </a:r>
          </a:p>
          <a:p>
            <a:pPr algn="just"/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буквы в слове;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подставляя буквы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указанном цифрами порядке, </a:t>
            </a:r>
          </a:p>
          <a:p>
            <a:pPr algn="just"/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получить новое слово;  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4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0" name="Picture 2" descr="https://maminovse.ru/uploads/2013/10/%D1%80%D0%B5%D0%B1%D1%83%D1%81-141-300x157.jpg">
            <a:extLst>
              <a:ext uri="{FF2B5EF4-FFF2-40B4-BE49-F238E27FC236}">
                <a16:creationId xmlns:a16="http://schemas.microsoft.com/office/drawing/2014/main" id="{8A1310BD-C236-4306-852B-813B597E6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416" y="2132856"/>
            <a:ext cx="3990252" cy="2088232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9066FA3-811C-49AF-A7A5-94789322EE04}"/>
              </a:ext>
            </a:extLst>
          </p:cNvPr>
          <p:cNvSpPr/>
          <p:nvPr/>
        </p:nvSpPr>
        <p:spPr>
          <a:xfrm>
            <a:off x="1316116" y="231613"/>
            <a:ext cx="7254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РАЗГАДЫВАНИЯ РЕБУСОВ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(домашнее задание)</a:t>
            </a:r>
          </a:p>
          <a:p>
            <a:pPr lvl="0" algn="just"/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54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23F00C-BC2B-4439-A66B-7351822B6D83}"/>
              </a:ext>
            </a:extLst>
          </p:cNvPr>
          <p:cNvSpPr/>
          <p:nvPr/>
        </p:nvSpPr>
        <p:spPr>
          <a:xfrm>
            <a:off x="430892" y="1374629"/>
            <a:ext cx="100457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буквы могут быть расположены одна в другой,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рядом или на поверхности друг друга;</a:t>
            </a:r>
          </a:p>
          <a:p>
            <a:pPr algn="just"/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случае нужно использовать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предлоги, соединяя буквы в слова;</a:t>
            </a:r>
            <a:endParaRPr lang="ru-RU" sz="24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2" name="Picture 4" descr="https://maminovse.ru/uploads/2013/10/93911393_large_45-300x169.jpg">
            <a:extLst>
              <a:ext uri="{FF2B5EF4-FFF2-40B4-BE49-F238E27FC236}">
                <a16:creationId xmlns:a16="http://schemas.microsoft.com/office/drawing/2014/main" id="{384538B3-8629-4EF9-B54E-332CA75CA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088" y="2420888"/>
            <a:ext cx="2655627" cy="1496004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464A39-ED05-4B28-8F7F-7861074CB817}"/>
              </a:ext>
            </a:extLst>
          </p:cNvPr>
          <p:cNvSpPr/>
          <p:nvPr/>
        </p:nvSpPr>
        <p:spPr>
          <a:xfrm>
            <a:off x="1331641" y="69676"/>
            <a:ext cx="6768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РАЗГАДЫВАНИЯ РЕБУСОВ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(домашнее задание)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277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352AD1E-8039-4049-8B59-F4BD291BB071}"/>
              </a:ext>
            </a:extLst>
          </p:cNvPr>
          <p:cNvSpPr/>
          <p:nvPr/>
        </p:nvSpPr>
        <p:spPr>
          <a:xfrm>
            <a:off x="395536" y="1412776"/>
            <a:ext cx="838999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зачеркнутая буква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стоит как независимая фигура,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 ее необходимо читать 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прибавлением частицы «не».</a:t>
            </a:r>
          </a:p>
          <a:p>
            <a:endParaRPr lang="ru-RU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endParaRPr lang="ru-RU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38914" name="Picture 2" descr="Пример ребуса НЕУЧ">
            <a:extLst>
              <a:ext uri="{FF2B5EF4-FFF2-40B4-BE49-F238E27FC236}">
                <a16:creationId xmlns:a16="http://schemas.microsoft.com/office/drawing/2014/main" id="{565A388C-D870-4514-82B4-882C3600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595" y="2011218"/>
            <a:ext cx="3133546" cy="2034770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6963525-1CC9-40B2-B2DE-99AF29311B99}"/>
              </a:ext>
            </a:extLst>
          </p:cNvPr>
          <p:cNvSpPr/>
          <p:nvPr/>
        </p:nvSpPr>
        <p:spPr>
          <a:xfrm>
            <a:off x="1475656" y="146454"/>
            <a:ext cx="73098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РАЗГАДЫВАНИЯ РЕБУСОВ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(домашнее задание)</a:t>
            </a:r>
          </a:p>
          <a:p>
            <a:pPr lvl="0" algn="just"/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451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CF5A17-8468-4C51-820A-A37B5029A2C2}"/>
              </a:ext>
            </a:extLst>
          </p:cNvPr>
          <p:cNvSpPr txBox="1"/>
          <p:nvPr/>
        </p:nvSpPr>
        <p:spPr>
          <a:xfrm>
            <a:off x="1972253" y="260648"/>
            <a:ext cx="487248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</a:t>
            </a:r>
          </a:p>
          <a:p>
            <a:pPr algn="ctr"/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«РЕБУСЫ В КАРТИНКАХ»</a:t>
            </a:r>
          </a:p>
          <a:p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0" descr="https://static.disput.az/uploads/monthly_2020_09/188976442_image(9).gif.81e9e51ab0b89aec3d29364b03d5dfae.gif">
            <a:extLst>
              <a:ext uri="{FF2B5EF4-FFF2-40B4-BE49-F238E27FC236}">
                <a16:creationId xmlns:a16="http://schemas.microsoft.com/office/drawing/2014/main" id="{0D45624A-B5DB-4C53-8A90-7D9091CFC0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258" y="1772816"/>
            <a:ext cx="4545483" cy="454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582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31AB80D-8D8D-4FEC-9579-8FFF8CC05D28}"/>
              </a:ext>
            </a:extLst>
          </p:cNvPr>
          <p:cNvSpPr/>
          <p:nvPr/>
        </p:nvSpPr>
        <p:spPr>
          <a:xfrm>
            <a:off x="468313" y="366713"/>
            <a:ext cx="8064500" cy="4665188"/>
          </a:xfrm>
          <a:prstGeom prst="rect">
            <a:avLst/>
          </a:prstGeom>
        </p:spPr>
        <p:txBody>
          <a:bodyPr>
            <a:spAutoFit/>
          </a:bodyPr>
          <a:lstStyle>
            <a:lvl1pPr indent="449263">
              <a:tabLst>
                <a:tab pos="88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88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88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88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88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Цель: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познавательной деятельности через игровые элементы;  популяризация среди учащихся занимательных ребусов; развитие интеллектуальных способностей, формирование логического мышления.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900" algn="l"/>
              </a:tabLst>
              <a:defRPr/>
            </a:pPr>
            <a:endParaRPr kumimoji="0" lang="ru-RU" altLang="ru-RU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900" algn="l"/>
              </a:tabLst>
              <a:defRPr/>
            </a:pPr>
            <a:r>
              <a:rPr kumimoji="0" lang="ru-RU" alt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Задачи:</a:t>
            </a:r>
          </a:p>
          <a:p>
            <a:pPr lv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учащихся разгадывать ребусы с математической тематикой; расширить кругозор учащихся в области математики;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развивать внимание, гибкость мышления; творческие способности учащихся;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воспитывать самостоятельность, целеустремленность.</a:t>
            </a:r>
          </a:p>
          <a:p>
            <a:pPr marL="0" marR="0" lvl="0" indent="449263" algn="just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900" algn="l"/>
              </a:tabLst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900" algn="l"/>
              </a:tabLst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Пример ребуса ШКОЛА">
            <a:extLst>
              <a:ext uri="{FF2B5EF4-FFF2-40B4-BE49-F238E27FC236}">
                <a16:creationId xmlns:a16="http://schemas.microsoft.com/office/drawing/2014/main" id="{A49E6960-0CA8-4903-A370-03186C106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1628800"/>
            <a:ext cx="4536504" cy="3024336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644765D-7694-4003-B2D3-0149F9D003B1}"/>
              </a:ext>
            </a:extLst>
          </p:cNvPr>
          <p:cNvSpPr txBox="1">
            <a:spLocks/>
          </p:cNvSpPr>
          <p:nvPr/>
        </p:nvSpPr>
        <p:spPr>
          <a:xfrm>
            <a:off x="1187624" y="139068"/>
            <a:ext cx="6768752" cy="1057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25000" lnSpcReduction="20000"/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1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РЕБУСЫ</a:t>
            </a:r>
            <a:r>
              <a:rPr kumimoji="0" lang="ru-RU" sz="11200" b="1" i="0" u="none" strike="noStrike" kern="1200" cap="none" spc="0" normalizeH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 КАРТИНКАХ</a:t>
            </a:r>
            <a:r>
              <a:rPr kumimoji="0" lang="ru-RU" sz="11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br>
              <a:rPr kumimoji="0" lang="ru-RU" sz="11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br>
              <a:rPr kumimoji="0" lang="ru-RU" sz="1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Picture 10" descr="https://static.disput.az/uploads/monthly_2020_09/188976442_image(9).gif.81e9e51ab0b89aec3d29364b03d5dfae.gif">
            <a:extLst>
              <a:ext uri="{FF2B5EF4-FFF2-40B4-BE49-F238E27FC236}">
                <a16:creationId xmlns:a16="http://schemas.microsoft.com/office/drawing/2014/main" id="{EF93312A-CAAC-45FE-8B63-AD94B83630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96752"/>
            <a:ext cx="1552661" cy="155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193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Пример ребуса ШКОЛА">
            <a:extLst>
              <a:ext uri="{FF2B5EF4-FFF2-40B4-BE49-F238E27FC236}">
                <a16:creationId xmlns:a16="http://schemas.microsoft.com/office/drawing/2014/main" id="{A49E6960-0CA8-4903-A370-03186C106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4104456" cy="2736304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FD798E2-3B0A-40BE-9FB9-E92025944DD8}"/>
              </a:ext>
            </a:extLst>
          </p:cNvPr>
          <p:cNvSpPr txBox="1">
            <a:spLocks/>
          </p:cNvSpPr>
          <p:nvPr/>
        </p:nvSpPr>
        <p:spPr>
          <a:xfrm>
            <a:off x="1763688" y="260648"/>
            <a:ext cx="5328592" cy="1201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25000" lnSpcReduction="20000"/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1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РЕБУСЫ</a:t>
            </a:r>
            <a:r>
              <a:rPr kumimoji="0" lang="ru-RU" sz="11200" b="1" i="0" u="none" strike="noStrike" kern="1200" cap="none" spc="0" normalizeH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 КАРТИНКАХ</a:t>
            </a:r>
            <a:r>
              <a:rPr kumimoji="0" lang="ru-RU" sz="11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br>
              <a:rPr kumimoji="0" lang="ru-RU" sz="11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br>
              <a:rPr kumimoji="0" lang="ru-RU" sz="1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ECD4FD-577B-4ED3-A655-5523AC8CCEDE}"/>
              </a:ext>
            </a:extLst>
          </p:cNvPr>
          <p:cNvSpPr txBox="1"/>
          <p:nvPr/>
        </p:nvSpPr>
        <p:spPr>
          <a:xfrm>
            <a:off x="3203848" y="5395652"/>
            <a:ext cx="1618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</a:p>
        </p:txBody>
      </p:sp>
      <p:pic>
        <p:nvPicPr>
          <p:cNvPr id="6" name="Picture 10" descr="https://static.disput.az/uploads/monthly_2020_09/188976442_image(9).gif.81e9e51ab0b89aec3d29364b03d5dfae.gif">
            <a:extLst>
              <a:ext uri="{FF2B5EF4-FFF2-40B4-BE49-F238E27FC236}">
                <a16:creationId xmlns:a16="http://schemas.microsoft.com/office/drawing/2014/main" id="{01171984-13A6-4D53-B2B6-AFBF927ECD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217" y="1140501"/>
            <a:ext cx="1840694" cy="184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222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99592" y="260648"/>
            <a:ext cx="7344816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25000" lnSpcReduction="20000"/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1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РЕБУСЫ</a:t>
            </a:r>
            <a:r>
              <a:rPr kumimoji="0" lang="ru-RU" sz="11200" b="1" i="0" u="none" strike="noStrike" kern="1200" cap="none" spc="0" normalizeH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 КАРТИНКАХ</a:t>
            </a:r>
            <a:r>
              <a:rPr kumimoji="0" lang="ru-RU" sz="11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br>
              <a:rPr kumimoji="0" lang="ru-RU" sz="11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br>
              <a:rPr kumimoji="0" lang="ru-RU" sz="1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9" name="Picture 10" descr="https://static.disput.az/uploads/monthly_2020_09/188976442_image(9).gif.81e9e51ab0b89aec3d29364b03d5dfae.gif">
            <a:extLst>
              <a:ext uri="{FF2B5EF4-FFF2-40B4-BE49-F238E27FC236}">
                <a16:creationId xmlns:a16="http://schemas.microsoft.com/office/drawing/2014/main" id="{B6AB991E-7E6F-4CA9-BC84-576B24E06C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40768"/>
            <a:ext cx="1435658" cy="143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28A8F4-87EC-4969-8352-3B2677EC9DF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11" b="13625"/>
          <a:stretch/>
        </p:blipFill>
        <p:spPr bwMode="auto">
          <a:xfrm>
            <a:off x="4355976" y="2290762"/>
            <a:ext cx="2800350" cy="2276475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E711084-2B71-4ED8-AD3A-1CB6901E4376}"/>
              </a:ext>
            </a:extLst>
          </p:cNvPr>
          <p:cNvPicPr/>
          <p:nvPr/>
        </p:nvPicPr>
        <p:blipFill rotWithShape="1">
          <a:blip r:embed="rId4" cstate="print"/>
          <a:srcRect l="1603" t="2465" r="65366" b="10823"/>
          <a:stretch/>
        </p:blipFill>
        <p:spPr bwMode="auto">
          <a:xfrm>
            <a:off x="1115616" y="3407668"/>
            <a:ext cx="1872208" cy="1217687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2204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7584" y="242565"/>
            <a:ext cx="7488832" cy="10982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25000" lnSpcReduction="20000"/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7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РЕБУСЫ</a:t>
            </a:r>
            <a:r>
              <a:rPr kumimoji="0" lang="ru-RU" sz="7000" b="1" i="0" u="none" strike="noStrike" kern="1200" cap="none" spc="0" normalizeH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 КАРТИНКАХ</a:t>
            </a:r>
            <a:r>
              <a:rPr kumimoji="0" lang="ru-RU" sz="7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br>
              <a:rPr kumimoji="0" lang="ru-RU" sz="7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7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br>
              <a:rPr kumimoji="0" lang="ru-RU" sz="7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7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65313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ЗАЯЦ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187624" y="4579387"/>
            <a:ext cx="1296144" cy="8640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60107" y="465313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ДАЧА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75656" y="5733256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</a:p>
        </p:txBody>
      </p:sp>
      <p:pic>
        <p:nvPicPr>
          <p:cNvPr id="9" name="Picture 10" descr="https://static.disput.az/uploads/monthly_2020_09/188976442_image(9).gif.81e9e51ab0b89aec3d29364b03d5dfae.gif">
            <a:extLst>
              <a:ext uri="{FF2B5EF4-FFF2-40B4-BE49-F238E27FC236}">
                <a16:creationId xmlns:a16="http://schemas.microsoft.com/office/drawing/2014/main" id="{247F1CCD-2535-4CAF-8960-6BABADC903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0" y="126876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336A7CA8-5006-424C-B627-770ACF600438}"/>
              </a:ext>
            </a:extLst>
          </p:cNvPr>
          <p:cNvPicPr/>
          <p:nvPr/>
        </p:nvPicPr>
        <p:blipFill rotWithShape="1">
          <a:blip r:embed="rId3" cstate="print"/>
          <a:srcRect l="1603" t="2465" r="65366" b="10823"/>
          <a:stretch/>
        </p:blipFill>
        <p:spPr bwMode="auto">
          <a:xfrm>
            <a:off x="827584" y="2996952"/>
            <a:ext cx="1872208" cy="1217687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B3B53B1-F880-4C88-8C14-1552C827292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11" b="13625"/>
          <a:stretch/>
        </p:blipFill>
        <p:spPr bwMode="auto">
          <a:xfrm>
            <a:off x="4788024" y="2231774"/>
            <a:ext cx="2800350" cy="2276475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naew.ru/images/200/134/013.png">
            <a:extLst>
              <a:ext uri="{FF2B5EF4-FFF2-40B4-BE49-F238E27FC236}">
                <a16:creationId xmlns:a16="http://schemas.microsoft.com/office/drawing/2014/main" id="{27B3167D-3282-4220-86D3-3943A98F38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t="4681" r="4336" b="6386"/>
          <a:stretch/>
        </p:blipFill>
        <p:spPr bwMode="auto">
          <a:xfrm>
            <a:off x="1691680" y="2369353"/>
            <a:ext cx="5688632" cy="2119294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8E0D56D-EB10-4E24-813B-1C0884F9AF0F}"/>
              </a:ext>
            </a:extLst>
          </p:cNvPr>
          <p:cNvSpPr txBox="1">
            <a:spLocks/>
          </p:cNvSpPr>
          <p:nvPr/>
        </p:nvSpPr>
        <p:spPr>
          <a:xfrm>
            <a:off x="1763688" y="260648"/>
            <a:ext cx="5328592" cy="1201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25000" lnSpcReduction="20000"/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1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РЕБУСЫ</a:t>
            </a:r>
            <a:r>
              <a:rPr kumimoji="0" lang="ru-RU" sz="11200" b="1" i="0" u="none" strike="noStrike" kern="1200" cap="none" spc="0" normalizeH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 КАРТИНКАХ</a:t>
            </a:r>
            <a:r>
              <a:rPr kumimoji="0" lang="ru-RU" sz="11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br>
              <a:rPr kumimoji="0" lang="ru-RU" sz="11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br>
              <a:rPr kumimoji="0" lang="ru-RU" sz="1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10" descr="https://static.disput.az/uploads/monthly_2020_09/188976442_image(9).gif.81e9e51ab0b89aec3d29364b03d5dfae.gif">
            <a:extLst>
              <a:ext uri="{FF2B5EF4-FFF2-40B4-BE49-F238E27FC236}">
                <a16:creationId xmlns:a16="http://schemas.microsoft.com/office/drawing/2014/main" id="{E5E8E9E3-F32B-4754-99BF-E1ABCEE6D0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924477"/>
            <a:ext cx="1264629" cy="126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256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naew.ru/images/200/134/013.png">
            <a:extLst>
              <a:ext uri="{FF2B5EF4-FFF2-40B4-BE49-F238E27FC236}">
                <a16:creationId xmlns:a16="http://schemas.microsoft.com/office/drawing/2014/main" id="{27B3167D-3282-4220-86D3-3943A98F38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t="4681" r="4336" b="6386"/>
          <a:stretch/>
        </p:blipFill>
        <p:spPr bwMode="auto">
          <a:xfrm>
            <a:off x="1475657" y="2533334"/>
            <a:ext cx="5908866" cy="2201342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8E0D56D-EB10-4E24-813B-1C0884F9AF0F}"/>
              </a:ext>
            </a:extLst>
          </p:cNvPr>
          <p:cNvSpPr txBox="1">
            <a:spLocks/>
          </p:cNvSpPr>
          <p:nvPr/>
        </p:nvSpPr>
        <p:spPr>
          <a:xfrm>
            <a:off x="1763688" y="260648"/>
            <a:ext cx="5328592" cy="1201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25000" lnSpcReduction="20000"/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1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РЕБУСЫ</a:t>
            </a:r>
            <a:r>
              <a:rPr kumimoji="0" lang="ru-RU" sz="11200" b="1" i="0" u="none" strike="noStrike" kern="1200" cap="none" spc="0" normalizeH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 КАРТИНКАХ</a:t>
            </a:r>
            <a:r>
              <a:rPr kumimoji="0" lang="ru-RU" sz="11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br>
              <a:rPr kumimoji="0" lang="ru-RU" sz="11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br>
              <a:rPr kumimoji="0" lang="ru-RU" sz="1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10" descr="https://static.disput.az/uploads/monthly_2020_09/188976442_image(9).gif.81e9e51ab0b89aec3d29364b03d5dfae.gif">
            <a:extLst>
              <a:ext uri="{FF2B5EF4-FFF2-40B4-BE49-F238E27FC236}">
                <a16:creationId xmlns:a16="http://schemas.microsoft.com/office/drawing/2014/main" id="{E5E8E9E3-F32B-4754-99BF-E1ABCEE6D0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522" y="460965"/>
            <a:ext cx="1264629" cy="126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98D619-8344-402C-AFE9-F6D03FC4914B}"/>
              </a:ext>
            </a:extLst>
          </p:cNvPr>
          <p:cNvSpPr txBox="1"/>
          <p:nvPr/>
        </p:nvSpPr>
        <p:spPr>
          <a:xfrm>
            <a:off x="3779912" y="551723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ОТРЕЗОК</a:t>
            </a:r>
          </a:p>
        </p:txBody>
      </p:sp>
    </p:spTree>
    <p:extLst>
      <p:ext uri="{BB962C8B-B14F-4D97-AF65-F5344CB8AC3E}">
        <p14:creationId xmlns:p14="http://schemas.microsoft.com/office/powerpoint/2010/main" val="2219648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CC667BD-C4B2-43BF-92FA-5FBC42DE6DB5}"/>
              </a:ext>
            </a:extLst>
          </p:cNvPr>
          <p:cNvSpPr txBox="1">
            <a:spLocks/>
          </p:cNvSpPr>
          <p:nvPr/>
        </p:nvSpPr>
        <p:spPr>
          <a:xfrm>
            <a:off x="1763688" y="260648"/>
            <a:ext cx="5616624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25000" lnSpcReduction="20000"/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1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РЕБУСЫ</a:t>
            </a:r>
            <a:r>
              <a:rPr kumimoji="0" lang="ru-RU" sz="11200" b="1" i="0" u="none" strike="noStrike" kern="1200" cap="none" spc="0" normalizeH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 КАРТИНКАХ</a:t>
            </a:r>
            <a:r>
              <a:rPr kumimoji="0" lang="ru-RU" sz="11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br>
              <a:rPr kumimoji="0" lang="ru-RU" sz="11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br>
              <a:rPr kumimoji="0" lang="ru-RU" sz="1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10" descr="https://static.disput.az/uploads/monthly_2020_09/188976442_image(9).gif.81e9e51ab0b89aec3d29364b03d5dfae.gif">
            <a:extLst>
              <a:ext uri="{FF2B5EF4-FFF2-40B4-BE49-F238E27FC236}">
                <a16:creationId xmlns:a16="http://schemas.microsoft.com/office/drawing/2014/main" id="{9735E26C-0998-42F2-BF9B-CF81083568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2474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znaew.ru/images/200/134/054.png">
            <a:extLst>
              <a:ext uri="{FF2B5EF4-FFF2-40B4-BE49-F238E27FC236}">
                <a16:creationId xmlns:a16="http://schemas.microsoft.com/office/drawing/2014/main" id="{4A93A839-C693-4C1C-8282-1024B19327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1902" r="4021" b="10582"/>
          <a:stretch/>
        </p:blipFill>
        <p:spPr bwMode="auto">
          <a:xfrm>
            <a:off x="2771800" y="1916832"/>
            <a:ext cx="3312368" cy="3312368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09754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CC667BD-C4B2-43BF-92FA-5FBC42DE6DB5}"/>
              </a:ext>
            </a:extLst>
          </p:cNvPr>
          <p:cNvSpPr txBox="1">
            <a:spLocks/>
          </p:cNvSpPr>
          <p:nvPr/>
        </p:nvSpPr>
        <p:spPr>
          <a:xfrm>
            <a:off x="1763688" y="260648"/>
            <a:ext cx="5616624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25000" lnSpcReduction="20000"/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1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РЕБУСЫ</a:t>
            </a:r>
            <a:r>
              <a:rPr kumimoji="0" lang="ru-RU" sz="11200" b="1" i="0" u="none" strike="noStrike" kern="1200" cap="none" spc="0" normalizeH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 КАРТИНКАХ</a:t>
            </a:r>
            <a:r>
              <a:rPr kumimoji="0" lang="ru-RU" sz="11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br>
              <a:rPr kumimoji="0" lang="ru-RU" sz="11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br>
              <a:rPr kumimoji="0" lang="ru-RU" sz="1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10" descr="https://static.disput.az/uploads/monthly_2020_09/188976442_image(9).gif.81e9e51ab0b89aec3d29364b03d5dfae.gif">
            <a:extLst>
              <a:ext uri="{FF2B5EF4-FFF2-40B4-BE49-F238E27FC236}">
                <a16:creationId xmlns:a16="http://schemas.microsoft.com/office/drawing/2014/main" id="{9735E26C-0998-42F2-BF9B-CF81083568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679" y="126876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znaew.ru/images/200/134/054.png">
            <a:extLst>
              <a:ext uri="{FF2B5EF4-FFF2-40B4-BE49-F238E27FC236}">
                <a16:creationId xmlns:a16="http://schemas.microsoft.com/office/drawing/2014/main" id="{4A93A839-C693-4C1C-8282-1024B19327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1902" r="4021" b="10582"/>
          <a:stretch/>
        </p:blipFill>
        <p:spPr bwMode="auto">
          <a:xfrm>
            <a:off x="2771800" y="1916832"/>
            <a:ext cx="3312368" cy="3312368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AFCD01-BA86-4828-AB0B-EE8832676D20}"/>
              </a:ext>
            </a:extLst>
          </p:cNvPr>
          <p:cNvSpPr txBox="1"/>
          <p:nvPr/>
        </p:nvSpPr>
        <p:spPr>
          <a:xfrm>
            <a:off x="3995936" y="579597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</a:t>
            </a:r>
          </a:p>
        </p:txBody>
      </p:sp>
    </p:spTree>
    <p:extLst>
      <p:ext uri="{BB962C8B-B14F-4D97-AF65-F5344CB8AC3E}">
        <p14:creationId xmlns:p14="http://schemas.microsoft.com/office/powerpoint/2010/main" val="464720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eninvg07.narod.ru/000_main/rebus/matem/s/skobki.jpg">
            <a:extLst>
              <a:ext uri="{FF2B5EF4-FFF2-40B4-BE49-F238E27FC236}">
                <a16:creationId xmlns:a16="http://schemas.microsoft.com/office/drawing/2014/main" id="{8F56FDAE-D6FA-4ACE-B4A7-1F2043F5D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5904656" cy="1735017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002B2A9-7746-4647-A7F5-F4027AD8F960}"/>
              </a:ext>
            </a:extLst>
          </p:cNvPr>
          <p:cNvSpPr txBox="1">
            <a:spLocks/>
          </p:cNvSpPr>
          <p:nvPr/>
        </p:nvSpPr>
        <p:spPr>
          <a:xfrm>
            <a:off x="1763688" y="260648"/>
            <a:ext cx="5904656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25000" lnSpcReduction="20000"/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1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РЕБУСЫ</a:t>
            </a:r>
            <a:r>
              <a:rPr kumimoji="0" lang="ru-RU" sz="11200" b="1" i="0" u="none" strike="noStrike" kern="1200" cap="none" spc="0" normalizeH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 КАРТИНКАХ</a:t>
            </a:r>
            <a:r>
              <a:rPr kumimoji="0" lang="ru-RU" sz="11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br>
              <a:rPr kumimoji="0" lang="ru-RU" sz="11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br>
              <a:rPr kumimoji="0" lang="ru-RU" sz="1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10" descr="https://static.disput.az/uploads/monthly_2020_09/188976442_image(9).gif.81e9e51ab0b89aec3d29364b03d5dfae.gif">
            <a:extLst>
              <a:ext uri="{FF2B5EF4-FFF2-40B4-BE49-F238E27FC236}">
                <a16:creationId xmlns:a16="http://schemas.microsoft.com/office/drawing/2014/main" id="{29C01194-F431-4C9F-A517-DC8CE8D80E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52736"/>
            <a:ext cx="1332148" cy="133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843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eninvg07.narod.ru/000_main/rebus/matem/s/skobki.jpg">
            <a:extLst>
              <a:ext uri="{FF2B5EF4-FFF2-40B4-BE49-F238E27FC236}">
                <a16:creationId xmlns:a16="http://schemas.microsoft.com/office/drawing/2014/main" id="{8F56FDAE-D6FA-4ACE-B4A7-1F2043F5D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5904656" cy="1735017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002B2A9-7746-4647-A7F5-F4027AD8F960}"/>
              </a:ext>
            </a:extLst>
          </p:cNvPr>
          <p:cNvSpPr txBox="1">
            <a:spLocks/>
          </p:cNvSpPr>
          <p:nvPr/>
        </p:nvSpPr>
        <p:spPr>
          <a:xfrm>
            <a:off x="1763688" y="260648"/>
            <a:ext cx="5904656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25000" lnSpcReduction="20000"/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1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РЕБУСЫ</a:t>
            </a:r>
            <a:r>
              <a:rPr kumimoji="0" lang="ru-RU" sz="11200" b="1" i="0" u="none" strike="noStrike" kern="1200" cap="none" spc="0" normalizeH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 КАРТИНКАХ</a:t>
            </a:r>
            <a:r>
              <a:rPr kumimoji="0" lang="ru-RU" sz="11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br>
              <a:rPr kumimoji="0" lang="ru-RU" sz="11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br>
              <a:rPr kumimoji="0" lang="ru-RU" sz="1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357694-C5C3-4414-BD85-966EC29CBC5B}"/>
              </a:ext>
            </a:extLst>
          </p:cNvPr>
          <p:cNvSpPr txBox="1"/>
          <p:nvPr/>
        </p:nvSpPr>
        <p:spPr>
          <a:xfrm>
            <a:off x="3841064" y="4083897"/>
            <a:ext cx="1749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СКОБКИ</a:t>
            </a:r>
          </a:p>
        </p:txBody>
      </p:sp>
      <p:pic>
        <p:nvPicPr>
          <p:cNvPr id="5" name="Picture 10" descr="https://static.disput.az/uploads/monthly_2020_09/188976442_image(9).gif.81e9e51ab0b89aec3d29364b03d5dfae.gif">
            <a:extLst>
              <a:ext uri="{FF2B5EF4-FFF2-40B4-BE49-F238E27FC236}">
                <a16:creationId xmlns:a16="http://schemas.microsoft.com/office/drawing/2014/main" id="{A76F78E3-3639-432C-8B23-0B6C6E28F2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80728"/>
            <a:ext cx="1408645" cy="140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277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2">
            <a:extLst>
              <a:ext uri="{FF2B5EF4-FFF2-40B4-BE49-F238E27FC236}">
                <a16:creationId xmlns:a16="http://schemas.microsoft.com/office/drawing/2014/main" id="{2A9DD5FD-3006-461F-8E29-7F7A76204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188640"/>
            <a:ext cx="7345362" cy="608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Ход викторины:</a:t>
            </a: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Организационный момент</a:t>
            </a: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Жеребьевка. Представление команд. Представление жюри</a:t>
            </a: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 «</a:t>
            </a: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стория возникновения ребусов»</a:t>
            </a:r>
          </a:p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Вступительное слово учителя.</a:t>
            </a:r>
          </a:p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0" lang="ru-RU" altLang="ru-RU" sz="2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Домашнее задание: «П</a:t>
            </a:r>
            <a:r>
              <a:rPr lang="ru-RU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равила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разгадывания ребусов»</a:t>
            </a: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Викторина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«Ребусы в картинках»</a:t>
            </a: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капитанов</a:t>
            </a:r>
            <a:endParaRPr kumimoji="0" lang="ru-RU" altLang="ru-RU" sz="2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Подведение итогов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871D82-AA34-4FDE-8CC6-2A15184562C9}"/>
              </a:ext>
            </a:extLst>
          </p:cNvPr>
          <p:cNvSpPr txBox="1"/>
          <p:nvPr/>
        </p:nvSpPr>
        <p:spPr>
          <a:xfrm>
            <a:off x="1907704" y="170793"/>
            <a:ext cx="4427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КАПИТАНОВ</a:t>
            </a:r>
          </a:p>
        </p:txBody>
      </p:sp>
      <p:pic>
        <p:nvPicPr>
          <p:cNvPr id="5122" name="Picture 2" descr="http://seninvg07.narod.ru/000_main/rebus/matem/v/viraz.jpg">
            <a:extLst>
              <a:ext uri="{FF2B5EF4-FFF2-40B4-BE49-F238E27FC236}">
                <a16:creationId xmlns:a16="http://schemas.microsoft.com/office/drawing/2014/main" id="{BB7AC7E2-8550-4478-B170-B39D32E39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62" y="2721832"/>
            <a:ext cx="7538991" cy="1654575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eninvg07.narod.ru/000_main/rebus/matem/d/delen.jpg">
            <a:extLst>
              <a:ext uri="{FF2B5EF4-FFF2-40B4-BE49-F238E27FC236}">
                <a16:creationId xmlns:a16="http://schemas.microsoft.com/office/drawing/2014/main" id="{106C4B3C-9511-494C-892F-1247AEB33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056226"/>
            <a:ext cx="5962650" cy="1346756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seninvg07.narod.ru/000_main/rebus/matem/p/prjam_ugol.jpg">
            <a:extLst>
              <a:ext uri="{FF2B5EF4-FFF2-40B4-BE49-F238E27FC236}">
                <a16:creationId xmlns:a16="http://schemas.microsoft.com/office/drawing/2014/main" id="{53B76F77-9CAA-466F-8086-36B9F3518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58935"/>
            <a:ext cx="5962650" cy="1181100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static.disput.az/uploads/monthly_2020_09/188976442_image(9).gif.81e9e51ab0b89aec3d29364b03d5dfae.gif">
            <a:extLst>
              <a:ext uri="{FF2B5EF4-FFF2-40B4-BE49-F238E27FC236}">
                <a16:creationId xmlns:a16="http://schemas.microsoft.com/office/drawing/2014/main" id="{A0208242-6FC1-4BD2-92C9-873D710F20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077" y="185365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865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871D82-AA34-4FDE-8CC6-2A15184562C9}"/>
              </a:ext>
            </a:extLst>
          </p:cNvPr>
          <p:cNvSpPr txBox="1"/>
          <p:nvPr/>
        </p:nvSpPr>
        <p:spPr>
          <a:xfrm>
            <a:off x="1907704" y="170793"/>
            <a:ext cx="4427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КАПИТАНОВ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FDD823-26D6-406C-BD3C-FF479ACCD22C}"/>
              </a:ext>
            </a:extLst>
          </p:cNvPr>
          <p:cNvSpPr txBox="1"/>
          <p:nvPr/>
        </p:nvSpPr>
        <p:spPr>
          <a:xfrm>
            <a:off x="3357774" y="2078789"/>
            <a:ext cx="3870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</a:t>
            </a:r>
          </a:p>
        </p:txBody>
      </p:sp>
      <p:pic>
        <p:nvPicPr>
          <p:cNvPr id="5122" name="Picture 2" descr="http://seninvg07.narod.ru/000_main/rebus/matem/v/viraz.jpg">
            <a:extLst>
              <a:ext uri="{FF2B5EF4-FFF2-40B4-BE49-F238E27FC236}">
                <a16:creationId xmlns:a16="http://schemas.microsoft.com/office/drawing/2014/main" id="{BB7AC7E2-8550-4478-B170-B39D32E39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89159"/>
            <a:ext cx="7538991" cy="1654575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23FB35-C1A9-4B9D-B352-E80A38630A9D}"/>
              </a:ext>
            </a:extLst>
          </p:cNvPr>
          <p:cNvSpPr txBox="1"/>
          <p:nvPr/>
        </p:nvSpPr>
        <p:spPr>
          <a:xfrm>
            <a:off x="3272317" y="4325847"/>
            <a:ext cx="2599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</a:p>
        </p:txBody>
      </p:sp>
      <p:pic>
        <p:nvPicPr>
          <p:cNvPr id="5124" name="Picture 4" descr="http://seninvg07.narod.ru/000_main/rebus/matem/d/delen.jpg">
            <a:extLst>
              <a:ext uri="{FF2B5EF4-FFF2-40B4-BE49-F238E27FC236}">
                <a16:creationId xmlns:a16="http://schemas.microsoft.com/office/drawing/2014/main" id="{106C4B3C-9511-494C-892F-1247AEB33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62" y="5064549"/>
            <a:ext cx="5229225" cy="1181100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49F7FE-4E75-46B6-AD8E-D974D98E6C69}"/>
              </a:ext>
            </a:extLst>
          </p:cNvPr>
          <p:cNvSpPr txBox="1"/>
          <p:nvPr/>
        </p:nvSpPr>
        <p:spPr>
          <a:xfrm>
            <a:off x="3272317" y="6290283"/>
            <a:ext cx="1968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</a:t>
            </a:r>
          </a:p>
        </p:txBody>
      </p:sp>
      <p:pic>
        <p:nvPicPr>
          <p:cNvPr id="5128" name="Picture 8" descr="http://seninvg07.narod.ru/000_main/rebus/matem/p/prjam_ugol.jpg">
            <a:extLst>
              <a:ext uri="{FF2B5EF4-FFF2-40B4-BE49-F238E27FC236}">
                <a16:creationId xmlns:a16="http://schemas.microsoft.com/office/drawing/2014/main" id="{53B76F77-9CAA-466F-8086-36B9F3518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62" y="803152"/>
            <a:ext cx="5962650" cy="1181100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static.disput.az/uploads/monthly_2020_09/188976442_image(9).gif.81e9e51ab0b89aec3d29364b03d5dfae.gif">
            <a:extLst>
              <a:ext uri="{FF2B5EF4-FFF2-40B4-BE49-F238E27FC236}">
                <a16:creationId xmlns:a16="http://schemas.microsoft.com/office/drawing/2014/main" id="{5D85BEDF-8093-4FA7-B9DE-6E50192110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272" y="560131"/>
            <a:ext cx="1416167" cy="141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232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https://static.disput.az/uploads/monthly_2020_09/188976442_image(9).gif.81e9e51ab0b89aec3d29364b03d5dfae.gif">
            <a:extLst>
              <a:ext uri="{FF2B5EF4-FFF2-40B4-BE49-F238E27FC236}">
                <a16:creationId xmlns:a16="http://schemas.microsoft.com/office/drawing/2014/main" id="{C75B9B64-1D27-40CF-9265-D925C6473B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258" y="1772816"/>
            <a:ext cx="4545483" cy="454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F39AEA-C329-4D45-97C9-32DF82859428}"/>
              </a:ext>
            </a:extLst>
          </p:cNvPr>
          <p:cNvSpPr txBox="1"/>
          <p:nvPr/>
        </p:nvSpPr>
        <p:spPr>
          <a:xfrm>
            <a:off x="2299258" y="539700"/>
            <a:ext cx="4865030" cy="578882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</a:t>
            </a:r>
          </a:p>
        </p:txBody>
      </p:sp>
    </p:spTree>
    <p:extLst>
      <p:ext uri="{BB962C8B-B14F-4D97-AF65-F5344CB8AC3E}">
        <p14:creationId xmlns:p14="http://schemas.microsoft.com/office/powerpoint/2010/main" val="4010300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376D3-7BFD-488B-AC5E-485D140DD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– РЕСУРСЫ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DBA639D-E669-4408-A595-EA053829BE09}"/>
              </a:ext>
            </a:extLst>
          </p:cNvPr>
          <p:cNvSpPr/>
          <p:nvPr/>
        </p:nvSpPr>
        <p:spPr>
          <a:xfrm>
            <a:off x="628650" y="1556792"/>
            <a:ext cx="7886700" cy="2836876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http://znaew.ru/index.php/igrovye-tekhnologii-na-urokakh-matematiki/rebusy-k-urokam-matematiki</a:t>
            </a:r>
            <a:endParaRPr lang="ru-RU" b="1" u="sng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hlinkClick r:id="rId3"/>
              </a:rPr>
              <a:t>2) http://seninvg07.narod.ru/000_rebus_matem.htm</a:t>
            </a:r>
            <a:endParaRPr lang="ru-RU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hlinkClick r:id="rId4"/>
              </a:rPr>
              <a:t>3) https://www.graycell.ru/rebus.html</a:t>
            </a:r>
            <a:endParaRPr lang="ru-RU" b="1" u="sng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hlinkClick r:id="rId5"/>
              </a:rPr>
              <a:t>4) https://maminovse.ru/detskie-rebusy-chto-takoe-rebus-i-dlya-chego-on-nuzhen.html</a:t>
            </a:r>
            <a:endParaRPr lang="ru-RU" b="1" u="sng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https://static.disput.az/uploads/monthly_2020_09/188976442_image(9).gif.81e9e51ab0b89aec3d29364b03d5dfae.gif">
            <a:extLst>
              <a:ext uri="{FF2B5EF4-FFF2-40B4-BE49-F238E27FC236}">
                <a16:creationId xmlns:a16="http://schemas.microsoft.com/office/drawing/2014/main" id="{7E549E11-B190-4BAD-B113-BD1B8668A0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4412"/>
            <a:ext cx="991022" cy="99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003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B9F34C-CB1E-4659-B879-94878CDEA56F}"/>
              </a:ext>
            </a:extLst>
          </p:cNvPr>
          <p:cNvSpPr/>
          <p:nvPr/>
        </p:nvSpPr>
        <p:spPr>
          <a:xfrm>
            <a:off x="1380388" y="476672"/>
            <a:ext cx="68149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ВОЗНИКНОВЕНИЯ РЕБУСОВ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(домашнее задание)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D31A5F8-8B56-4B62-BA1B-CEAAA4FF2376}"/>
              </a:ext>
            </a:extLst>
          </p:cNvPr>
          <p:cNvSpPr/>
          <p:nvPr/>
        </p:nvSpPr>
        <p:spPr>
          <a:xfrm>
            <a:off x="611396" y="1484784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печатный сборник ребусов, составленный Этьеном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Табуро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был издан во Франции в 1582 году. Затем ребусы распространились в Англии, Германии, Италии. 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первые ребусы появились на страницах журнала "Иллюстрация" в 1845 году.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Большой популярностью пользовались ребусы, нарисованные художником И. Волковым в журнале "Нива".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 </a:t>
            </a:r>
          </a:p>
        </p:txBody>
      </p:sp>
    </p:spTree>
    <p:extLst>
      <p:ext uri="{BB962C8B-B14F-4D97-AF65-F5344CB8AC3E}">
        <p14:creationId xmlns:p14="http://schemas.microsoft.com/office/powerpoint/2010/main" val="4269003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B9F34C-CB1E-4659-B879-94878CDEA56F}"/>
              </a:ext>
            </a:extLst>
          </p:cNvPr>
          <p:cNvSpPr/>
          <p:nvPr/>
        </p:nvSpPr>
        <p:spPr>
          <a:xfrm>
            <a:off x="1380388" y="476672"/>
            <a:ext cx="681494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ВОЗНИКНОВЕНИЯ РЕБУСОВ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(домашнее задание)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D31A5F8-8B56-4B62-BA1B-CEAAA4FF2376}"/>
              </a:ext>
            </a:extLst>
          </p:cNvPr>
          <p:cNvSpPr/>
          <p:nvPr/>
        </p:nvSpPr>
        <p:spPr>
          <a:xfrm>
            <a:off x="395536" y="1412776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упоминание о печатных ребусах во времена Советской власти появились в  1937 году:   появились буклеты,   которые носили название «Как читать ребусы».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Великой Отечественной войны, в 1942 году московская полиграфическая фабрика выпустила сборник ребусов А.А. Рязанова  «В часы досуга: ребусы». 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1945 году, после окончания войны вышла небольшая брошюра художника-иллюстратора и иллюзиониста Георгия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Кельсиевича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Бедарева «Ребусы». </a:t>
            </a:r>
          </a:p>
        </p:txBody>
      </p:sp>
    </p:spTree>
    <p:extLst>
      <p:ext uri="{BB962C8B-B14F-4D97-AF65-F5344CB8AC3E}">
        <p14:creationId xmlns:p14="http://schemas.microsoft.com/office/powerpoint/2010/main" val="1866933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B9F34C-CB1E-4659-B879-94878CDEA56F}"/>
              </a:ext>
            </a:extLst>
          </p:cNvPr>
          <p:cNvSpPr/>
          <p:nvPr/>
        </p:nvSpPr>
        <p:spPr>
          <a:xfrm>
            <a:off x="2010296" y="1028343"/>
            <a:ext cx="4779898" cy="3816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ОН НУЖЕН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5D85E7F-322F-44A1-9799-2409AF0BC669}"/>
              </a:ext>
            </a:extLst>
          </p:cNvPr>
          <p:cNvSpPr/>
          <p:nvPr/>
        </p:nvSpPr>
        <p:spPr>
          <a:xfrm>
            <a:off x="7612011" y="3861048"/>
            <a:ext cx="89960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00025">
              <a:defRPr/>
            </a:pPr>
            <a:r>
              <a:rPr lang="ru-RU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ru-RU" sz="8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6755388-D1C7-4AE5-9907-14D268BA9B1D}"/>
              </a:ext>
            </a:extLst>
          </p:cNvPr>
          <p:cNvSpPr/>
          <p:nvPr/>
        </p:nvSpPr>
        <p:spPr>
          <a:xfrm>
            <a:off x="7162208" y="836712"/>
            <a:ext cx="89960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00025">
              <a:defRPr/>
            </a:pPr>
            <a:r>
              <a:rPr lang="ru-RU" sz="8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ru-RU" sz="8000" b="1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D6E3C1E-D8CE-48EF-A1E6-8B94E13CFEC7}"/>
              </a:ext>
            </a:extLst>
          </p:cNvPr>
          <p:cNvSpPr/>
          <p:nvPr/>
        </p:nvSpPr>
        <p:spPr>
          <a:xfrm>
            <a:off x="4400245" y="5184487"/>
            <a:ext cx="89960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00025">
              <a:defRPr/>
            </a:pPr>
            <a:r>
              <a:rPr lang="ru-RU" sz="8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ru-RU" sz="8000" b="1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EFB661-4793-4BC5-A2A6-68A45D8FEFBE}"/>
              </a:ext>
            </a:extLst>
          </p:cNvPr>
          <p:cNvSpPr/>
          <p:nvPr/>
        </p:nvSpPr>
        <p:spPr>
          <a:xfrm>
            <a:off x="288874" y="366623"/>
            <a:ext cx="89960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00025">
              <a:defRPr/>
            </a:pPr>
            <a:r>
              <a:rPr lang="ru-RU" sz="8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ru-RU" sz="8000" b="1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86D8B64-65FE-42E7-9AA7-7029D876BEEE}"/>
              </a:ext>
            </a:extLst>
          </p:cNvPr>
          <p:cNvSpPr/>
          <p:nvPr/>
        </p:nvSpPr>
        <p:spPr>
          <a:xfrm>
            <a:off x="412272" y="4826821"/>
            <a:ext cx="89960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00025">
              <a:defRPr/>
            </a:pPr>
            <a:r>
              <a:rPr lang="ru-RU" sz="8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ru-RU" sz="8000" b="1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333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B9F34C-CB1E-4659-B879-94878CDEA56F}"/>
              </a:ext>
            </a:extLst>
          </p:cNvPr>
          <p:cNvSpPr/>
          <p:nvPr/>
        </p:nvSpPr>
        <p:spPr>
          <a:xfrm>
            <a:off x="762270" y="380382"/>
            <a:ext cx="710091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РЕБУС И ДЛЯ ЧЕГО ОН НУЖЕН?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D31A5F8-8B56-4B62-BA1B-CEAAA4FF2376}"/>
              </a:ext>
            </a:extLst>
          </p:cNvPr>
          <p:cNvSpPr/>
          <p:nvPr/>
        </p:nvSpPr>
        <p:spPr>
          <a:xfrm>
            <a:off x="467544" y="1028343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FD7571-65E8-400B-B1CD-2838CBD08762}"/>
              </a:ext>
            </a:extLst>
          </p:cNvPr>
          <p:cNvSpPr/>
          <p:nvPr/>
        </p:nvSpPr>
        <p:spPr>
          <a:xfrm>
            <a:off x="1331640" y="1443841"/>
            <a:ext cx="64807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загадка, в которой искомое слово или фраза изображены комбинацией фигур, букв или знаков.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С.И. Ожегов «Толковый словарь»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"ребус" латинского происхождения</a:t>
            </a:r>
          </a:p>
          <a:p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(от латинской пословицы "</a:t>
            </a:r>
            <a:r>
              <a:rPr lang="ru-RU" alt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verbis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rebus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- "Не словами, а при помощи вещей").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Source Sans Pro" panose="020B0503030403020204" pitchFamily="34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050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31AB80D-8D8D-4FEC-9579-8FFF8CC05D28}"/>
              </a:ext>
            </a:extLst>
          </p:cNvPr>
          <p:cNvSpPr/>
          <p:nvPr/>
        </p:nvSpPr>
        <p:spPr>
          <a:xfrm>
            <a:off x="468313" y="366713"/>
            <a:ext cx="8064500" cy="771814"/>
          </a:xfrm>
          <a:prstGeom prst="rect">
            <a:avLst/>
          </a:prstGeom>
        </p:spPr>
        <p:txBody>
          <a:bodyPr>
            <a:spAutoFit/>
          </a:bodyPr>
          <a:lstStyle>
            <a:lvl1pPr indent="449263">
              <a:tabLst>
                <a:tab pos="88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88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88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88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88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15000"/>
              </a:lnSpc>
            </a:pPr>
            <a:endParaRPr lang="ru-RU" alt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alt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7C9C39B-01E7-44E9-9524-2EA42E97B387}"/>
              </a:ext>
            </a:extLst>
          </p:cNvPr>
          <p:cNvSpPr/>
          <p:nvPr/>
        </p:nvSpPr>
        <p:spPr>
          <a:xfrm>
            <a:off x="611187" y="548680"/>
            <a:ext cx="79216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РАЗНОВИДНОСТИ   РЕБУСОВ</a:t>
            </a:r>
          </a:p>
          <a:p>
            <a:pPr algn="ctr"/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ребусы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ребусы -  картинки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ребусы-слова</a:t>
            </a:r>
          </a:p>
          <a:p>
            <a:pPr algn="ctr"/>
            <a:endParaRPr lang="ru-RU" sz="28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>
            <a:extLst>
              <a:ext uri="{FF2B5EF4-FFF2-40B4-BE49-F238E27FC236}">
                <a16:creationId xmlns:a16="http://schemas.microsoft.com/office/drawing/2014/main" id="{106E5E7E-FBAA-4324-A7E1-CD37FC77B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7" y="476671"/>
            <a:ext cx="7560839" cy="500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(ЧИСЛОВЫЕ)  РЕБУСЫ </a:t>
            </a:r>
          </a:p>
          <a:p>
            <a:pPr algn="ctr"/>
            <a:endParaRPr lang="ru-RU" altLang="ru-RU" sz="20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математического ребуса служат обычные арифметические действия;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или все цифры могут быть заменены на звёздочки, точки или другие символы, что говорит об отсутствии какой-либо части ребуса.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Решить головоломку – означает восстановить первоначальный вид математического выражения.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alt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</TotalTime>
  <Words>921</Words>
  <Application>Microsoft Office PowerPoint</Application>
  <PresentationFormat>Экран (4:3)</PresentationFormat>
  <Paragraphs>195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Helvetica Neue</vt:lpstr>
      <vt:lpstr>Source Sans Pro</vt:lpstr>
      <vt:lpstr>Times New Roman</vt:lpstr>
      <vt:lpstr>Verdana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 – РЕСУРСЫ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Мои документы</dc:creator>
  <cp:lastModifiedBy>Пользователь</cp:lastModifiedBy>
  <cp:revision>190</cp:revision>
  <dcterms:created xsi:type="dcterms:W3CDTF">2015-01-11T17:33:35Z</dcterms:created>
  <dcterms:modified xsi:type="dcterms:W3CDTF">2021-11-10T18:44:29Z</dcterms:modified>
</cp:coreProperties>
</file>