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3" r:id="rId8"/>
    <p:sldId id="262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D2DA-AE69-4973-9F27-C92747DC3A16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56DDC-BDD1-42CC-B8B3-10FBEF7F8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72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D2DA-AE69-4973-9F27-C92747DC3A16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56DDC-BDD1-42CC-B8B3-10FBEF7F8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48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D2DA-AE69-4973-9F27-C92747DC3A16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56DDC-BDD1-42CC-B8B3-10FBEF7F8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132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D2DA-AE69-4973-9F27-C92747DC3A16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56DDC-BDD1-42CC-B8B3-10FBEF7F8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6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D2DA-AE69-4973-9F27-C92747DC3A16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56DDC-BDD1-42CC-B8B3-10FBEF7F8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79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D2DA-AE69-4973-9F27-C92747DC3A16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56DDC-BDD1-42CC-B8B3-10FBEF7F8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177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D2DA-AE69-4973-9F27-C92747DC3A16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56DDC-BDD1-42CC-B8B3-10FBEF7F8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823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D2DA-AE69-4973-9F27-C92747DC3A16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56DDC-BDD1-42CC-B8B3-10FBEF7F8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676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D2DA-AE69-4973-9F27-C92747DC3A16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56DDC-BDD1-42CC-B8B3-10FBEF7F8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005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D2DA-AE69-4973-9F27-C92747DC3A16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56DDC-BDD1-42CC-B8B3-10FBEF7F8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15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D2DA-AE69-4973-9F27-C92747DC3A16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56DDC-BDD1-42CC-B8B3-10FBEF7F8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492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D2DA-AE69-4973-9F27-C92747DC3A16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56DDC-BDD1-42CC-B8B3-10FBEF7F8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651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D2DA-AE69-4973-9F27-C92747DC3A16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56DDC-BDD1-42CC-B8B3-10FBEF7F8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55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C476D2DA-AE69-4973-9F27-C92747DC3A16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88B56DDC-BDD1-42CC-B8B3-10FBEF7F8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166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476D2DA-AE69-4973-9F27-C92747DC3A16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88B56DDC-BDD1-42CC-B8B3-10FBEF7F8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4997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odern gadgets flat style design Royalty Free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" t="20290" r="173" b="19974"/>
          <a:stretch/>
        </p:blipFill>
        <p:spPr bwMode="auto">
          <a:xfrm>
            <a:off x="2516638" y="1364774"/>
            <a:ext cx="7869309" cy="50769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4925484" y="132643"/>
            <a:ext cx="72665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TECHNOLOGY &amp; HEALTH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10 tips for computer eye strain reli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30" y="978876"/>
            <a:ext cx="3113805" cy="204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rvey Analysis Finds 20% of People with Hearing Aids Do Not Use Them -  Hearing Review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67" b="1416"/>
          <a:stretch/>
        </p:blipFill>
        <p:spPr bwMode="auto">
          <a:xfrm>
            <a:off x="9257311" y="1120814"/>
            <a:ext cx="2901944" cy="190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ake the pain out of neck and shoulder strain | Denise Callagh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60" y="3903258"/>
            <a:ext cx="2969762" cy="197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dult Acne: 10 Surprising Causes (and How to Get Rid of It) | Everyday  Health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8239" b="1314"/>
          <a:stretch/>
        </p:blipFill>
        <p:spPr bwMode="auto">
          <a:xfrm>
            <a:off x="9257311" y="4002336"/>
            <a:ext cx="2848023" cy="220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02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0002" y="529074"/>
            <a:ext cx="10571998" cy="970450"/>
          </a:xfrm>
        </p:spPr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</a:rPr>
              <a:t>Card 6.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/>
              <a:t>Answer the question “How are the health problems related to the gadgets?”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544" t="38601" r="12799" b="10032"/>
          <a:stretch/>
        </p:blipFill>
        <p:spPr>
          <a:xfrm>
            <a:off x="873458" y="2183643"/>
            <a:ext cx="10650970" cy="417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542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6478" y="829325"/>
            <a:ext cx="10571998" cy="970450"/>
          </a:xfrm>
        </p:spPr>
        <p:txBody>
          <a:bodyPr/>
          <a:lstStyle/>
          <a:p>
            <a:r>
              <a:rPr lang="en-US" i="1" dirty="0">
                <a:solidFill>
                  <a:srgbClr val="FF0000"/>
                </a:solidFill>
              </a:rPr>
              <a:t>Card 7.</a:t>
            </a:r>
            <a:r>
              <a:rPr lang="en-US" dirty="0">
                <a:solidFill>
                  <a:srgbClr val="FF0000"/>
                </a:solidFill>
              </a:rPr>
              <a:t>  </a:t>
            </a:r>
            <a:r>
              <a:rPr lang="en-US" dirty="0"/>
              <a:t>Reflection. Answer the questions.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6007" y="2345117"/>
            <a:ext cx="11000249" cy="3636511"/>
          </a:xfrm>
        </p:spPr>
        <p:txBody>
          <a:bodyPr>
            <a:normAutofit fontScale="92500"/>
          </a:bodyPr>
          <a:lstStyle/>
          <a:p>
            <a:pPr lvl="0">
              <a:buFont typeface="+mj-lt"/>
              <a:buAutoNum type="arabicPeriod"/>
            </a:pPr>
            <a:r>
              <a:rPr lang="en-US" sz="3600" dirty="0"/>
              <a:t>What did you like in our lesson?</a:t>
            </a:r>
            <a:endParaRPr lang="ru-RU" sz="3600" dirty="0"/>
          </a:p>
          <a:p>
            <a:pPr lvl="0">
              <a:buFont typeface="+mj-lt"/>
              <a:buAutoNum type="arabicPeriod"/>
            </a:pPr>
            <a:r>
              <a:rPr lang="en-US" sz="3600" dirty="0"/>
              <a:t>What </a:t>
            </a:r>
            <a:r>
              <a:rPr lang="en-US" sz="3600"/>
              <a:t>difficulties </a:t>
            </a:r>
            <a:r>
              <a:rPr lang="en-US" sz="3600" smtClean="0"/>
              <a:t>have </a:t>
            </a:r>
            <a:r>
              <a:rPr lang="en-US" sz="3600"/>
              <a:t>you </a:t>
            </a:r>
            <a:r>
              <a:rPr lang="en-US" sz="3600" smtClean="0"/>
              <a:t>had?</a:t>
            </a:r>
            <a:endParaRPr lang="ru-RU" sz="3600" dirty="0"/>
          </a:p>
          <a:p>
            <a:pPr lvl="0">
              <a:buFont typeface="+mj-lt"/>
              <a:buAutoNum type="arabicPeriod"/>
            </a:pPr>
            <a:r>
              <a:rPr lang="en-US" sz="3600" dirty="0"/>
              <a:t>Have you learnt anything new?</a:t>
            </a:r>
            <a:endParaRPr lang="ru-RU" sz="3600" dirty="0"/>
          </a:p>
          <a:p>
            <a:pPr lvl="0">
              <a:buFont typeface="+mj-lt"/>
              <a:buAutoNum type="arabicPeriod"/>
            </a:pPr>
            <a:r>
              <a:rPr lang="en-US" sz="3600" dirty="0"/>
              <a:t>What is your favourite gadget? </a:t>
            </a:r>
            <a:endParaRPr lang="ru-RU" sz="3600" dirty="0"/>
          </a:p>
          <a:p>
            <a:pPr lvl="0">
              <a:buFont typeface="+mj-lt"/>
              <a:buAutoNum type="arabicPeriod"/>
            </a:pPr>
            <a:r>
              <a:rPr lang="en-US" sz="3600" dirty="0"/>
              <a:t>How can modern technologies affect our health?</a:t>
            </a:r>
            <a:endParaRPr lang="ru-RU" sz="3600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52765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100" y="692847"/>
            <a:ext cx="10571998" cy="970450"/>
          </a:xfrm>
        </p:spPr>
        <p:txBody>
          <a:bodyPr/>
          <a:lstStyle/>
          <a:p>
            <a:pPr algn="ctr"/>
            <a:r>
              <a:rPr lang="en-US" sz="4400" dirty="0" smtClean="0"/>
              <a:t>Thanks for the hard work!</a:t>
            </a:r>
            <a:br>
              <a:rPr lang="en-US" sz="4400" dirty="0" smtClean="0"/>
            </a:br>
            <a:r>
              <a:rPr lang="en-US" sz="4400" dirty="0" smtClean="0"/>
              <a:t>Good bye!</a:t>
            </a:r>
            <a:endParaRPr lang="ru-RU" sz="4400" dirty="0"/>
          </a:p>
        </p:txBody>
      </p:sp>
      <p:pic>
        <p:nvPicPr>
          <p:cNvPr id="4" name="Picture 2" descr="ᐈ Человечек для презентации фото, рисунки 3d человечки | скачать на  Depositphotos®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178" y="2421247"/>
            <a:ext cx="3948208" cy="394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90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/>
              <a:t>Practical</a:t>
            </a:r>
            <a:r>
              <a:rPr lang="en-US" sz="4400" b="1" dirty="0" smtClean="0"/>
              <a:t> </a:t>
            </a:r>
            <a:r>
              <a:rPr lang="en-US" sz="5300" b="1" dirty="0" smtClean="0"/>
              <a:t>case</a:t>
            </a:r>
            <a:endParaRPr lang="ru-RU" sz="4400" b="1" dirty="0"/>
          </a:p>
        </p:txBody>
      </p:sp>
      <p:pic>
        <p:nvPicPr>
          <p:cNvPr id="2050" name="Picture 2" descr="How to Write an Awesome Case Study That Converts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9" r="12028" b="-287"/>
          <a:stretch/>
        </p:blipFill>
        <p:spPr bwMode="auto">
          <a:xfrm>
            <a:off x="3630991" y="2364299"/>
            <a:ext cx="4926841" cy="317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4251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729" y="450375"/>
            <a:ext cx="11532358" cy="803489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Card 1</a:t>
            </a:r>
            <a:r>
              <a:rPr lang="en-US" dirty="0" smtClean="0"/>
              <a:t>. Match the “problems” to the pictures.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1" b="24892"/>
          <a:stretch/>
        </p:blipFill>
        <p:spPr>
          <a:xfrm>
            <a:off x="436729" y="2292823"/>
            <a:ext cx="11512724" cy="3848670"/>
          </a:xfrm>
        </p:spPr>
      </p:pic>
      <p:sp>
        <p:nvSpPr>
          <p:cNvPr id="6" name="Прямоугольник 5"/>
          <p:cNvSpPr/>
          <p:nvPr/>
        </p:nvSpPr>
        <p:spPr>
          <a:xfrm>
            <a:off x="4941818" y="4936657"/>
            <a:ext cx="25025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shoulder strain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751818" y="2249964"/>
            <a:ext cx="25202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skin infection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110374" y="4413437"/>
            <a:ext cx="25715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thumb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arthritis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01055" y="3590621"/>
            <a:ext cx="16690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eye strain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14201" y="5612277"/>
            <a:ext cx="20088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hearing loss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0148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Card 2</a:t>
            </a:r>
            <a:r>
              <a:rPr lang="en-US" dirty="0" smtClean="0"/>
              <a:t>. Study the topic vocabulary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4" t="12816" r="7182"/>
          <a:stretch/>
        </p:blipFill>
        <p:spPr>
          <a:xfrm>
            <a:off x="2893325" y="1937982"/>
            <a:ext cx="6496335" cy="4817660"/>
          </a:xfrm>
        </p:spPr>
      </p:pic>
    </p:spTree>
    <p:extLst>
      <p:ext uri="{BB962C8B-B14F-4D97-AF65-F5344CB8AC3E}">
        <p14:creationId xmlns:p14="http://schemas.microsoft.com/office/powerpoint/2010/main" val="39814871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your laptop &amp; go to the link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09999" y="3316406"/>
            <a:ext cx="111590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u="sng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https</a:t>
            </a:r>
            <a:r>
              <a:rPr lang="ru-RU" sz="6000" u="sng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://</a:t>
            </a:r>
            <a:r>
              <a:rPr lang="en-US" sz="6000" u="sng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learningapps</a:t>
            </a:r>
            <a:r>
              <a:rPr lang="ru-RU" sz="6000" u="sng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6000" u="sng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org</a:t>
            </a:r>
            <a:r>
              <a:rPr lang="ru-RU" sz="6000" u="sng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/16878424</a:t>
            </a:r>
            <a:endParaRPr lang="en-US" sz="6000" u="sng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6981399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Card 3. </a:t>
            </a:r>
            <a:r>
              <a:rPr lang="en-US" dirty="0" smtClean="0"/>
              <a:t>Find the words in English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940" r="346" b="3127"/>
          <a:stretch/>
        </p:blipFill>
        <p:spPr>
          <a:xfrm>
            <a:off x="1812959" y="2109648"/>
            <a:ext cx="8368271" cy="44549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5336" t="25859" r="17836" b="11225"/>
          <a:stretch/>
        </p:blipFill>
        <p:spPr>
          <a:xfrm>
            <a:off x="2033516" y="2180764"/>
            <a:ext cx="8147714" cy="431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345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Relax time. Watch the short video.</a:t>
            </a:r>
            <a:endParaRPr lang="ru-RU" dirty="0"/>
          </a:p>
        </p:txBody>
      </p:sp>
      <p:pic>
        <p:nvPicPr>
          <p:cNvPr id="4" name="Negative_Effect_of_Technology_On_Childre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0120" y="1717889"/>
            <a:ext cx="8831757" cy="4967729"/>
          </a:xfrm>
        </p:spPr>
      </p:pic>
    </p:spTree>
    <p:extLst>
      <p:ext uri="{BB962C8B-B14F-4D97-AF65-F5344CB8AC3E}">
        <p14:creationId xmlns:p14="http://schemas.microsoft.com/office/powerpoint/2010/main" val="34160756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0099" y="433540"/>
            <a:ext cx="11081901" cy="970450"/>
          </a:xfrm>
        </p:spPr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</a:rPr>
              <a:t>Card 4. </a:t>
            </a:r>
            <a:r>
              <a:rPr lang="en-US" sz="3600" dirty="0" smtClean="0"/>
              <a:t>Match the headings (A-F) to the paragraphs (1-5). There is one extra heading.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008" t="51742" r="51977" b="8835"/>
          <a:stretch/>
        </p:blipFill>
        <p:spPr>
          <a:xfrm>
            <a:off x="1678672" y="2306472"/>
            <a:ext cx="8916537" cy="42035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120" t="34420" r="50522" b="23967"/>
          <a:stretch/>
        </p:blipFill>
        <p:spPr>
          <a:xfrm>
            <a:off x="1678672" y="2258705"/>
            <a:ext cx="8886061" cy="4299044"/>
          </a:xfrm>
          <a:prstGeom prst="rect">
            <a:avLst/>
          </a:prstGeom>
        </p:spPr>
      </p:pic>
      <p:pic>
        <p:nvPicPr>
          <p:cNvPr id="3" name="03 - Module 4 - Ex. 2 p. 6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0339" y="2001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7586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31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3 modal verbs are used in the text? (use a helping card </a:t>
            </a:r>
            <a:r>
              <a:rPr lang="ru-RU" dirty="0" smtClean="0"/>
              <a:t>5</a:t>
            </a:r>
            <a:r>
              <a:rPr lang="en-US" dirty="0" smtClean="0"/>
              <a:t>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8712" y="2593075"/>
            <a:ext cx="3234673" cy="3265723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Can</a:t>
            </a:r>
          </a:p>
          <a:p>
            <a:r>
              <a:rPr lang="en-US" sz="4000" b="1" dirty="0" smtClean="0"/>
              <a:t>Must</a:t>
            </a:r>
          </a:p>
          <a:p>
            <a:r>
              <a:rPr lang="en-US" sz="4000" b="1" dirty="0" smtClean="0"/>
              <a:t>Should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796585" y="2593074"/>
            <a:ext cx="5131557" cy="3265723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 smtClean="0"/>
              <a:t>Уметь</a:t>
            </a:r>
            <a:endParaRPr lang="en-US" sz="4000" b="1" dirty="0" smtClean="0"/>
          </a:p>
          <a:p>
            <a:r>
              <a:rPr lang="ru-RU" sz="4000" b="1" dirty="0" smtClean="0"/>
              <a:t>Быть обязанным</a:t>
            </a:r>
            <a:endParaRPr lang="en-US" sz="4000" b="1" dirty="0" smtClean="0"/>
          </a:p>
          <a:p>
            <a:r>
              <a:rPr lang="ru-RU" sz="4000" b="1" dirty="0" smtClean="0"/>
              <a:t>Следовать</a:t>
            </a:r>
            <a:endParaRPr lang="en-US" sz="4000" b="1" dirty="0" smtClean="0"/>
          </a:p>
          <a:p>
            <a:pPr marL="0" indent="0">
              <a:buFont typeface="Wingdings 2" charset="2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6079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Цитаты">
  <a:themeElements>
    <a:clrScheme name="Цитаты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Цитаты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Цитаты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Цитаты</Template>
  <TotalTime>144</TotalTime>
  <Words>176</Words>
  <Application>Microsoft Office PowerPoint</Application>
  <PresentationFormat>Широкоэкранный</PresentationFormat>
  <Paragraphs>29</Paragraphs>
  <Slides>12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Calibri</vt:lpstr>
      <vt:lpstr>Century Gothic</vt:lpstr>
      <vt:lpstr>Times New Roman</vt:lpstr>
      <vt:lpstr>Wingdings 2</vt:lpstr>
      <vt:lpstr>Цитаты</vt:lpstr>
      <vt:lpstr>Презентация PowerPoint</vt:lpstr>
      <vt:lpstr>Practical case</vt:lpstr>
      <vt:lpstr>Card 1. Match the “problems” to the pictures.</vt:lpstr>
      <vt:lpstr>Card 2. Study the topic vocabulary</vt:lpstr>
      <vt:lpstr>Use your laptop &amp; go to the link</vt:lpstr>
      <vt:lpstr>Card 3. Find the words in English</vt:lpstr>
      <vt:lpstr>Relax time. Watch the short video.</vt:lpstr>
      <vt:lpstr>Card 4. Match the headings (A-F) to the paragraphs (1-5). There is one extra heading.</vt:lpstr>
      <vt:lpstr>What 3 modal verbs are used in the text? (use a helping card 5)</vt:lpstr>
      <vt:lpstr>Card 6. Answer the question “How are the health problems related to the gadgets?”</vt:lpstr>
      <vt:lpstr>Card 7.  Reflection. Answer the questions. </vt:lpstr>
      <vt:lpstr>Thanks for the hard work! Good bye!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</dc:creator>
  <cp:lastModifiedBy>Дарья</cp:lastModifiedBy>
  <cp:revision>16</cp:revision>
  <dcterms:created xsi:type="dcterms:W3CDTF">2021-02-02T19:58:03Z</dcterms:created>
  <dcterms:modified xsi:type="dcterms:W3CDTF">2021-10-15T14:25:42Z</dcterms:modified>
</cp:coreProperties>
</file>