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8FA39D-3A53-4D88-B15B-65A9C7795B1F}">
          <p14:sldIdLst>
            <p14:sldId id="256"/>
            <p14:sldId id="263"/>
            <p14:sldId id="258"/>
            <p14:sldId id="259"/>
            <p14:sldId id="260"/>
            <p14:sldId id="261"/>
            <p14:sldId id="264"/>
            <p14:sldId id="265"/>
            <p14:sldId id="262"/>
            <p14:sldId id="266"/>
          </p14:sldIdLst>
        </p14:section>
        <p14:section name="Раздел без заголовка" id="{42CD7136-ED4D-4303-9C67-2BB2D1158D0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799" autoAdjust="0"/>
  </p:normalViewPr>
  <p:slideViewPr>
    <p:cSldViewPr snapToGrid="0">
      <p:cViewPr varScale="1">
        <p:scale>
          <a:sx n="75" d="100"/>
          <a:sy n="75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72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84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6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89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7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36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4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311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90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6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95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70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74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23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1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10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0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3A08AA-3CFF-43B3-9CF4-E40D6AAB763D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7F2E7D-75D7-462C-8789-6EEF34D2C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0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384301"/>
            <a:ext cx="6815669" cy="20023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Н и НН </a:t>
            </a:r>
            <a:r>
              <a:rPr lang="ru-RU" sz="3200" dirty="0"/>
              <a:t>в </a:t>
            </a:r>
            <a:r>
              <a:rPr lang="ru-RU" sz="3200" dirty="0" smtClean="0"/>
              <a:t>суффиксах полных </a:t>
            </a:r>
            <a:r>
              <a:rPr lang="ru-RU" sz="3200" dirty="0"/>
              <a:t>страдательных причастий и </a:t>
            </a:r>
            <a:r>
              <a:rPr lang="ru-RU" sz="3200" dirty="0" smtClean="0"/>
              <a:t>отглагольных </a:t>
            </a:r>
            <a:r>
              <a:rPr lang="ru-RU" sz="3200" dirty="0"/>
              <a:t>прилагательных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6744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Цели: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научиться различать причастия и отглагольные прилагательные;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/>
              <a:t>сформировать умение </a:t>
            </a:r>
            <a:r>
              <a:rPr lang="ru-RU" dirty="0"/>
              <a:t>правописания н и </a:t>
            </a:r>
            <a:r>
              <a:rPr lang="ru-RU" dirty="0" err="1"/>
              <a:t>нн</a:t>
            </a:r>
            <a:r>
              <a:rPr lang="ru-RU" dirty="0"/>
              <a:t> в причастиях и отглагольных прилагательных.</a:t>
            </a:r>
            <a:endParaRPr lang="ru-RU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65536" y="5812972"/>
            <a:ext cx="5269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Подготовлено учителем русского языка и литературы</a:t>
            </a:r>
          </a:p>
          <a:p>
            <a:pPr algn="ctr"/>
            <a:r>
              <a:rPr lang="ru-RU" dirty="0" smtClean="0"/>
              <a:t>МАОУ ДСОШ №7 с УИОП</a:t>
            </a:r>
          </a:p>
          <a:p>
            <a:pPr algn="ctr"/>
            <a:r>
              <a:rPr lang="ru-RU" dirty="0" err="1" smtClean="0"/>
              <a:t>Гетун</a:t>
            </a:r>
            <a:r>
              <a:rPr lang="ru-RU" dirty="0" smtClean="0"/>
              <a:t> Аленой Александровной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51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698500"/>
            <a:ext cx="108331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Список использованной литературы</a:t>
            </a:r>
          </a:p>
          <a:p>
            <a:r>
              <a:rPr lang="ru-RU" sz="2800" dirty="0" smtClean="0"/>
              <a:t>1. </a:t>
            </a:r>
            <a:r>
              <a:rPr lang="ru-RU" sz="2800" dirty="0" err="1" smtClean="0"/>
              <a:t>М.Т.Баранов</a:t>
            </a:r>
            <a:r>
              <a:rPr lang="ru-RU" sz="2800" dirty="0" smtClean="0"/>
              <a:t>,  </a:t>
            </a:r>
            <a:r>
              <a:rPr lang="ru-RU" sz="2800" dirty="0" err="1" smtClean="0"/>
              <a:t>Т.А.Ладыженская</a:t>
            </a:r>
            <a:r>
              <a:rPr lang="ru-RU" sz="2800" dirty="0" smtClean="0"/>
              <a:t>, Л.А. </a:t>
            </a:r>
            <a:r>
              <a:rPr lang="ru-RU" sz="2800" dirty="0" err="1" smtClean="0"/>
              <a:t>Тростенцова</a:t>
            </a:r>
            <a:r>
              <a:rPr lang="ru-RU" sz="2800" dirty="0" smtClean="0"/>
              <a:t>. Русский язык. 7 класс: учебник в 2 ч. – М.: «Просвещение», 2019, 180 с.</a:t>
            </a:r>
          </a:p>
          <a:p>
            <a:r>
              <a:rPr lang="ru-RU" sz="2800" dirty="0" smtClean="0"/>
              <a:t>2. </a:t>
            </a:r>
            <a:r>
              <a:rPr lang="ru-RU" sz="2800" dirty="0" err="1" smtClean="0"/>
              <a:t>Шклярова</a:t>
            </a:r>
            <a:r>
              <a:rPr lang="ru-RU" sz="2800" dirty="0" smtClean="0"/>
              <a:t> Т.В. Русский язык. 7 класс. Сборник упражнений. – М.: «Грамотей», 2018, 160 с.</a:t>
            </a:r>
          </a:p>
          <a:p>
            <a:r>
              <a:rPr lang="ru-RU" sz="2800" dirty="0" smtClean="0"/>
              <a:t>3. Т.А, </a:t>
            </a:r>
            <a:r>
              <a:rPr lang="ru-RU" sz="2800" dirty="0" err="1" smtClean="0"/>
              <a:t>Ладыженская</a:t>
            </a:r>
            <a:r>
              <a:rPr lang="ru-RU" sz="2800" dirty="0" smtClean="0"/>
              <a:t>. Русский язык. Дидактические материалы. 7 класс. – М.: «Просвещение», 2019, 168 с.</a:t>
            </a:r>
          </a:p>
          <a:p>
            <a:r>
              <a:rPr lang="ru-RU" sz="2800" dirty="0" smtClean="0"/>
              <a:t>4. </a:t>
            </a:r>
            <a:r>
              <a:rPr lang="ru-RU" sz="2800" dirty="0" err="1" smtClean="0"/>
              <a:t>Адамчик</a:t>
            </a:r>
            <a:r>
              <a:rPr lang="ru-RU" sz="2800" dirty="0" smtClean="0"/>
              <a:t> Н.В. Самый полный курс русского языка. – Минск: «</a:t>
            </a:r>
            <a:r>
              <a:rPr lang="ru-RU" sz="2800" dirty="0" err="1" smtClean="0"/>
              <a:t>Харвест</a:t>
            </a:r>
            <a:r>
              <a:rPr lang="ru-RU" sz="2800" dirty="0" smtClean="0"/>
              <a:t>», 2011, 848 с.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333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400" y="2895600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ИССЛЕДОВАТЕЛЬСКАЯ РАБОТА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0759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208" y="0"/>
            <a:ext cx="750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ИССЛЕДОВАТЕЛЬСКАЯ РАБОТА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390697"/>
              </p:ext>
            </p:extLst>
          </p:nvPr>
        </p:nvGraphicFramePr>
        <p:xfrm>
          <a:off x="-1" y="-12700"/>
          <a:ext cx="12192000" cy="687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58088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РЯД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РЯД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3 РЯД</a:t>
                      </a:r>
                      <a:endParaRPr lang="ru-RU" dirty="0"/>
                    </a:p>
                  </a:txBody>
                  <a:tcPr/>
                </a:tc>
              </a:tr>
              <a:tr h="1426555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Обозначьте разницу в выделенных словах.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Подумайте,</a:t>
                      </a:r>
                      <a:r>
                        <a:rPr lang="ru-RU" sz="2400" b="1" baseline="0" dirty="0" smtClean="0"/>
                        <a:t> что повлияло на написание НН во втором случае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Выделите суффиксы.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4863256">
                <a:tc>
                  <a:txBody>
                    <a:bodyPr/>
                    <a:lstStyle/>
                    <a:p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ломаная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линия – </a:t>
                      </a:r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ломанная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игрушка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путаный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рассказ – 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запутанная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история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крашеная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доска –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некрашеная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скамейка - 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раскрашенная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картинка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топленое 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молоко – 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растопленное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масло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печеный картофель – печенный в золе картофель</a:t>
                      </a:r>
                    </a:p>
                    <a:p>
                      <a:endParaRPr lang="ru-RU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вяленая рыба – вяленная на солнце рыба</a:t>
                      </a:r>
                    </a:p>
                    <a:p>
                      <a:endParaRPr lang="ru-RU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стриженые волосы – коротко стриженные волосы</a:t>
                      </a:r>
                    </a:p>
                    <a:p>
                      <a:endParaRPr lang="ru-RU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квашеная капуста – квашенная мамой капуста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Маринованные огурцы,</a:t>
                      </a:r>
                    </a:p>
                    <a:p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асфальтированная улица,</a:t>
                      </a:r>
                    </a:p>
                    <a:p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тренированные мышцы,</a:t>
                      </a:r>
                    </a:p>
                    <a:p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корчеванный участок, </a:t>
                      </a:r>
                    </a:p>
                    <a:p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комбинированное платье.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3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208" y="0"/>
            <a:ext cx="750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ИССЛЕДОВАТЕЛЬСКАЯ РАБОТА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581710"/>
              </p:ext>
            </p:extLst>
          </p:nvPr>
        </p:nvGraphicFramePr>
        <p:xfrm>
          <a:off x="2" y="-39275"/>
          <a:ext cx="12191997" cy="684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999"/>
                <a:gridCol w="4063999"/>
                <a:gridCol w="406399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РЯД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РЯД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3 РЯД</a:t>
                      </a:r>
                      <a:endParaRPr lang="ru-RU" dirty="0"/>
                    </a:p>
                  </a:txBody>
                  <a:tcPr/>
                </a:tc>
              </a:tr>
              <a:tr h="1248220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Обозначьте разницу в выделенных словах.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Подумайте,</a:t>
                      </a:r>
                      <a:r>
                        <a:rPr lang="ru-RU" sz="2400" b="1" baseline="0" dirty="0" smtClean="0"/>
                        <a:t> что повлияло на написание НН во втором случае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Выделите суффиксы.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5049615">
                <a:tc>
                  <a:txBody>
                    <a:bodyPr/>
                    <a:lstStyle/>
                    <a:p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лома</a:t>
                      </a:r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линия – 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лома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игрушка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пута</a:t>
                      </a:r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ый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рассказ – 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пута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история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краше</a:t>
                      </a:r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доска –</a:t>
                      </a:r>
                      <a:r>
                        <a:rPr lang="ru-RU" sz="28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крашеная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скамейка - 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краше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картинка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топле</a:t>
                      </a:r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ое 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молоко – 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топле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ое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масло –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топле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ое масло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печеный картофель – печенный в золе картофель</a:t>
                      </a:r>
                    </a:p>
                    <a:p>
                      <a:endParaRPr lang="ru-RU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вяленая рыба – вяленная на солнце рыба</a:t>
                      </a:r>
                    </a:p>
                    <a:p>
                      <a:endParaRPr lang="ru-RU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стриженые волосы – коротко стриженные волосы</a:t>
                      </a:r>
                    </a:p>
                    <a:p>
                      <a:endParaRPr lang="ru-RU" sz="24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квашеная капуста – квашенная мамой капуста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Маринованные огурцы,</a:t>
                      </a:r>
                    </a:p>
                    <a:p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асфальтированная улица,</a:t>
                      </a:r>
                    </a:p>
                    <a:p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тренированные мышцы,</a:t>
                      </a:r>
                    </a:p>
                    <a:p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корчеванный участок, </a:t>
                      </a:r>
                    </a:p>
                    <a:p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комбинированное платье.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208" y="0"/>
            <a:ext cx="750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ИССЛЕДОВАТЕЛЬСКАЯ РАБОТА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253422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46954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РЯД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РЯД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3 РЯД</a:t>
                      </a:r>
                      <a:endParaRPr lang="ru-RU" dirty="0"/>
                    </a:p>
                  </a:txBody>
                  <a:tcPr/>
                </a:tc>
              </a:tr>
              <a:tr h="1377324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Обозначьте разницу в выделенных словах.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Подумайте,</a:t>
                      </a:r>
                      <a:r>
                        <a:rPr lang="ru-RU" sz="2400" b="1" baseline="0" dirty="0" smtClean="0"/>
                        <a:t> что повлияло на написание НН во втором случае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Выделите суффиксы.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5011133">
                <a:tc>
                  <a:txBody>
                    <a:bodyPr/>
                    <a:lstStyle/>
                    <a:p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лома</a:t>
                      </a:r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линия – 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лома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игрушка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пута</a:t>
                      </a:r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ый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рассказ – 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пута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история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краше</a:t>
                      </a:r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доска – </a:t>
                      </a:r>
                      <a:r>
                        <a:rPr lang="ru-RU" sz="28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крашеная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скамейка - 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краше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картинка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топле</a:t>
                      </a:r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ое 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молоко – 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топле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ое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масло –</a:t>
                      </a:r>
                    </a:p>
                    <a:p>
                      <a:r>
                        <a:rPr lang="ru-RU" sz="28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топленное масло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печеный картофель – пече</a:t>
                      </a:r>
                      <a:r>
                        <a:rPr lang="ru-RU" sz="24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ый 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(где?) </a:t>
                      </a:r>
                      <a:r>
                        <a:rPr lang="ru-RU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золе 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картофель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вяленая рыба – вяле</a:t>
                      </a:r>
                      <a:r>
                        <a:rPr lang="ru-RU" sz="24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 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(где?) </a:t>
                      </a:r>
                      <a:r>
                        <a:rPr lang="ru-RU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солнце 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рыба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стриженые волосы – </a:t>
                      </a:r>
                      <a:r>
                        <a:rPr lang="ru-RU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коротко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стриже</a:t>
                      </a:r>
                      <a:r>
                        <a:rPr lang="ru-RU" sz="24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ые 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(как?) 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волосы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квашеная капуста – кваше</a:t>
                      </a:r>
                      <a:r>
                        <a:rPr lang="ru-RU" sz="24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 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(кем?)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мамой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капуста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Маринованные огурцы,</a:t>
                      </a:r>
                    </a:p>
                    <a:p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асфальтированная улица,</a:t>
                      </a:r>
                    </a:p>
                    <a:p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тренированные мышцы,</a:t>
                      </a:r>
                    </a:p>
                    <a:p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корчеванный участок, </a:t>
                      </a:r>
                    </a:p>
                    <a:p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комбинированное платье.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3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8208" y="0"/>
            <a:ext cx="7505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ИССЛЕДОВАТЕЛЬСКАЯ РАБОТА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805038"/>
              </p:ext>
            </p:extLst>
          </p:nvPr>
        </p:nvGraphicFramePr>
        <p:xfrm>
          <a:off x="0" y="0"/>
          <a:ext cx="12192000" cy="691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 РЯД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 РЯД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3 РЯД</a:t>
                      </a:r>
                      <a:endParaRPr lang="ru-RU" dirty="0"/>
                    </a:p>
                  </a:txBody>
                  <a:tcPr/>
                </a:tc>
              </a:tr>
              <a:tr h="1180699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Обозначьте разницу в выделенных словах.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Подумайте,</a:t>
                      </a:r>
                      <a:r>
                        <a:rPr lang="ru-RU" sz="2400" b="1" baseline="0" dirty="0" smtClean="0"/>
                        <a:t> что повлияло на написание НН во втором случае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Выделите суффиксы.</a:t>
                      </a:r>
                    </a:p>
                    <a:p>
                      <a:endParaRPr lang="ru-RU" b="1" dirty="0"/>
                    </a:p>
                  </a:txBody>
                  <a:tcPr/>
                </a:tc>
              </a:tr>
              <a:tr h="4508125">
                <a:tc>
                  <a:txBody>
                    <a:bodyPr/>
                    <a:lstStyle/>
                    <a:p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лома</a:t>
                      </a:r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линия – 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лома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игрушка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пута</a:t>
                      </a:r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ый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рассказ – 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пута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история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краше</a:t>
                      </a:r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доска – </a:t>
                      </a:r>
                      <a:r>
                        <a:rPr lang="ru-RU" sz="2800" b="1" i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крашеная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скамейка - 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краше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картинка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топле</a:t>
                      </a:r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ое 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молоко – 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топле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ое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масло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печеный картофель – пече</a:t>
                      </a:r>
                      <a:r>
                        <a:rPr lang="ru-RU" sz="24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ый 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(где?) </a:t>
                      </a:r>
                      <a:r>
                        <a:rPr lang="ru-RU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золе 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картофель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вяленая рыба – вяле</a:t>
                      </a:r>
                      <a:r>
                        <a:rPr lang="ru-RU" sz="24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 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(где?) </a:t>
                      </a:r>
                      <a:r>
                        <a:rPr lang="ru-RU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солнце 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рыба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стриженые волосы – </a:t>
                      </a:r>
                      <a:r>
                        <a:rPr lang="ru-RU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коротко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стриже</a:t>
                      </a:r>
                      <a:r>
                        <a:rPr lang="ru-RU" sz="24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ые 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(как?) 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волосы</a:t>
                      </a:r>
                    </a:p>
                    <a:p>
                      <a:endParaRPr lang="ru-RU" sz="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квашеная капуста – кваше</a:t>
                      </a:r>
                      <a:r>
                        <a:rPr lang="ru-RU" sz="24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 </a:t>
                      </a:r>
                      <a:r>
                        <a:rPr lang="ru-RU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(кем?)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мамой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капуста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Марин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ова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ые огурцы,</a:t>
                      </a:r>
                    </a:p>
                    <a:p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асфальт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ирова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ая улица,</a:t>
                      </a:r>
                    </a:p>
                    <a:p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трен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ирова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ые мышцы,</a:t>
                      </a:r>
                    </a:p>
                    <a:p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корч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ева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ый участок, </a:t>
                      </a:r>
                    </a:p>
                    <a:p>
                      <a:endParaRPr lang="ru-RU" sz="2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комбин</a:t>
                      </a:r>
                      <a:r>
                        <a:rPr lang="ru-RU" sz="28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ирова</a:t>
                      </a:r>
                      <a:r>
                        <a:rPr lang="ru-RU" sz="2800" b="1" i="0" u="sng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нн</a:t>
                      </a:r>
                      <a:r>
                        <a:rPr lang="ru-RU" sz="2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ое платье.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939" y="772886"/>
            <a:ext cx="1080533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От какого глагола образовано слово? Определите </a:t>
            </a:r>
            <a:r>
              <a:rPr lang="ru-RU" sz="3200" dirty="0" smtClean="0"/>
              <a:t>вид </a:t>
            </a:r>
            <a:r>
              <a:rPr lang="ru-RU" sz="3200" dirty="0"/>
              <a:t>глагола</a:t>
            </a:r>
            <a:r>
              <a:rPr lang="ru-RU" sz="3200" dirty="0" smtClean="0"/>
              <a:t>.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Сделайте вывод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15292" y="2181498"/>
            <a:ext cx="287129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Решенный </a:t>
            </a:r>
          </a:p>
          <a:p>
            <a:r>
              <a:rPr lang="ru-RU" sz="3200" dirty="0" smtClean="0"/>
              <a:t>Вареная </a:t>
            </a:r>
          </a:p>
          <a:p>
            <a:r>
              <a:rPr lang="ru-RU" sz="3200" dirty="0" smtClean="0"/>
              <a:t>Заколоченный </a:t>
            </a:r>
          </a:p>
          <a:p>
            <a:r>
              <a:rPr lang="ru-RU" sz="3200" dirty="0" smtClean="0"/>
              <a:t>Вязаный </a:t>
            </a:r>
          </a:p>
          <a:p>
            <a:r>
              <a:rPr lang="ru-RU" sz="3200" dirty="0" smtClean="0"/>
              <a:t>Скошенный </a:t>
            </a:r>
          </a:p>
          <a:p>
            <a:r>
              <a:rPr lang="ru-RU" sz="3200" dirty="0" smtClean="0"/>
              <a:t>Крашеный </a:t>
            </a:r>
          </a:p>
          <a:p>
            <a:r>
              <a:rPr lang="ru-RU" sz="3200" dirty="0" smtClean="0"/>
              <a:t>Купленный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54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939" y="772886"/>
            <a:ext cx="1080533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От какого глагола образовано слово? Определите </a:t>
            </a:r>
            <a:r>
              <a:rPr lang="ru-RU" sz="3200" dirty="0" smtClean="0"/>
              <a:t>вид </a:t>
            </a:r>
            <a:r>
              <a:rPr lang="ru-RU" sz="3200" dirty="0"/>
              <a:t>глагола</a:t>
            </a:r>
            <a:r>
              <a:rPr lang="ru-RU" sz="3200" dirty="0" smtClean="0"/>
              <a:t>.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Сделайте вывод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15292" y="2181498"/>
            <a:ext cx="287129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Реше</a:t>
            </a:r>
            <a:r>
              <a:rPr lang="ru-RU" sz="3200" u="sng" dirty="0" smtClean="0">
                <a:solidFill>
                  <a:srgbClr val="0070C0"/>
                </a:solidFill>
              </a:rPr>
              <a:t>нн</a:t>
            </a:r>
            <a:r>
              <a:rPr lang="ru-RU" sz="3200" dirty="0" smtClean="0"/>
              <a:t>ый </a:t>
            </a:r>
          </a:p>
          <a:p>
            <a:r>
              <a:rPr lang="ru-RU" sz="3200" dirty="0" smtClean="0"/>
              <a:t>Вареная </a:t>
            </a:r>
          </a:p>
          <a:p>
            <a:r>
              <a:rPr lang="ru-RU" sz="3200" dirty="0" smtClean="0"/>
              <a:t>Заколоче</a:t>
            </a:r>
            <a:r>
              <a:rPr lang="ru-RU" sz="3200" u="sng" dirty="0" smtClean="0">
                <a:solidFill>
                  <a:srgbClr val="0070C0"/>
                </a:solidFill>
              </a:rPr>
              <a:t>нн</a:t>
            </a:r>
            <a:r>
              <a:rPr lang="ru-RU" sz="3200" dirty="0" smtClean="0"/>
              <a:t>ый </a:t>
            </a:r>
          </a:p>
          <a:p>
            <a:r>
              <a:rPr lang="ru-RU" sz="3200" dirty="0" smtClean="0"/>
              <a:t>Вязаный </a:t>
            </a:r>
          </a:p>
          <a:p>
            <a:r>
              <a:rPr lang="ru-RU" sz="3200" dirty="0" smtClean="0"/>
              <a:t>Скоше</a:t>
            </a:r>
            <a:r>
              <a:rPr lang="ru-RU" sz="3200" u="sng" dirty="0" smtClean="0">
                <a:solidFill>
                  <a:srgbClr val="0070C0"/>
                </a:solidFill>
              </a:rPr>
              <a:t>нн</a:t>
            </a:r>
            <a:r>
              <a:rPr lang="ru-RU" sz="3200" dirty="0" smtClean="0"/>
              <a:t>ый </a:t>
            </a:r>
          </a:p>
          <a:p>
            <a:r>
              <a:rPr lang="ru-RU" sz="3200" dirty="0" smtClean="0"/>
              <a:t>Крашеный </a:t>
            </a:r>
          </a:p>
          <a:p>
            <a:r>
              <a:rPr lang="ru-RU" sz="3200" dirty="0" smtClean="0"/>
              <a:t>Купле</a:t>
            </a:r>
            <a:r>
              <a:rPr lang="ru-RU" sz="3200" u="sng" dirty="0" smtClean="0">
                <a:solidFill>
                  <a:srgbClr val="0070C0"/>
                </a:solidFill>
              </a:rPr>
              <a:t>нн</a:t>
            </a:r>
            <a:r>
              <a:rPr lang="ru-RU" sz="3200" dirty="0" smtClean="0"/>
              <a:t>ый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194944" y="2181498"/>
            <a:ext cx="250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60365" y="2181498"/>
            <a:ext cx="5089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решить (совершенный вид)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960365" y="2706649"/>
            <a:ext cx="5330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варить (несовершенный вид)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960365" y="3154855"/>
            <a:ext cx="5779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заколотить (совершенный вид)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960365" y="3590110"/>
            <a:ext cx="5224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вязать (несовершенный вид)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60365" y="4106231"/>
            <a:ext cx="5113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скосить (совершенный вид)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960365" y="4640412"/>
            <a:ext cx="5503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красить (несовершенный вид)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960365" y="5129804"/>
            <a:ext cx="4955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- купить (совершенный вид)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018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977687"/>
              </p:ext>
            </p:extLst>
          </p:nvPr>
        </p:nvGraphicFramePr>
        <p:xfrm>
          <a:off x="0" y="-1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83316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Это причастие и мы пишем -НН-, если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Это отглагольное прилагательное</a:t>
                      </a:r>
                      <a:r>
                        <a:rPr lang="ru-RU" sz="2400" baseline="0" dirty="0" smtClean="0"/>
                        <a:t> и мы пишем </a:t>
                      </a:r>
                      <a:r>
                        <a:rPr lang="ru-RU" sz="2400" dirty="0" smtClean="0"/>
                        <a:t>-Н-</a:t>
                      </a:r>
                      <a:endParaRPr lang="ru-RU" sz="2400" dirty="0"/>
                    </a:p>
                  </a:txBody>
                  <a:tcPr/>
                </a:tc>
              </a:tr>
              <a:tr h="131169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6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6600" dirty="0"/>
                    </a:p>
                  </a:txBody>
                  <a:tcPr/>
                </a:tc>
              </a:tr>
              <a:tr h="1277804">
                <a:tc>
                  <a:txBody>
                    <a:bodyPr/>
                    <a:lstStyle/>
                    <a:p>
                      <a:endParaRPr lang="ru-RU" sz="6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592512">
                <a:tc>
                  <a:txBody>
                    <a:bodyPr/>
                    <a:lstStyle/>
                    <a:p>
                      <a:endParaRPr lang="ru-RU" sz="66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42818">
                <a:tc>
                  <a:txBody>
                    <a:bodyPr/>
                    <a:lstStyle/>
                    <a:p>
                      <a:endParaRPr lang="ru-RU" sz="66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/>
                      </a:r>
                      <a:br>
                        <a:rPr lang="ru-RU" sz="3200" dirty="0" smtClean="0"/>
                      </a:br>
                      <a:endParaRPr lang="ru-RU" sz="32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2548" y="99423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/>
              <a:t>Есть приставка (кроме НЕ)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Рас</a:t>
            </a:r>
            <a:r>
              <a:rPr lang="ru-RU" sz="2400" b="1" dirty="0" smtClean="0">
                <a:solidFill>
                  <a:schemeClr val="dk1"/>
                </a:solidFill>
              </a:rPr>
              <a:t>краше</a:t>
            </a:r>
            <a:r>
              <a:rPr lang="ru-RU" sz="2400" b="1" u="sng" dirty="0" smtClean="0">
                <a:solidFill>
                  <a:srgbClr val="0070C0"/>
                </a:solidFill>
              </a:rPr>
              <a:t>нн</a:t>
            </a:r>
            <a:r>
              <a:rPr lang="ru-RU" sz="2400" b="1" dirty="0" smtClean="0">
                <a:solidFill>
                  <a:schemeClr val="dk1"/>
                </a:solidFill>
              </a:rPr>
              <a:t>ая</a:t>
            </a:r>
            <a:r>
              <a:rPr lang="ru-RU" sz="2400" dirty="0">
                <a:solidFill>
                  <a:schemeClr val="dk1"/>
                </a:solidFill>
              </a:rPr>
              <a:t> картинка (но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не</a:t>
            </a:r>
            <a:r>
              <a:rPr lang="ru-RU" sz="2400" dirty="0">
                <a:solidFill>
                  <a:schemeClr val="dk1"/>
                </a:solidFill>
              </a:rPr>
              <a:t>крашеная скамейка</a:t>
            </a:r>
            <a:r>
              <a:rPr lang="ru-RU" sz="2400" dirty="0" smtClean="0">
                <a:solidFill>
                  <a:schemeClr val="dk1"/>
                </a:solidFill>
              </a:rPr>
              <a:t>)</a:t>
            </a:r>
            <a:endParaRPr lang="ru-RU" sz="2400" dirty="0">
              <a:solidFill>
                <a:schemeClr val="dk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549" y="2194561"/>
            <a:ext cx="5894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2.</a:t>
            </a:r>
            <a:r>
              <a:rPr lang="ru-RU" sz="2400" dirty="0" smtClean="0"/>
              <a:t> </a:t>
            </a:r>
            <a:r>
              <a:rPr lang="ru-RU" sz="2400" b="1" dirty="0" smtClean="0"/>
              <a:t>Есть зависимые слова</a:t>
            </a:r>
          </a:p>
          <a:p>
            <a:pPr defTabSz="457200">
              <a:defRPr/>
            </a:pPr>
            <a:r>
              <a:rPr lang="ru-RU" sz="2400" dirty="0">
                <a:solidFill>
                  <a:schemeClr val="dk1"/>
                </a:solidFill>
              </a:rPr>
              <a:t>Печеный картофель – пече</a:t>
            </a:r>
            <a:r>
              <a:rPr lang="ru-RU" sz="2400" b="1" u="sng" dirty="0">
                <a:solidFill>
                  <a:srgbClr val="0070C0"/>
                </a:solidFill>
              </a:rPr>
              <a:t>нн</a:t>
            </a:r>
            <a:r>
              <a:rPr lang="ru-RU" sz="2400" dirty="0">
                <a:solidFill>
                  <a:schemeClr val="dk1"/>
                </a:solidFill>
              </a:rPr>
              <a:t>ый </a:t>
            </a:r>
            <a:r>
              <a:rPr lang="ru-RU" sz="2400" b="1" dirty="0">
                <a:solidFill>
                  <a:schemeClr val="dk1"/>
                </a:solidFill>
              </a:rPr>
              <a:t>(где?) </a:t>
            </a:r>
            <a:r>
              <a:rPr lang="ru-RU" sz="2400" b="1" dirty="0">
                <a:solidFill>
                  <a:srgbClr val="FF0000"/>
                </a:solidFill>
              </a:rPr>
              <a:t>в золе </a:t>
            </a:r>
            <a:r>
              <a:rPr lang="ru-RU" sz="2400" dirty="0">
                <a:solidFill>
                  <a:schemeClr val="dk1"/>
                </a:solidFill>
              </a:rPr>
              <a:t>картофель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548" y="3732852"/>
            <a:ext cx="55867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3. Есть суффиксы –ОВА-, -ЕВА-, -ИРОВА-</a:t>
            </a:r>
          </a:p>
          <a:p>
            <a:r>
              <a:rPr lang="ru-RU" sz="2000" dirty="0">
                <a:solidFill>
                  <a:schemeClr val="dk1"/>
                </a:solidFill>
              </a:rPr>
              <a:t>Марин</a:t>
            </a:r>
            <a:r>
              <a:rPr lang="ru-RU" sz="2000" b="1" dirty="0">
                <a:solidFill>
                  <a:srgbClr val="FF0000"/>
                </a:solidFill>
              </a:rPr>
              <a:t>ова</a:t>
            </a:r>
            <a:r>
              <a:rPr lang="ru-RU" sz="2000" b="1" u="sng" dirty="0">
                <a:solidFill>
                  <a:srgbClr val="0070C0"/>
                </a:solidFill>
              </a:rPr>
              <a:t>нн</a:t>
            </a:r>
            <a:r>
              <a:rPr lang="ru-RU" sz="2000" dirty="0">
                <a:solidFill>
                  <a:schemeClr val="dk1"/>
                </a:solidFill>
              </a:rPr>
              <a:t>ые огурцы, асфальт</a:t>
            </a:r>
            <a:r>
              <a:rPr lang="ru-RU" sz="2000" b="1" dirty="0">
                <a:solidFill>
                  <a:srgbClr val="FF0000"/>
                </a:solidFill>
              </a:rPr>
              <a:t>ирова</a:t>
            </a:r>
            <a:r>
              <a:rPr lang="ru-RU" sz="2000" b="1" u="sng" dirty="0">
                <a:solidFill>
                  <a:srgbClr val="0070C0"/>
                </a:solidFill>
              </a:rPr>
              <a:t>нн</a:t>
            </a:r>
            <a:r>
              <a:rPr lang="ru-RU" sz="2000" dirty="0">
                <a:solidFill>
                  <a:schemeClr val="dk1"/>
                </a:solidFill>
              </a:rPr>
              <a:t>ая улица,</a:t>
            </a:r>
          </a:p>
          <a:p>
            <a:r>
              <a:rPr lang="ru-RU" sz="2000" b="0" dirty="0" smtClean="0"/>
              <a:t>корч</a:t>
            </a:r>
            <a:r>
              <a:rPr lang="ru-RU" sz="2000" b="1" dirty="0" smtClean="0">
                <a:solidFill>
                  <a:srgbClr val="FF0000"/>
                </a:solidFill>
              </a:rPr>
              <a:t>ёва</a:t>
            </a:r>
            <a:r>
              <a:rPr lang="ru-RU" sz="2000" b="1" u="sng" dirty="0" smtClean="0">
                <a:solidFill>
                  <a:srgbClr val="0070C0"/>
                </a:solidFill>
              </a:rPr>
              <a:t>нн</a:t>
            </a:r>
            <a:r>
              <a:rPr lang="ru-RU" sz="2000" b="0" dirty="0" smtClean="0"/>
              <a:t>ый участок</a:t>
            </a:r>
          </a:p>
          <a:p>
            <a:r>
              <a:rPr lang="ru-RU" sz="2000" b="1" dirty="0" smtClean="0"/>
              <a:t>НО!</a:t>
            </a:r>
            <a:r>
              <a:rPr lang="ru-RU" sz="2000" b="1" baseline="0" dirty="0" smtClean="0"/>
              <a:t>  Жёва</a:t>
            </a:r>
            <a:r>
              <a:rPr lang="ru-RU" sz="2000" b="1" baseline="0" dirty="0" smtClean="0">
                <a:solidFill>
                  <a:srgbClr val="0070C0"/>
                </a:solidFill>
              </a:rPr>
              <a:t>н</a:t>
            </a:r>
            <a:r>
              <a:rPr lang="ru-RU" sz="2000" b="1" baseline="0" dirty="0" smtClean="0"/>
              <a:t>ый, кова</a:t>
            </a:r>
            <a:r>
              <a:rPr lang="ru-RU" sz="2000" b="1" baseline="0" dirty="0" smtClean="0">
                <a:solidFill>
                  <a:srgbClr val="0070C0"/>
                </a:solidFill>
              </a:rPr>
              <a:t>н</a:t>
            </a:r>
            <a:r>
              <a:rPr lang="ru-RU" sz="2000" b="1" baseline="0" dirty="0" smtClean="0"/>
              <a:t>ый.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2549" y="5158489"/>
            <a:ext cx="58942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4. Образовано от глагола совершенного вида</a:t>
            </a:r>
          </a:p>
          <a:p>
            <a:endParaRPr lang="ru-RU" sz="800" b="1" dirty="0"/>
          </a:p>
          <a:p>
            <a:r>
              <a:rPr lang="ru-RU" sz="2400" dirty="0" smtClean="0"/>
              <a:t>Купле</a:t>
            </a:r>
            <a:r>
              <a:rPr lang="ru-RU" sz="2400" u="sng" dirty="0" smtClean="0">
                <a:solidFill>
                  <a:srgbClr val="0070C0"/>
                </a:solidFill>
              </a:rPr>
              <a:t>нн</a:t>
            </a:r>
            <a:r>
              <a:rPr lang="ru-RU" sz="2400" dirty="0" smtClean="0"/>
              <a:t>ые игрушки – купить (что </a:t>
            </a:r>
            <a:r>
              <a:rPr lang="ru-RU" sz="2400" dirty="0" smtClean="0">
                <a:solidFill>
                  <a:srgbClr val="FF0000"/>
                </a:solidFill>
              </a:rPr>
              <a:t>с</a:t>
            </a:r>
            <a:r>
              <a:rPr lang="ru-RU" sz="2400" dirty="0" smtClean="0"/>
              <a:t>делать?)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8124" y="1994210"/>
            <a:ext cx="49279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 smtClean="0"/>
              <a:t>во всех остальных </a:t>
            </a:r>
          </a:p>
          <a:p>
            <a:pPr algn="ctr"/>
            <a:r>
              <a:rPr lang="ru-RU" sz="4800" dirty="0" smtClean="0"/>
              <a:t>случаях</a:t>
            </a:r>
            <a:endParaRPr lang="ru-RU" sz="4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48548" y="5181629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Исключения: </a:t>
            </a:r>
            <a:r>
              <a:rPr lang="ru-RU" dirty="0">
                <a:solidFill>
                  <a:schemeClr val="dk1"/>
                </a:solidFill>
              </a:rPr>
              <a:t>НЕВИДАННЫЙ, НЕСЛЫХАННЫЙ, НЕЖДАННЫЙ, НЕГАДАННЫЙ, НЕЧАЯННЫЙ, ЖЕЛАННЫЙ, ЖЕМАННЫЙ, СВЯЩЕННЫЙ, ЧВАННЫЙ.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0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323</TotalTime>
  <Words>654</Words>
  <Application>Microsoft Office PowerPoint</Application>
  <PresentationFormat>Широкоэкранный</PresentationFormat>
  <Paragraphs>181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Натуральные материалы</vt:lpstr>
      <vt:lpstr>Н и НН в суффиксах полных страдательных причастий и отглагольных прилагательных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 и НН в суффиксах страдательных причастий и отглагольных прилагательных</dc:title>
  <dc:creator>Алёна</dc:creator>
  <cp:lastModifiedBy>Алёна</cp:lastModifiedBy>
  <cp:revision>32</cp:revision>
  <dcterms:created xsi:type="dcterms:W3CDTF">2016-11-08T09:30:14Z</dcterms:created>
  <dcterms:modified xsi:type="dcterms:W3CDTF">2021-06-29T09:08:16Z</dcterms:modified>
</cp:coreProperties>
</file>