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7"/>
  </p:notesMasterIdLst>
  <p:sldIdLst>
    <p:sldId id="256" r:id="rId2"/>
    <p:sldId id="257" r:id="rId3"/>
    <p:sldId id="258" r:id="rId4"/>
    <p:sldId id="261" r:id="rId5"/>
    <p:sldId id="259" r:id="rId6"/>
    <p:sldId id="262" r:id="rId7"/>
    <p:sldId id="263" r:id="rId8"/>
    <p:sldId id="264" r:id="rId9"/>
    <p:sldId id="265" r:id="rId10"/>
    <p:sldId id="266" r:id="rId11"/>
    <p:sldId id="267" r:id="rId12"/>
    <p:sldId id="269" r:id="rId13"/>
    <p:sldId id="270" r:id="rId14"/>
    <p:sldId id="268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bg1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63" autoAdjust="0"/>
    <p:restoredTop sz="94660"/>
  </p:normalViewPr>
  <p:slideViewPr>
    <p:cSldViewPr>
      <p:cViewPr varScale="1">
        <p:scale>
          <a:sx n="69" d="100"/>
          <a:sy n="69" d="100"/>
        </p:scale>
        <p:origin x="-142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E9CDE6-3BD7-410A-AC12-310D6A40BBDE}" type="datetimeFigureOut">
              <a:rPr lang="ru-RU" smtClean="0"/>
              <a:pPr/>
              <a:t>28.05.2020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1289E5-919C-47AB-92DC-9F7865A7701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289E5-919C-47AB-92DC-9F7865A7701C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28.05.2020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28.05.2020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jpeg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microsoft.com/office/2007/relationships/hdphoto" Target="../media/hdphoto7.wdp"/><Relationship Id="rId9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0.jpeg"/><Relationship Id="rId7" Type="http://schemas.openxmlformats.org/officeDocument/2006/relationships/image" Target="../media/image27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gif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908720"/>
            <a:ext cx="8229600" cy="1828800"/>
          </a:xfrm>
        </p:spPr>
        <p:txBody>
          <a:bodyPr>
            <a:normAutofit fontScale="90000"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ЧАСТНОЕ ДОШКОЛЬНОЕ ОБРАЗОВАТЕЛЬНОЕ УЧРЕЖДЕНИЕ</a:t>
            </a:r>
            <a:br>
              <a:rPr lang="ru-RU" sz="2000" dirty="0" smtClean="0">
                <a:solidFill>
                  <a:schemeClr val="bg1"/>
                </a:solidFill>
              </a:rPr>
            </a:br>
            <a:r>
              <a:rPr lang="ru-RU" sz="2000" dirty="0" smtClean="0">
                <a:solidFill>
                  <a:schemeClr val="bg1"/>
                </a:solidFill>
              </a:rPr>
              <a:t>«ДЕТСКИЙ САД №42»</a:t>
            </a:r>
            <a:br>
              <a:rPr lang="ru-RU" sz="2000" dirty="0" smtClean="0">
                <a:solidFill>
                  <a:schemeClr val="bg1"/>
                </a:solidFill>
              </a:rPr>
            </a:br>
            <a:r>
              <a:rPr lang="ru-RU" sz="2000" dirty="0" smtClean="0">
                <a:solidFill>
                  <a:schemeClr val="bg1"/>
                </a:solidFill>
              </a:rPr>
              <a:t>ОТКРЫТОГО АКЦИОНЕРНОГО ОБЩЕСТВА</a:t>
            </a:r>
            <a:br>
              <a:rPr lang="ru-RU" sz="2000" dirty="0" smtClean="0">
                <a:solidFill>
                  <a:schemeClr val="bg1"/>
                </a:solidFill>
              </a:rPr>
            </a:br>
            <a:r>
              <a:rPr lang="ru-RU" sz="2000" dirty="0" smtClean="0">
                <a:solidFill>
                  <a:schemeClr val="bg1"/>
                </a:solidFill>
              </a:rPr>
              <a:t>«РОССИЙСКИЕ ЖЕЛЕЗНЫЕ ДОРОГИ»</a:t>
            </a:r>
            <a:r>
              <a:rPr lang="en-US" sz="2000" smtClean="0">
                <a:solidFill>
                  <a:schemeClr val="bg1"/>
                </a:solidFill>
              </a:rPr>
              <a:t>.</a:t>
            </a:r>
            <a:r>
              <a:rPr lang="ru-RU" sz="2000" smtClean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/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/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/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ru-RU" sz="3600" dirty="0" smtClean="0">
                <a:solidFill>
                  <a:schemeClr val="bg1"/>
                </a:solidFill>
              </a:rPr>
              <a:t>Звук и буква Ч.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4048" y="5661248"/>
            <a:ext cx="3744416" cy="648072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ru-RU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Автор: учитель-логопед </a:t>
            </a:r>
          </a:p>
          <a:p>
            <a:pPr algn="r"/>
            <a:r>
              <a:rPr lang="ru-RU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    </a:t>
            </a:r>
            <a:r>
              <a:rPr lang="ru-RU" sz="1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Саличкина</a:t>
            </a:r>
            <a:r>
              <a:rPr lang="ru-RU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Ольга Сергеевна</a:t>
            </a:r>
          </a:p>
        </p:txBody>
      </p:sp>
      <p:pic>
        <p:nvPicPr>
          <p:cNvPr id="4" name="Picture 3" descr="C:\Documents and Settings\Admin\Рабочий стол\hello_html_910a2e2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95936" y="2996952"/>
            <a:ext cx="946753" cy="1421383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Sound_1125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Звук </a:t>
            </a:r>
            <a:r>
              <a:rPr lang="en-US" dirty="0" smtClean="0">
                <a:solidFill>
                  <a:schemeClr val="bg1"/>
                </a:solidFill>
              </a:rPr>
              <a:t>[</a:t>
            </a:r>
            <a:r>
              <a:rPr lang="ru-RU" dirty="0" smtClean="0">
                <a:solidFill>
                  <a:schemeClr val="bg1"/>
                </a:solidFill>
              </a:rPr>
              <a:t>Ч</a:t>
            </a:r>
            <a:r>
              <a:rPr lang="en-US" dirty="0" smtClean="0">
                <a:solidFill>
                  <a:schemeClr val="bg1"/>
                </a:solidFill>
              </a:rPr>
              <a:t>]</a:t>
            </a:r>
            <a:r>
              <a:rPr lang="ru-RU" dirty="0" smtClean="0">
                <a:solidFill>
                  <a:schemeClr val="bg1"/>
                </a:solidFill>
              </a:rPr>
              <a:t> – </a:t>
            </a:r>
            <a:r>
              <a:rPr lang="ru-RU" dirty="0" err="1" smtClean="0">
                <a:solidFill>
                  <a:schemeClr val="bg1"/>
                </a:solidFill>
              </a:rPr>
              <a:t>согласный,всегда</a:t>
            </a:r>
            <a:r>
              <a:rPr lang="ru-RU" dirty="0" smtClean="0">
                <a:solidFill>
                  <a:schemeClr val="bg1"/>
                </a:solidFill>
              </a:rPr>
              <a:t> мягкий, глухой, шипящий.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098" name="Picture 2" descr="C:\Documents and Settings\Admin\Рабочий стол\hello_html_591e55c9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7584" y="1268760"/>
            <a:ext cx="7128792" cy="5346594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/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2400" dirty="0" smtClean="0">
                <a:solidFill>
                  <a:schemeClr val="bg1"/>
                </a:solidFill>
              </a:rPr>
              <a:t/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2400" dirty="0" smtClean="0">
                <a:solidFill>
                  <a:schemeClr val="bg1"/>
                </a:solidFill>
              </a:rPr>
              <a:t/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2400" dirty="0" smtClean="0">
                <a:solidFill>
                  <a:schemeClr val="bg1"/>
                </a:solidFill>
              </a:rPr>
              <a:t/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2400" dirty="0" smtClean="0">
                <a:solidFill>
                  <a:schemeClr val="bg1"/>
                </a:solidFill>
              </a:rPr>
              <a:t/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2400" dirty="0" smtClean="0">
                <a:solidFill>
                  <a:schemeClr val="bg1"/>
                </a:solidFill>
              </a:rPr>
              <a:t/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2400" dirty="0" smtClean="0">
                <a:solidFill>
                  <a:schemeClr val="bg1"/>
                </a:solidFill>
              </a:rPr>
              <a:t/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2400" dirty="0" smtClean="0">
                <a:solidFill>
                  <a:schemeClr val="bg1"/>
                </a:solidFill>
              </a:rPr>
              <a:t/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2400" dirty="0" smtClean="0">
                <a:solidFill>
                  <a:schemeClr val="bg1"/>
                </a:solidFill>
              </a:rPr>
              <a:t/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2400" dirty="0" smtClean="0">
                <a:solidFill>
                  <a:schemeClr val="bg1"/>
                </a:solidFill>
              </a:rPr>
              <a:t>Игра «</a:t>
            </a:r>
            <a:r>
              <a:rPr lang="ru-RU" sz="2400" dirty="0" err="1" smtClean="0">
                <a:solidFill>
                  <a:schemeClr val="bg1"/>
                </a:solidFill>
              </a:rPr>
              <a:t>Ловишки</a:t>
            </a:r>
            <a:r>
              <a:rPr lang="ru-RU" sz="2400" dirty="0" smtClean="0">
                <a:solidFill>
                  <a:schemeClr val="bg1"/>
                </a:solidFill>
              </a:rPr>
              <a:t>»</a:t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2400" dirty="0" smtClean="0">
                <a:solidFill>
                  <a:schemeClr val="bg1"/>
                </a:solidFill>
              </a:rPr>
              <a:t>-А сейчас мы будем ловить звук (Ч). Приготовь свои ладошки. Кто-то из взрослых будет произносить звуки, слоги, слова. А ты хлопай в ладоши, когда услышишь звук [ч], слог со звуком [ч], слово со звуком [ч].</a:t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2400" dirty="0" smtClean="0">
                <a:solidFill>
                  <a:schemeClr val="bg1"/>
                </a:solidFill>
              </a:rPr>
              <a:t/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2400" dirty="0" smtClean="0">
                <a:solidFill>
                  <a:schemeClr val="bg1"/>
                </a:solidFill>
              </a:rPr>
              <a:t>Ч, С, Ч, Т, Ч, Ч, П, К, Ч</a:t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2400" dirty="0" smtClean="0">
                <a:solidFill>
                  <a:schemeClr val="bg1"/>
                </a:solidFill>
              </a:rPr>
              <a:t/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2400" dirty="0" smtClean="0">
                <a:solidFill>
                  <a:schemeClr val="bg1"/>
                </a:solidFill>
              </a:rPr>
              <a:t>ЧА, ПА, ЧУ, ТИ, ЧИ</a:t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2400" dirty="0" smtClean="0">
                <a:solidFill>
                  <a:schemeClr val="bg1"/>
                </a:solidFill>
              </a:rPr>
              <a:t/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2400" dirty="0" smtClean="0">
                <a:solidFill>
                  <a:schemeClr val="bg1"/>
                </a:solidFill>
              </a:rPr>
              <a:t>МЯЧ, ПАЛКА, ПОЧКА, ЧАЙНИК, ТИГР, ОЧКИ.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Определи позицию звука </a:t>
            </a:r>
            <a:r>
              <a:rPr lang="en-US" sz="3200" dirty="0" smtClean="0">
                <a:solidFill>
                  <a:schemeClr val="bg1"/>
                </a:solidFill>
              </a:rPr>
              <a:t>[</a:t>
            </a:r>
            <a:r>
              <a:rPr lang="ru-RU" sz="3200" dirty="0" smtClean="0">
                <a:solidFill>
                  <a:schemeClr val="bg1"/>
                </a:solidFill>
              </a:rPr>
              <a:t>Ч</a:t>
            </a:r>
            <a:r>
              <a:rPr lang="en-US" sz="3200" dirty="0" smtClean="0">
                <a:solidFill>
                  <a:schemeClr val="bg1"/>
                </a:solidFill>
              </a:rPr>
              <a:t>]</a:t>
            </a:r>
            <a:r>
              <a:rPr lang="ru-RU" sz="3200" dirty="0" smtClean="0">
                <a:solidFill>
                  <a:schemeClr val="bg1"/>
                </a:solidFill>
              </a:rPr>
              <a:t> в словах и разложи предметы по шкафам.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9" name="Содержимое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4883" b="97070" l="996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24544" y="2276872"/>
            <a:ext cx="2748855" cy="3600400"/>
          </a:xfrm>
          <a:prstGeom prst="rect">
            <a:avLst/>
          </a:prstGeom>
        </p:spPr>
      </p:pic>
      <p:pic>
        <p:nvPicPr>
          <p:cNvPr id="10" name="Содержимое 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4883" b="97070" l="996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31840" y="2204864"/>
            <a:ext cx="2748855" cy="3600400"/>
          </a:xfrm>
          <a:prstGeom prst="rect">
            <a:avLst/>
          </a:prstGeom>
        </p:spPr>
      </p:pic>
      <p:pic>
        <p:nvPicPr>
          <p:cNvPr id="11" name="Содержимое 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4883" b="97070" l="996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95145" y="2204864"/>
            <a:ext cx="2748855" cy="3600400"/>
          </a:xfrm>
          <a:prstGeom prst="rect">
            <a:avLst/>
          </a:prstGeom>
        </p:spPr>
      </p:pic>
      <p:pic>
        <p:nvPicPr>
          <p:cNvPr id="1026" name="Picture 2" descr="C:\Documents and Settings\Admin\Рабочий стол\mech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288" r="20469"/>
          <a:stretch>
            <a:fillRect/>
          </a:stretch>
        </p:blipFill>
        <p:spPr bwMode="auto">
          <a:xfrm>
            <a:off x="2339752" y="3284984"/>
            <a:ext cx="792088" cy="821765"/>
          </a:xfrm>
          <a:prstGeom prst="rect">
            <a:avLst/>
          </a:prstGeom>
          <a:noFill/>
        </p:spPr>
      </p:pic>
      <p:pic>
        <p:nvPicPr>
          <p:cNvPr id="1027" name="Picture 3" descr="C:\Documents and Settings\Admin\Рабочий стол\chesnok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16441" r="18991"/>
          <a:stretch>
            <a:fillRect/>
          </a:stretch>
        </p:blipFill>
        <p:spPr bwMode="auto">
          <a:xfrm>
            <a:off x="2267744" y="1268760"/>
            <a:ext cx="792088" cy="766713"/>
          </a:xfrm>
          <a:prstGeom prst="rect">
            <a:avLst/>
          </a:prstGeom>
          <a:noFill/>
        </p:spPr>
      </p:pic>
      <p:pic>
        <p:nvPicPr>
          <p:cNvPr id="1028" name="Picture 4" descr="C:\Documents and Settings\Admin\Рабочий стол\chasi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21650" r="20469"/>
          <a:stretch>
            <a:fillRect/>
          </a:stretch>
        </p:blipFill>
        <p:spPr bwMode="auto">
          <a:xfrm>
            <a:off x="2339752" y="2204864"/>
            <a:ext cx="763911" cy="824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9" name="Picture 5" descr="C:\Documents and Settings\Admin\Рабочий стол\chainik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432" r="20997"/>
          <a:stretch>
            <a:fillRect/>
          </a:stretch>
        </p:blipFill>
        <p:spPr bwMode="auto">
          <a:xfrm>
            <a:off x="2339752" y="4365104"/>
            <a:ext cx="693500" cy="752872"/>
          </a:xfrm>
          <a:prstGeom prst="rect">
            <a:avLst/>
          </a:prstGeom>
          <a:noFill/>
        </p:spPr>
      </p:pic>
      <p:pic>
        <p:nvPicPr>
          <p:cNvPr id="1030" name="Picture 6" descr="C:\Documents and Settings\Admin\Рабочий стол\kluch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261" r="18373"/>
          <a:stretch>
            <a:fillRect/>
          </a:stretch>
        </p:blipFill>
        <p:spPr bwMode="auto">
          <a:xfrm>
            <a:off x="5796136" y="2132856"/>
            <a:ext cx="792088" cy="734870"/>
          </a:xfrm>
          <a:prstGeom prst="rect">
            <a:avLst/>
          </a:prstGeom>
          <a:noFill/>
        </p:spPr>
      </p:pic>
      <p:pic>
        <p:nvPicPr>
          <p:cNvPr id="1031" name="Picture 7" descr="C:\Documents and Settings\Admin\Рабочий стол\kirpich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657" t="8421" r="8657" b="2751"/>
          <a:stretch>
            <a:fillRect/>
          </a:stretch>
        </p:blipFill>
        <p:spPr bwMode="auto">
          <a:xfrm>
            <a:off x="5580112" y="4149080"/>
            <a:ext cx="1072460" cy="720080"/>
          </a:xfrm>
          <a:prstGeom prst="rect">
            <a:avLst/>
          </a:prstGeom>
          <a:noFill/>
        </p:spPr>
      </p:pic>
      <p:pic>
        <p:nvPicPr>
          <p:cNvPr id="1032" name="Picture 8" descr="C:\Documents and Settings\Admin\Рабочий стол\pechka.jpg"/>
          <p:cNvPicPr>
            <a:picLocks noChangeAspect="1" noChangeArrowheads="1"/>
          </p:cNvPicPr>
          <p:nvPr/>
        </p:nvPicPr>
        <p:blipFill>
          <a:blip r:embed="rId11" cstate="print"/>
          <a:srcRect l="18107" t="4641" r="18107"/>
          <a:stretch>
            <a:fillRect/>
          </a:stretch>
        </p:blipFill>
        <p:spPr bwMode="auto">
          <a:xfrm>
            <a:off x="2339752" y="5373216"/>
            <a:ext cx="936104" cy="874657"/>
          </a:xfrm>
          <a:prstGeom prst="rect">
            <a:avLst/>
          </a:prstGeom>
          <a:noFill/>
        </p:spPr>
      </p:pic>
      <p:pic>
        <p:nvPicPr>
          <p:cNvPr id="1033" name="Picture 9" descr="C:\Documents and Settings\Admin\Рабочий стол\grechka.jpg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113" t="13947" r="3932" b="9354"/>
          <a:stretch>
            <a:fillRect/>
          </a:stretch>
        </p:blipFill>
        <p:spPr bwMode="auto">
          <a:xfrm>
            <a:off x="5508104" y="5229200"/>
            <a:ext cx="1296144" cy="690155"/>
          </a:xfrm>
          <a:prstGeom prst="rect">
            <a:avLst/>
          </a:prstGeom>
          <a:noFill/>
        </p:spPr>
      </p:pic>
      <p:pic>
        <p:nvPicPr>
          <p:cNvPr id="1034" name="Picture 10" descr="C:\Documents and Settings\Admin\Рабочий стол\ochki.jpg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7871" b="15980"/>
          <a:stretch>
            <a:fillRect/>
          </a:stretch>
        </p:blipFill>
        <p:spPr bwMode="auto">
          <a:xfrm>
            <a:off x="5436096" y="3212976"/>
            <a:ext cx="1535832" cy="634962"/>
          </a:xfrm>
          <a:prstGeom prst="rect">
            <a:avLst/>
          </a:prstGeom>
          <a:noFill/>
        </p:spPr>
      </p:pic>
      <p:sp>
        <p:nvSpPr>
          <p:cNvPr id="24" name="Прямоугольник 23"/>
          <p:cNvSpPr/>
          <p:nvPr/>
        </p:nvSpPr>
        <p:spPr>
          <a:xfrm>
            <a:off x="323528" y="1628800"/>
            <a:ext cx="504056" cy="432048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3779912" y="1628800"/>
            <a:ext cx="504056" cy="43204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1331640" y="1628800"/>
            <a:ext cx="504056" cy="43204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827584" y="1628800"/>
            <a:ext cx="504056" cy="43204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4788024" y="1628800"/>
            <a:ext cx="504056" cy="43204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4283968" y="1628800"/>
            <a:ext cx="504056" cy="432048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7380312" y="1628800"/>
            <a:ext cx="504056" cy="43204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6876256" y="1628800"/>
            <a:ext cx="504056" cy="43204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7884368" y="1628800"/>
            <a:ext cx="504056" cy="432048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81481E-6 L -0.17326 0.2203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1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96296E-6 L -0.18351 0.2127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" y="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11111E-6 L 0.55521 -0.0914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81481E-6 L -0.17969 0.0395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" y="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2.22222E-6 L 0.19288 -0.4101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" y="-2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2.59259E-6 L 0.19687 0.2310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81481E-6 L -0.18628 0.0796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" y="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3.33333E-6 L 0.19688 0.0643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" y="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1.48148E-6 L -0.17326 -0.09213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Разложи картинки, определив, сколько слогов в словах. Соедини с письмами.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4" name="Picture 4" descr="C:\Documents and Settings\Admin\Рабочий стол\chasi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21650" r="20469"/>
          <a:stretch>
            <a:fillRect/>
          </a:stretch>
        </p:blipFill>
        <p:spPr bwMode="auto">
          <a:xfrm>
            <a:off x="611560" y="1700808"/>
            <a:ext cx="765027" cy="822960"/>
          </a:xfrm>
          <a:prstGeom prst="rect">
            <a:avLst/>
          </a:prstGeom>
          <a:noFill/>
        </p:spPr>
      </p:pic>
      <p:pic>
        <p:nvPicPr>
          <p:cNvPr id="5" name="Picture 6" descr="C:\Documents and Settings\Admin\Рабочий стол\kluch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261" r="18373"/>
          <a:stretch>
            <a:fillRect/>
          </a:stretch>
        </p:blipFill>
        <p:spPr bwMode="auto">
          <a:xfrm>
            <a:off x="3203848" y="1700808"/>
            <a:ext cx="792088" cy="734870"/>
          </a:xfrm>
          <a:prstGeom prst="rect">
            <a:avLst/>
          </a:prstGeom>
          <a:noFill/>
        </p:spPr>
      </p:pic>
      <p:pic>
        <p:nvPicPr>
          <p:cNvPr id="2051" name="Picture 3" descr="C:\Documents and Settings\Admin\Рабочий стол\unnamed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24128" y="1556792"/>
            <a:ext cx="1045890" cy="1045890"/>
          </a:xfrm>
          <a:prstGeom prst="rect">
            <a:avLst/>
          </a:prstGeom>
          <a:noFill/>
        </p:spPr>
      </p:pic>
      <p:pic>
        <p:nvPicPr>
          <p:cNvPr id="2052" name="Picture 4" descr="C:\Documents and Settings\Admin\Рабочий стол\depositphotos_53418751-stock-photo-butterflies-design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92280" y="1628800"/>
            <a:ext cx="720080" cy="720080"/>
          </a:xfrm>
          <a:prstGeom prst="rect">
            <a:avLst/>
          </a:prstGeom>
          <a:noFill/>
        </p:spPr>
      </p:pic>
      <p:pic>
        <p:nvPicPr>
          <p:cNvPr id="9" name="Picture 12" descr="C:\Documents and Settings\Admin\Рабочий стол\orig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560" y="4941168"/>
            <a:ext cx="1013478" cy="315416"/>
          </a:xfrm>
          <a:prstGeom prst="rect">
            <a:avLst/>
          </a:prstGeom>
          <a:noFill/>
        </p:spPr>
      </p:pic>
      <p:pic>
        <p:nvPicPr>
          <p:cNvPr id="10" name="Picture 12" descr="C:\Documents and Settings\Admin\Рабочий стол\orig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8024" y="4725144"/>
            <a:ext cx="1013478" cy="315416"/>
          </a:xfrm>
          <a:prstGeom prst="rect">
            <a:avLst/>
          </a:prstGeom>
          <a:noFill/>
        </p:spPr>
      </p:pic>
      <p:pic>
        <p:nvPicPr>
          <p:cNvPr id="11" name="Picture 12" descr="C:\Documents and Settings\Admin\Рабочий стол\orig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5013176"/>
            <a:ext cx="1013478" cy="315416"/>
          </a:xfrm>
          <a:prstGeom prst="rect">
            <a:avLst/>
          </a:prstGeom>
          <a:noFill/>
        </p:spPr>
      </p:pic>
      <p:pic>
        <p:nvPicPr>
          <p:cNvPr id="12" name="Picture 12" descr="C:\Documents and Settings\Admin\Рабочий стол\orig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27784" y="4653136"/>
            <a:ext cx="1013478" cy="315416"/>
          </a:xfrm>
          <a:prstGeom prst="rect">
            <a:avLst/>
          </a:prstGeom>
          <a:noFill/>
        </p:spPr>
      </p:pic>
      <p:pic>
        <p:nvPicPr>
          <p:cNvPr id="13" name="Picture 12" descr="C:\Documents and Settings\Admin\Рабочий стол\orig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27784" y="5013176"/>
            <a:ext cx="1013478" cy="315416"/>
          </a:xfrm>
          <a:prstGeom prst="rect">
            <a:avLst/>
          </a:prstGeom>
          <a:noFill/>
        </p:spPr>
      </p:pic>
      <p:pic>
        <p:nvPicPr>
          <p:cNvPr id="14" name="Picture 12" descr="C:\Documents and Settings\Admin\Рабочий стол\orig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60032" y="4365104"/>
            <a:ext cx="1013478" cy="315416"/>
          </a:xfrm>
          <a:prstGeom prst="rect">
            <a:avLst/>
          </a:prstGeom>
          <a:noFill/>
        </p:spPr>
      </p:pic>
      <p:pic>
        <p:nvPicPr>
          <p:cNvPr id="15" name="Picture 12" descr="C:\Documents and Settings\Admin\Рабочий стол\orig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52320" y="4221088"/>
            <a:ext cx="1013478" cy="315416"/>
          </a:xfrm>
          <a:prstGeom prst="rect">
            <a:avLst/>
          </a:prstGeom>
          <a:noFill/>
        </p:spPr>
      </p:pic>
      <p:pic>
        <p:nvPicPr>
          <p:cNvPr id="16" name="Picture 12" descr="C:\Documents and Settings\Admin\Рабочий стол\orig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80312" y="4509120"/>
            <a:ext cx="1013478" cy="315416"/>
          </a:xfrm>
          <a:prstGeom prst="rect">
            <a:avLst/>
          </a:prstGeom>
          <a:noFill/>
        </p:spPr>
      </p:pic>
      <p:pic>
        <p:nvPicPr>
          <p:cNvPr id="17" name="Picture 12" descr="C:\Documents and Settings\Admin\Рабочий стол\orig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08304" y="4797152"/>
            <a:ext cx="1013478" cy="315416"/>
          </a:xfrm>
          <a:prstGeom prst="rect">
            <a:avLst/>
          </a:prstGeom>
          <a:noFill/>
        </p:spPr>
      </p:pic>
      <p:pic>
        <p:nvPicPr>
          <p:cNvPr id="18" name="Picture 12" descr="C:\Documents and Settings\Admin\Рабочий стол\orig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36296" y="5085184"/>
            <a:ext cx="1013478" cy="315416"/>
          </a:xfrm>
          <a:prstGeom prst="rect">
            <a:avLst/>
          </a:prstGeom>
          <a:noFill/>
        </p:spPr>
      </p:pic>
      <p:pic>
        <p:nvPicPr>
          <p:cNvPr id="2053" name="Picture 5" descr="C:\Documents and Settings\Admin\Рабочий стол\12455964bef8308bca9e8d1316e4026e--animale-clipart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35696" y="1700808"/>
            <a:ext cx="936104" cy="1006058"/>
          </a:xfrm>
          <a:prstGeom prst="rect">
            <a:avLst/>
          </a:prstGeom>
          <a:noFill/>
        </p:spPr>
      </p:pic>
      <p:pic>
        <p:nvPicPr>
          <p:cNvPr id="20" name="Picture 10" descr="C:\Documents and Settings\Admin\Рабочий стол\ochki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7871" b="15980"/>
          <a:stretch>
            <a:fillRect/>
          </a:stretch>
        </p:blipFill>
        <p:spPr bwMode="auto">
          <a:xfrm>
            <a:off x="3995936" y="1772816"/>
            <a:ext cx="1535832" cy="634962"/>
          </a:xfrm>
          <a:prstGeom prst="rect">
            <a:avLst/>
          </a:prstGeom>
          <a:noFill/>
        </p:spPr>
      </p:pic>
      <p:pic>
        <p:nvPicPr>
          <p:cNvPr id="2054" name="Picture 6" descr="C:\Documents and Settings\Admin\Рабочий стол\chemodan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518" r="14518"/>
          <a:stretch>
            <a:fillRect/>
          </a:stretch>
        </p:blipFill>
        <p:spPr bwMode="auto">
          <a:xfrm>
            <a:off x="8100392" y="1700808"/>
            <a:ext cx="803734" cy="7078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7037E-7 L 0.23385 0.318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1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3.7037E-6 L 0.09062 0.1997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" y="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11111E-6 L -0.24792 0.3351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" y="1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11111E-6 L -0.17848 0.1215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" y="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96296E-6 L 0.18108 0.2310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037E-6 L -0.2283 0.2835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" y="1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7037E-7 L -0.33542 0.179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" y="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1014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692696"/>
            <a:ext cx="8229600" cy="4277072"/>
          </a:xfrm>
        </p:spPr>
        <p:txBody>
          <a:bodyPr/>
          <a:lstStyle/>
          <a:p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Молодец!Теперь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Печкин может отдать письмо Ёжику.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029" name="Picture 5" descr="C:\Documents and Settings\Admin\Рабочий стол\lisa-fox-belyy-fon-minimalizm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60232" y="3717032"/>
            <a:ext cx="2261064" cy="1413126"/>
          </a:xfrm>
          <a:prstGeom prst="rect">
            <a:avLst/>
          </a:prstGeom>
          <a:noFill/>
        </p:spPr>
      </p:pic>
      <p:pic>
        <p:nvPicPr>
          <p:cNvPr id="1030" name="Picture 6" descr="C:\Documents and Settings\Admin\Рабочий стол\unnamed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00192" y="4725144"/>
            <a:ext cx="857250" cy="857250"/>
          </a:xfrm>
          <a:prstGeom prst="rect">
            <a:avLst/>
          </a:prstGeom>
          <a:noFill/>
        </p:spPr>
      </p:pic>
      <p:pic>
        <p:nvPicPr>
          <p:cNvPr id="1031" name="Picture 7" descr="C:\Documents and Settings\Admin\Рабочий стол\счаст-ивый-шарж-зайчика-изо-ированный-на-бе-ой-пре-посы-ке-74891547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16216" y="3212976"/>
            <a:ext cx="689744" cy="791946"/>
          </a:xfrm>
          <a:prstGeom prst="rect">
            <a:avLst/>
          </a:prstGeom>
          <a:noFill/>
        </p:spPr>
      </p:pic>
      <p:pic>
        <p:nvPicPr>
          <p:cNvPr id="1032" name="Picture 8" descr="C:\Documents and Settings\Admin\Рабочий стол\hello_html_7bcf8167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44008" y="4797152"/>
            <a:ext cx="1080120" cy="1080120"/>
          </a:xfrm>
          <a:prstGeom prst="rect">
            <a:avLst/>
          </a:prstGeom>
          <a:noFill/>
        </p:spPr>
      </p:pic>
      <p:pic>
        <p:nvPicPr>
          <p:cNvPr id="1033" name="Picture 9" descr="C:\Documents and Settings\Admin\Рабочий стол\unnamed (1)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64088" y="3068960"/>
            <a:ext cx="720080" cy="720080"/>
          </a:xfrm>
          <a:prstGeom prst="rect">
            <a:avLst/>
          </a:prstGeom>
          <a:noFill/>
        </p:spPr>
      </p:pic>
      <p:pic>
        <p:nvPicPr>
          <p:cNvPr id="1034" name="Picture 10" descr="C:\Documents and Settings\Admin\Рабочий стол\GL000467266_001_0004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36096" y="3717032"/>
            <a:ext cx="1310951" cy="1405339"/>
          </a:xfrm>
          <a:prstGeom prst="rect">
            <a:avLst/>
          </a:prstGeom>
          <a:noFill/>
        </p:spPr>
      </p:pic>
      <p:pic>
        <p:nvPicPr>
          <p:cNvPr id="1035" name="Picture 11" descr="C:\Documents and Settings\Admin\Рабочий стол\pechkin_1365411825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5576" y="3501008"/>
            <a:ext cx="1512168" cy="1958257"/>
          </a:xfrm>
          <a:prstGeom prst="rect">
            <a:avLst/>
          </a:prstGeom>
          <a:noFill/>
        </p:spPr>
      </p:pic>
      <p:pic>
        <p:nvPicPr>
          <p:cNvPr id="1036" name="Picture 12" descr="C:\Documents and Settings\Admin\Рабочий стол\orig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12160" y="3645024"/>
            <a:ext cx="1013478" cy="315416"/>
          </a:xfrm>
          <a:prstGeom prst="rect">
            <a:avLst/>
          </a:prstGeom>
          <a:noFill/>
        </p:spPr>
      </p:pic>
      <p:pic>
        <p:nvPicPr>
          <p:cNvPr id="13" name="Picture 12" descr="C:\Documents and Settings\Admin\Рабочий стол\orig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72000" y="3356992"/>
            <a:ext cx="1013478" cy="315416"/>
          </a:xfrm>
          <a:prstGeom prst="rect">
            <a:avLst/>
          </a:prstGeom>
          <a:noFill/>
        </p:spPr>
      </p:pic>
      <p:pic>
        <p:nvPicPr>
          <p:cNvPr id="14" name="Picture 12" descr="C:\Documents and Settings\Admin\Рабочий стол\orig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051720" y="3645024"/>
            <a:ext cx="1013478" cy="315416"/>
          </a:xfrm>
          <a:prstGeom prst="rect">
            <a:avLst/>
          </a:prstGeom>
          <a:noFill/>
        </p:spPr>
      </p:pic>
      <p:pic>
        <p:nvPicPr>
          <p:cNvPr id="15" name="Picture 12" descr="C:\Documents and Settings\Admin\Рабочий стол\orig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96136" y="4509120"/>
            <a:ext cx="1013478" cy="315416"/>
          </a:xfrm>
          <a:prstGeom prst="rect">
            <a:avLst/>
          </a:prstGeom>
          <a:noFill/>
        </p:spPr>
      </p:pic>
      <p:pic>
        <p:nvPicPr>
          <p:cNvPr id="16" name="Picture 2" descr="C:\Documents and Settings\Admin\Рабочий стол\hello_html_3953fdc7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15351" t="13251" r="21650" b="21650"/>
          <a:stretch>
            <a:fillRect/>
          </a:stretch>
        </p:blipFill>
        <p:spPr bwMode="auto">
          <a:xfrm>
            <a:off x="4283968" y="3933056"/>
            <a:ext cx="1008112" cy="7812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1.85185E-6 L 0.46441 0.229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2" y="1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Звук </a:t>
            </a:r>
            <a:r>
              <a:rPr lang="en-US" dirty="0" smtClean="0">
                <a:solidFill>
                  <a:schemeClr val="bg1"/>
                </a:solidFill>
              </a:rPr>
              <a:t>[</a:t>
            </a:r>
            <a:r>
              <a:rPr lang="ru-RU" dirty="0" smtClean="0">
                <a:solidFill>
                  <a:schemeClr val="bg1"/>
                </a:solidFill>
              </a:rPr>
              <a:t>Ч</a:t>
            </a:r>
            <a:r>
              <a:rPr lang="en-US" dirty="0" smtClean="0">
                <a:solidFill>
                  <a:schemeClr val="bg1"/>
                </a:solidFill>
              </a:rPr>
              <a:t>]</a:t>
            </a:r>
            <a:r>
              <a:rPr lang="ru-RU" dirty="0" smtClean="0">
                <a:solidFill>
                  <a:schemeClr val="bg1"/>
                </a:solidFill>
              </a:rPr>
              <a:t> пришёл не один, а со своей «фотографией» – буквой Ч.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Ч! Ну чем не человечек? 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Тянет руку нам навстречу! 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Ч — чудесный ученик, 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Чемпион по чтению! 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Все слова на букву Ч 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В его стихотворении: 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Чародей, чудак, чулан, 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Чашка, чайник, чемодан, 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Чурка, чёлка, чугунок, 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Чижик, чепчик, чурбачок!</a:t>
            </a:r>
          </a:p>
          <a:p>
            <a:endParaRPr lang="ru-RU" dirty="0"/>
          </a:p>
        </p:txBody>
      </p:sp>
      <p:pic>
        <p:nvPicPr>
          <p:cNvPr id="3074" name="Picture 2" descr="C:\Documents and Settings\Admin\Рабочий стол\Заглавная_Ч1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2060848"/>
            <a:ext cx="2088232" cy="1979281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    Физкультминутка: «Победа!»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14400" y="1628800"/>
            <a:ext cx="8229600" cy="4709160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b="1" dirty="0" smtClean="0">
                <a:solidFill>
                  <a:schemeClr val="bg1"/>
                </a:solidFill>
              </a:rPr>
              <a:t>Мы празднуем Победу! </a:t>
            </a:r>
            <a:r>
              <a:rPr lang="ru-RU" b="1" i="1" dirty="0" smtClean="0">
                <a:solidFill>
                  <a:schemeClr val="bg1"/>
                </a:solidFill>
              </a:rPr>
              <a:t>Шагают на месте.</a:t>
            </a:r>
            <a:endParaRPr lang="ru-RU" b="1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ru-RU" b="1" dirty="0" smtClean="0">
                <a:solidFill>
                  <a:schemeClr val="bg1"/>
                </a:solidFill>
              </a:rPr>
              <a:t>Салют! Салют! Салют! </a:t>
            </a:r>
            <a:r>
              <a:rPr lang="ru-RU" b="1" i="1" dirty="0" smtClean="0">
                <a:solidFill>
                  <a:schemeClr val="bg1"/>
                </a:solidFill>
              </a:rPr>
              <a:t>Руки поднять вверх, пальцы сжимаем, разжимаем.</a:t>
            </a:r>
            <a:endParaRPr lang="ru-RU" b="1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ru-RU" b="1" dirty="0" smtClean="0">
                <a:solidFill>
                  <a:schemeClr val="bg1"/>
                </a:solidFill>
              </a:rPr>
              <a:t>Кругом цветы </a:t>
            </a:r>
            <a:r>
              <a:rPr lang="ru-RU" b="1" dirty="0" err="1" smtClean="0">
                <a:solidFill>
                  <a:schemeClr val="bg1"/>
                </a:solidFill>
              </a:rPr>
              <a:t>весенние.</a:t>
            </a:r>
            <a:r>
              <a:rPr lang="ru-RU" b="1" i="1" dirty="0" err="1" smtClean="0">
                <a:solidFill>
                  <a:schemeClr val="bg1"/>
                </a:solidFill>
              </a:rPr>
              <a:t>Руки</a:t>
            </a:r>
            <a:r>
              <a:rPr lang="ru-RU" b="1" i="1" dirty="0" smtClean="0">
                <a:solidFill>
                  <a:schemeClr val="bg1"/>
                </a:solidFill>
              </a:rPr>
              <a:t> на пояс, повороты туловища,</a:t>
            </a:r>
            <a:endParaRPr lang="ru-RU" b="1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ru-RU" b="1" dirty="0" smtClean="0">
                <a:solidFill>
                  <a:schemeClr val="bg1"/>
                </a:solidFill>
              </a:rPr>
              <a:t>Цветут, цветут, цветут! </a:t>
            </a:r>
            <a:r>
              <a:rPr lang="ru-RU" b="1" i="1" dirty="0" smtClean="0">
                <a:solidFill>
                  <a:schemeClr val="bg1"/>
                </a:solidFill>
              </a:rPr>
              <a:t>Руки развести в стороны.</a:t>
            </a:r>
            <a:endParaRPr lang="ru-RU" b="1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ru-RU" b="1" dirty="0" smtClean="0">
                <a:solidFill>
                  <a:schemeClr val="bg1"/>
                </a:solidFill>
              </a:rPr>
              <a:t>Все люди пляшут, празднуют</a:t>
            </a:r>
            <a:r>
              <a:rPr lang="ru-RU" b="1" i="1" dirty="0" smtClean="0">
                <a:solidFill>
                  <a:schemeClr val="bg1"/>
                </a:solidFill>
              </a:rPr>
              <a:t>, Приседания с выставлением ног вперёд</a:t>
            </a:r>
            <a:r>
              <a:rPr lang="ru-RU" b="1" dirty="0" smtClean="0">
                <a:solidFill>
                  <a:schemeClr val="bg1"/>
                </a:solidFill>
              </a:rPr>
              <a:t>.</a:t>
            </a:r>
          </a:p>
          <a:p>
            <a:pPr>
              <a:buNone/>
            </a:pPr>
            <a:r>
              <a:rPr lang="ru-RU" b="1" dirty="0" smtClean="0">
                <a:solidFill>
                  <a:schemeClr val="bg1"/>
                </a:solidFill>
              </a:rPr>
              <a:t>Поют, поют, поют!</a:t>
            </a:r>
          </a:p>
          <a:p>
            <a:pPr>
              <a:buNone/>
            </a:pPr>
            <a:r>
              <a:rPr lang="ru-RU" b="1" dirty="0" smtClean="0">
                <a:solidFill>
                  <a:schemeClr val="bg1"/>
                </a:solidFill>
              </a:rPr>
              <a:t>Пусть в мире страны разные </a:t>
            </a:r>
            <a:r>
              <a:rPr lang="ru-RU" b="1" i="1" dirty="0" smtClean="0">
                <a:solidFill>
                  <a:schemeClr val="bg1"/>
                </a:solidFill>
              </a:rPr>
              <a:t>Вдох, круговое движение руками, изображая</a:t>
            </a:r>
            <a:endParaRPr lang="ru-RU" b="1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ru-RU" b="1" dirty="0" smtClean="0">
                <a:solidFill>
                  <a:schemeClr val="bg1"/>
                </a:solidFill>
              </a:rPr>
              <a:t>Живут, живут, живут! </a:t>
            </a:r>
            <a:r>
              <a:rPr lang="ru-RU" b="1" i="1" dirty="0" smtClean="0">
                <a:solidFill>
                  <a:schemeClr val="bg1"/>
                </a:solidFill>
              </a:rPr>
              <a:t>земной шар.</a:t>
            </a:r>
            <a:endParaRPr lang="ru-RU" b="1" dirty="0" smtClean="0">
              <a:solidFill>
                <a:schemeClr val="bg1"/>
              </a:solidFill>
            </a:endParaRPr>
          </a:p>
          <a:p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sndAc>
      <p:stSnd>
        <p:snd r:embed="rId2" name="МИНУС-С-ДНЕМ-ПОБЕДЫ-_www.hotplayer.ru_.wav"/>
      </p:stSnd>
    </p:sndAc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Найди все буквы Ч!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098" name="Picture 2" descr="C:\Documents and Settings\Admin\Рабочий стол\Ч-найди-букву-Ч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38" t="3666" r="4895" b="9163"/>
          <a:stretch>
            <a:fillRect/>
          </a:stretch>
        </p:blipFill>
        <p:spPr bwMode="auto">
          <a:xfrm>
            <a:off x="1691680" y="1772816"/>
            <a:ext cx="5688632" cy="4104456"/>
          </a:xfrm>
          <a:prstGeom prst="rect">
            <a:avLst/>
          </a:prstGeom>
          <a:noFill/>
        </p:spPr>
      </p:pic>
      <p:pic>
        <p:nvPicPr>
          <p:cNvPr id="4099" name="Picture 3" descr="C:\Documents and Settings\Admin\Рабочий стол\4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680" t="34020" r="24401"/>
          <a:stretch>
            <a:fillRect/>
          </a:stretch>
        </p:blipFill>
        <p:spPr bwMode="auto">
          <a:xfrm>
            <a:off x="6804248" y="4869160"/>
            <a:ext cx="1008112" cy="12569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Определи, сколько слогов, а затем сколько звуков в слове «Печкин». Какие это звуки?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Picture 3" descr="C:\Documents and Settings\Admin\Рабочий стол\hello_html_910a2e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71800" y="1556792"/>
            <a:ext cx="1798320" cy="2700528"/>
          </a:xfrm>
          <a:prstGeom prst="rect">
            <a:avLst/>
          </a:prstGeom>
          <a:noFill/>
        </p:spPr>
      </p:pic>
      <p:sp>
        <p:nvSpPr>
          <p:cNvPr id="5" name="Овал 4"/>
          <p:cNvSpPr/>
          <p:nvPr/>
        </p:nvSpPr>
        <p:spPr>
          <a:xfrm>
            <a:off x="395536" y="4365104"/>
            <a:ext cx="1347537" cy="1203158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1835696" y="4365104"/>
            <a:ext cx="1347537" cy="120315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3275856" y="4365104"/>
            <a:ext cx="1347537" cy="1203158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6012160" y="6021288"/>
            <a:ext cx="2952328" cy="638944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err="1" smtClean="0">
                <a:ln w="6350">
                  <a:noFill/>
                </a:ln>
                <a:solidFill>
                  <a:schemeClr val="bg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Печ</a:t>
            </a:r>
            <a:r>
              <a:rPr kumimoji="0" lang="ru-RU" sz="2000" b="1" i="0" u="none" strike="noStrike" kern="1200" cap="none" spc="0" normalizeH="0" noProof="0" dirty="0" smtClean="0">
                <a:ln w="6350">
                  <a:noFill/>
                </a:ln>
                <a:solidFill>
                  <a:schemeClr val="bg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– </a:t>
            </a:r>
            <a:r>
              <a:rPr kumimoji="0" lang="ru-RU" sz="2000" b="1" i="0" u="none" strike="noStrike" kern="1200" cap="none" spc="0" normalizeH="0" noProof="0" dirty="0" err="1" smtClean="0">
                <a:ln w="6350">
                  <a:noFill/>
                </a:ln>
                <a:solidFill>
                  <a:schemeClr val="bg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кин</a:t>
            </a:r>
            <a:r>
              <a:rPr kumimoji="0" lang="ru-RU" sz="2000" b="1" i="0" u="none" strike="noStrike" kern="1200" cap="none" spc="0" normalizeH="0" noProof="0" dirty="0" smtClean="0">
                <a:ln w="6350">
                  <a:noFill/>
                </a:ln>
                <a:solidFill>
                  <a:schemeClr val="bg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– 2 слога и 6 звуков.</a:t>
            </a:r>
            <a:endParaRPr kumimoji="0" lang="ru-RU" sz="2000" b="1" i="0" u="none" strike="noStrike" kern="1200" cap="none" spc="0" normalizeH="0" baseline="0" noProof="0" dirty="0">
              <a:ln w="6350">
                <a:noFill/>
              </a:ln>
              <a:solidFill>
                <a:schemeClr val="bg1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4644008" y="3789040"/>
            <a:ext cx="0" cy="2232248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4716016" y="4365104"/>
            <a:ext cx="1347537" cy="1203158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6156176" y="4365104"/>
            <a:ext cx="1347537" cy="120315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7596336" y="4293096"/>
            <a:ext cx="1347537" cy="1203158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8" grpId="0" animBg="1"/>
      <p:bldP spid="21" grpId="0" animBg="1"/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1014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692696"/>
            <a:ext cx="8229600" cy="4277072"/>
          </a:xfrm>
        </p:spPr>
        <p:txBody>
          <a:bodyPr/>
          <a:lstStyle/>
          <a:p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Молодец!Теперь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Печкин может отдать письмо Лисичке.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029" name="Picture 5" descr="C:\Documents and Settings\Admin\Рабочий стол\lisa-fox-belyy-fon-minimalizm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60232" y="3717032"/>
            <a:ext cx="2261064" cy="1413126"/>
          </a:xfrm>
          <a:prstGeom prst="rect">
            <a:avLst/>
          </a:prstGeom>
          <a:noFill/>
        </p:spPr>
      </p:pic>
      <p:pic>
        <p:nvPicPr>
          <p:cNvPr id="1030" name="Picture 6" descr="C:\Documents and Settings\Admin\Рабочий стол\unnamed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00192" y="4725144"/>
            <a:ext cx="857250" cy="857250"/>
          </a:xfrm>
          <a:prstGeom prst="rect">
            <a:avLst/>
          </a:prstGeom>
          <a:noFill/>
        </p:spPr>
      </p:pic>
      <p:pic>
        <p:nvPicPr>
          <p:cNvPr id="1031" name="Picture 7" descr="C:\Documents and Settings\Admin\Рабочий стол\счаст-ивый-шарж-зайчика-изо-ированный-на-бе-ой-пре-посы-ке-74891547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16216" y="3212976"/>
            <a:ext cx="689744" cy="791946"/>
          </a:xfrm>
          <a:prstGeom prst="rect">
            <a:avLst/>
          </a:prstGeom>
          <a:noFill/>
        </p:spPr>
      </p:pic>
      <p:pic>
        <p:nvPicPr>
          <p:cNvPr id="1032" name="Picture 8" descr="C:\Documents and Settings\Admin\Рабочий стол\hello_html_7bcf8167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44008" y="4797152"/>
            <a:ext cx="1080120" cy="1080120"/>
          </a:xfrm>
          <a:prstGeom prst="rect">
            <a:avLst/>
          </a:prstGeom>
          <a:noFill/>
        </p:spPr>
      </p:pic>
      <p:pic>
        <p:nvPicPr>
          <p:cNvPr id="1033" name="Picture 9" descr="C:\Documents and Settings\Admin\Рабочий стол\unnamed (1)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64088" y="3068960"/>
            <a:ext cx="720080" cy="720080"/>
          </a:xfrm>
          <a:prstGeom prst="rect">
            <a:avLst/>
          </a:prstGeom>
          <a:noFill/>
        </p:spPr>
      </p:pic>
      <p:pic>
        <p:nvPicPr>
          <p:cNvPr id="1034" name="Picture 10" descr="C:\Documents and Settings\Admin\Рабочий стол\GL000467266_001_0004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36096" y="3717032"/>
            <a:ext cx="1310951" cy="1405339"/>
          </a:xfrm>
          <a:prstGeom prst="rect">
            <a:avLst/>
          </a:prstGeom>
          <a:noFill/>
        </p:spPr>
      </p:pic>
      <p:pic>
        <p:nvPicPr>
          <p:cNvPr id="1035" name="Picture 11" descr="C:\Documents and Settings\Admin\Рабочий стол\pechkin_1365411825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5576" y="3501008"/>
            <a:ext cx="1512168" cy="1958257"/>
          </a:xfrm>
          <a:prstGeom prst="rect">
            <a:avLst/>
          </a:prstGeom>
          <a:noFill/>
        </p:spPr>
      </p:pic>
      <p:pic>
        <p:nvPicPr>
          <p:cNvPr id="1036" name="Picture 12" descr="C:\Documents and Settings\Admin\Рабочий стол\orig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12160" y="3645024"/>
            <a:ext cx="1013478" cy="315416"/>
          </a:xfrm>
          <a:prstGeom prst="rect">
            <a:avLst/>
          </a:prstGeom>
          <a:noFill/>
        </p:spPr>
      </p:pic>
      <p:pic>
        <p:nvPicPr>
          <p:cNvPr id="13" name="Picture 12" descr="C:\Documents and Settings\Admin\Рабочий стол\orig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72000" y="3356992"/>
            <a:ext cx="1013478" cy="315416"/>
          </a:xfrm>
          <a:prstGeom prst="rect">
            <a:avLst/>
          </a:prstGeom>
          <a:noFill/>
        </p:spPr>
      </p:pic>
      <p:pic>
        <p:nvPicPr>
          <p:cNvPr id="14" name="Picture 12" descr="C:\Documents and Settings\Admin\Рабочий стол\orig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051720" y="3645024"/>
            <a:ext cx="1013478" cy="315416"/>
          </a:xfrm>
          <a:prstGeom prst="rect">
            <a:avLst/>
          </a:prstGeom>
          <a:noFill/>
        </p:spPr>
      </p:pic>
      <p:pic>
        <p:nvPicPr>
          <p:cNvPr id="15" name="Picture 12" descr="C:\Documents and Settings\Admin\Рабочий стол\orig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96136" y="4509120"/>
            <a:ext cx="1013478" cy="315416"/>
          </a:xfrm>
          <a:prstGeom prst="rect">
            <a:avLst/>
          </a:prstGeom>
          <a:noFill/>
        </p:spPr>
      </p:pic>
      <p:pic>
        <p:nvPicPr>
          <p:cNvPr id="16" name="Picture 12" descr="C:\Documents and Settings\Admin\Рабочий стол\orig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00192" y="5229200"/>
            <a:ext cx="1013478" cy="315416"/>
          </a:xfrm>
          <a:prstGeom prst="rect">
            <a:avLst/>
          </a:prstGeom>
          <a:noFill/>
        </p:spPr>
      </p:pic>
      <p:pic>
        <p:nvPicPr>
          <p:cNvPr id="17" name="Picture 2" descr="C:\Documents and Settings\Admin\Рабочий стол\hello_html_3953fdc7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15351" t="13251" r="21650" b="21650"/>
          <a:stretch>
            <a:fillRect/>
          </a:stretch>
        </p:blipFill>
        <p:spPr bwMode="auto">
          <a:xfrm>
            <a:off x="4283968" y="3933056"/>
            <a:ext cx="1008112" cy="7812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1.85185E-6 L 0.59826 0.1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" y="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Сегодня к нам в гости пришёл почтальон Печкин.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2060848"/>
            <a:ext cx="8229600" cy="2908920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Выполни все его задания и помоги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разнести письма зверятам.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029" name="Picture 5" descr="C:\Documents and Settings\Admin\Рабочий стол\lisa-fox-belyy-fon-minimalizm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60232" y="3717032"/>
            <a:ext cx="2261064" cy="1413126"/>
          </a:xfrm>
          <a:prstGeom prst="rect">
            <a:avLst/>
          </a:prstGeom>
          <a:noFill/>
        </p:spPr>
      </p:pic>
      <p:pic>
        <p:nvPicPr>
          <p:cNvPr id="1030" name="Picture 6" descr="C:\Documents and Settings\Admin\Рабочий стол\unnamed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00192" y="4725144"/>
            <a:ext cx="857250" cy="857250"/>
          </a:xfrm>
          <a:prstGeom prst="rect">
            <a:avLst/>
          </a:prstGeom>
          <a:noFill/>
        </p:spPr>
      </p:pic>
      <p:pic>
        <p:nvPicPr>
          <p:cNvPr id="1031" name="Picture 7" descr="C:\Documents and Settings\Admin\Рабочий стол\счаст-ивый-шарж-зайчика-изо-ированный-на-бе-ой-пре-посы-ке-74891547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16216" y="3212976"/>
            <a:ext cx="689744" cy="791946"/>
          </a:xfrm>
          <a:prstGeom prst="rect">
            <a:avLst/>
          </a:prstGeom>
          <a:noFill/>
        </p:spPr>
      </p:pic>
      <p:pic>
        <p:nvPicPr>
          <p:cNvPr id="1032" name="Picture 8" descr="C:\Documents and Settings\Admin\Рабочий стол\hello_html_7bcf8167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60032" y="4581128"/>
            <a:ext cx="1080120" cy="1080120"/>
          </a:xfrm>
          <a:prstGeom prst="rect">
            <a:avLst/>
          </a:prstGeom>
          <a:noFill/>
        </p:spPr>
      </p:pic>
      <p:pic>
        <p:nvPicPr>
          <p:cNvPr id="1033" name="Picture 9" descr="C:\Documents and Settings\Admin\Рабочий стол\unnamed (1)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64088" y="3068960"/>
            <a:ext cx="720080" cy="720080"/>
          </a:xfrm>
          <a:prstGeom prst="rect">
            <a:avLst/>
          </a:prstGeom>
          <a:noFill/>
        </p:spPr>
      </p:pic>
      <p:pic>
        <p:nvPicPr>
          <p:cNvPr id="1034" name="Picture 10" descr="C:\Documents and Settings\Admin\Рабочий стол\GL000467266_001_0004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36096" y="3717032"/>
            <a:ext cx="1310951" cy="1405339"/>
          </a:xfrm>
          <a:prstGeom prst="rect">
            <a:avLst/>
          </a:prstGeom>
          <a:noFill/>
        </p:spPr>
      </p:pic>
      <p:pic>
        <p:nvPicPr>
          <p:cNvPr id="1035" name="Picture 11" descr="C:\Documents and Settings\Admin\Рабочий стол\pechkin_1365411825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5576" y="3501008"/>
            <a:ext cx="1512168" cy="1958257"/>
          </a:xfrm>
          <a:prstGeom prst="rect">
            <a:avLst/>
          </a:prstGeom>
          <a:noFill/>
        </p:spPr>
      </p:pic>
      <p:pic>
        <p:nvPicPr>
          <p:cNvPr id="12" name="Picture 12" descr="C:\Documents and Settings\Admin\Рабочий стол\orig.gif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979712" y="3717032"/>
            <a:ext cx="1013478" cy="315416"/>
          </a:xfrm>
          <a:prstGeom prst="rect">
            <a:avLst/>
          </a:prstGeom>
          <a:noFill/>
        </p:spPr>
      </p:pic>
      <p:pic>
        <p:nvPicPr>
          <p:cNvPr id="13" name="Picture 2" descr="C:\Documents and Settings\Admin\Рабочий стол\hello_html_3953fdc7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15351" t="13251" r="21650" b="21650"/>
          <a:stretch>
            <a:fillRect/>
          </a:stretch>
        </p:blipFill>
        <p:spPr bwMode="auto">
          <a:xfrm>
            <a:off x="4283968" y="3933056"/>
            <a:ext cx="1008112" cy="781287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Pechkin_-_Kto_tam_-Eto_ya_pochtalon_Pechkin...__iPlayer.fm_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chemeClr val="bg1"/>
                </a:solidFill>
              </a:rPr>
              <a:t>Составь предложение из 6 слов со словом «Печкин». Тебе помогут картинки. Подбери нужную схему.</a:t>
            </a:r>
            <a:endParaRPr lang="ru-RU" sz="3600" dirty="0">
              <a:solidFill>
                <a:schemeClr val="bg1"/>
              </a:solidFill>
            </a:endParaRPr>
          </a:p>
        </p:txBody>
      </p:sp>
      <p:pic>
        <p:nvPicPr>
          <p:cNvPr id="4" name="Picture 3" descr="C:\Documents and Settings\Admin\Рабочий стол\hello_html_910a2e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95736" y="1556792"/>
            <a:ext cx="1224136" cy="1910287"/>
          </a:xfrm>
          <a:prstGeom prst="rect">
            <a:avLst/>
          </a:prstGeom>
          <a:noFill/>
        </p:spPr>
      </p:pic>
      <p:pic>
        <p:nvPicPr>
          <p:cNvPr id="5122" name="Picture 2" descr="C:\Documents and Settings\Admin\Рабочий стол\depositphotos_17663431-stock-illustration-sketch-drawing-of-a-heart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</a:blip>
          <a:srcRect l="9677" t="6452" r="9677" b="16129"/>
          <a:stretch>
            <a:fillRect/>
          </a:stretch>
        </p:blipFill>
        <p:spPr bwMode="auto">
          <a:xfrm>
            <a:off x="3491880" y="1916832"/>
            <a:ext cx="1150938" cy="1520825"/>
          </a:xfrm>
          <a:prstGeom prst="rect">
            <a:avLst/>
          </a:prstGeom>
          <a:noFill/>
        </p:spPr>
      </p:pic>
      <p:pic>
        <p:nvPicPr>
          <p:cNvPr id="5123" name="Picture 3" descr="C:\Documents and Settings\Admin\Рабочий стол\8-86153_mailman-clipart-postman-clipart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1560" y="1700808"/>
            <a:ext cx="1209115" cy="1796522"/>
          </a:xfrm>
          <a:prstGeom prst="rect">
            <a:avLst/>
          </a:prstGeom>
          <a:noFill/>
        </p:spPr>
      </p:pic>
      <p:pic>
        <p:nvPicPr>
          <p:cNvPr id="5124" name="Picture 4" descr="C:\Documents and Settings\Admin\Рабочий стол\van-clipart-black-and-white-mail-van-13-958547-black-white-line-art-yGsAo0-clipart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1988840"/>
            <a:ext cx="2160240" cy="1398968"/>
          </a:xfrm>
          <a:prstGeom prst="rect">
            <a:avLst/>
          </a:prstGeom>
          <a:noFill/>
        </p:spPr>
      </p:pic>
      <p:pic>
        <p:nvPicPr>
          <p:cNvPr id="5125" name="Picture 5" descr="C:\Documents and Settings\Admin\Рабочий стол\file-1595-800x800.jpe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08304" y="1916832"/>
            <a:ext cx="1512168" cy="1512168"/>
          </a:xfrm>
          <a:prstGeom prst="rect">
            <a:avLst/>
          </a:prstGeom>
          <a:noFill/>
        </p:spPr>
      </p:pic>
      <p:pic>
        <p:nvPicPr>
          <p:cNvPr id="5126" name="Picture 6" descr="C:\Documents and Settings\Admin\Рабочий стол\predlogi.jpg"/>
          <p:cNvPicPr>
            <a:picLocks noChangeAspect="1" noChangeArrowheads="1"/>
          </p:cNvPicPr>
          <p:nvPr/>
        </p:nvPicPr>
        <p:blipFill>
          <a:blip r:embed="rId7" cstate="print"/>
          <a:srcRect l="4641" t="9077" r="80240" b="58616"/>
          <a:stretch>
            <a:fillRect/>
          </a:stretch>
        </p:blipFill>
        <p:spPr bwMode="auto">
          <a:xfrm>
            <a:off x="683568" y="4437112"/>
            <a:ext cx="864096" cy="1080120"/>
          </a:xfrm>
          <a:prstGeom prst="rect">
            <a:avLst/>
          </a:prstGeom>
          <a:noFill/>
        </p:spPr>
      </p:pic>
      <p:pic>
        <p:nvPicPr>
          <p:cNvPr id="5127" name="Picture 7" descr="C:\Documents and Settings\Admin\Рабочий стол\s1200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35696" y="4149080"/>
            <a:ext cx="1564432" cy="1564432"/>
          </a:xfrm>
          <a:prstGeom prst="rect">
            <a:avLst/>
          </a:prstGeom>
          <a:noFill/>
        </p:spPr>
      </p:pic>
      <p:sp>
        <p:nvSpPr>
          <p:cNvPr id="11" name="Овал 10"/>
          <p:cNvSpPr/>
          <p:nvPr/>
        </p:nvSpPr>
        <p:spPr>
          <a:xfrm flipH="1">
            <a:off x="3779912" y="5229200"/>
            <a:ext cx="72008" cy="7200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Фигура, имеющая форму буквы L 11"/>
          <p:cNvSpPr/>
          <p:nvPr/>
        </p:nvSpPr>
        <p:spPr>
          <a:xfrm>
            <a:off x="5292080" y="4365104"/>
            <a:ext cx="1431758" cy="733926"/>
          </a:xfrm>
          <a:prstGeom prst="corne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292080" y="3717032"/>
            <a:ext cx="1287379" cy="36696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Фигура, имеющая форму буквы L 13"/>
          <p:cNvSpPr/>
          <p:nvPr/>
        </p:nvSpPr>
        <p:spPr>
          <a:xfrm>
            <a:off x="6948264" y="3717032"/>
            <a:ext cx="1431758" cy="733926"/>
          </a:xfrm>
          <a:prstGeom prst="corne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7164288" y="5445224"/>
            <a:ext cx="1287379" cy="36696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7092280" y="4797152"/>
            <a:ext cx="1287379" cy="36696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5292080" y="6021288"/>
            <a:ext cx="1287379" cy="36696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5292080" y="5373216"/>
            <a:ext cx="576064" cy="36696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7164288" y="6021288"/>
            <a:ext cx="336884" cy="36696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1619672" y="6353944"/>
            <a:ext cx="3960440" cy="504056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 w="6350">
                  <a:noFill/>
                </a:ln>
                <a:solidFill>
                  <a:schemeClr val="bg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Почтальон Печкин любит развозить почту</a:t>
            </a:r>
            <a:r>
              <a:rPr kumimoji="0" lang="ru-RU" sz="1600" b="1" i="0" u="none" strike="noStrike" kern="1200" cap="none" spc="0" normalizeH="0" noProof="0" dirty="0" smtClean="0">
                <a:ln w="6350">
                  <a:noFill/>
                </a:ln>
                <a:solidFill>
                  <a:schemeClr val="bg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на велосипеде.</a:t>
            </a:r>
            <a:endParaRPr kumimoji="0" lang="ru-RU" sz="1600" b="1" i="0" u="none" strike="noStrike" kern="1200" cap="none" spc="0" normalizeH="0" baseline="0" noProof="0" dirty="0">
              <a:ln w="6350">
                <a:noFill/>
              </a:ln>
              <a:solidFill>
                <a:schemeClr val="bg1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1.11111E-6 L -0.51198 -0.12593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" y="-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-0.00093 L -0.51927 -0.03241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-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11111E-6 L -0.15694 0.0257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2.59259E-6 L -0.18854 -0.13172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" y="-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1.85185E-6 L 0.00052 -0.22616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82 -0.02663 L -0.49618 0.0412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" y="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3.7037E-7 L -0.3618 -0.0581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" y="-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7037E-7 L -0.37292 -0.0581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" y="-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1014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692696"/>
            <a:ext cx="8229600" cy="4277072"/>
          </a:xfrm>
        </p:spPr>
        <p:txBody>
          <a:bodyPr/>
          <a:lstStyle/>
          <a:p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Молодец!Теперь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Печкин может отдать письмо Волчонку.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029" name="Picture 5" descr="C:\Documents and Settings\Admin\Рабочий стол\lisa-fox-belyy-fon-minimalizm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60232" y="3717032"/>
            <a:ext cx="2261064" cy="1413126"/>
          </a:xfrm>
          <a:prstGeom prst="rect">
            <a:avLst/>
          </a:prstGeom>
          <a:noFill/>
        </p:spPr>
      </p:pic>
      <p:pic>
        <p:nvPicPr>
          <p:cNvPr id="1030" name="Picture 6" descr="C:\Documents and Settings\Admin\Рабочий стол\unnamed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00192" y="4725144"/>
            <a:ext cx="857250" cy="857250"/>
          </a:xfrm>
          <a:prstGeom prst="rect">
            <a:avLst/>
          </a:prstGeom>
          <a:noFill/>
        </p:spPr>
      </p:pic>
      <p:pic>
        <p:nvPicPr>
          <p:cNvPr id="1031" name="Picture 7" descr="C:\Documents and Settings\Admin\Рабочий стол\счаст-ивый-шарж-зайчика-изо-ированный-на-бе-ой-пре-посы-ке-74891547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16216" y="3212976"/>
            <a:ext cx="689744" cy="791946"/>
          </a:xfrm>
          <a:prstGeom prst="rect">
            <a:avLst/>
          </a:prstGeom>
          <a:noFill/>
        </p:spPr>
      </p:pic>
      <p:pic>
        <p:nvPicPr>
          <p:cNvPr id="1032" name="Picture 8" descr="C:\Documents and Settings\Admin\Рабочий стол\hello_html_7bcf8167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44008" y="4797152"/>
            <a:ext cx="1080120" cy="1080120"/>
          </a:xfrm>
          <a:prstGeom prst="rect">
            <a:avLst/>
          </a:prstGeom>
          <a:noFill/>
        </p:spPr>
      </p:pic>
      <p:pic>
        <p:nvPicPr>
          <p:cNvPr id="1033" name="Picture 9" descr="C:\Documents and Settings\Admin\Рабочий стол\unnamed (1)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64088" y="3068960"/>
            <a:ext cx="720080" cy="720080"/>
          </a:xfrm>
          <a:prstGeom prst="rect">
            <a:avLst/>
          </a:prstGeom>
          <a:noFill/>
        </p:spPr>
      </p:pic>
      <p:pic>
        <p:nvPicPr>
          <p:cNvPr id="1034" name="Picture 10" descr="C:\Documents and Settings\Admin\Рабочий стол\GL000467266_001_0004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36096" y="3717032"/>
            <a:ext cx="1310951" cy="1405339"/>
          </a:xfrm>
          <a:prstGeom prst="rect">
            <a:avLst/>
          </a:prstGeom>
          <a:noFill/>
        </p:spPr>
      </p:pic>
      <p:pic>
        <p:nvPicPr>
          <p:cNvPr id="1035" name="Picture 11" descr="C:\Documents and Settings\Admin\Рабочий стол\pechkin_1365411825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5576" y="3501008"/>
            <a:ext cx="1512168" cy="1958257"/>
          </a:xfrm>
          <a:prstGeom prst="rect">
            <a:avLst/>
          </a:prstGeom>
          <a:noFill/>
        </p:spPr>
      </p:pic>
      <p:pic>
        <p:nvPicPr>
          <p:cNvPr id="1036" name="Picture 12" descr="C:\Documents and Settings\Admin\Рабочий стол\orig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12160" y="3645024"/>
            <a:ext cx="1013478" cy="315416"/>
          </a:xfrm>
          <a:prstGeom prst="rect">
            <a:avLst/>
          </a:prstGeom>
          <a:noFill/>
        </p:spPr>
      </p:pic>
      <p:pic>
        <p:nvPicPr>
          <p:cNvPr id="13" name="Picture 12" descr="C:\Documents and Settings\Admin\Рабочий стол\orig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72000" y="3356992"/>
            <a:ext cx="1013478" cy="315416"/>
          </a:xfrm>
          <a:prstGeom prst="rect">
            <a:avLst/>
          </a:prstGeom>
          <a:noFill/>
        </p:spPr>
      </p:pic>
      <p:pic>
        <p:nvPicPr>
          <p:cNvPr id="14" name="Picture 12" descr="C:\Documents and Settings\Admin\Рабочий стол\orig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051720" y="3645024"/>
            <a:ext cx="1013478" cy="315416"/>
          </a:xfrm>
          <a:prstGeom prst="rect">
            <a:avLst/>
          </a:prstGeom>
          <a:noFill/>
        </p:spPr>
      </p:pic>
      <p:pic>
        <p:nvPicPr>
          <p:cNvPr id="15" name="Picture 12" descr="C:\Documents and Settings\Admin\Рабочий стол\orig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96136" y="4509120"/>
            <a:ext cx="1013478" cy="315416"/>
          </a:xfrm>
          <a:prstGeom prst="rect">
            <a:avLst/>
          </a:prstGeom>
          <a:noFill/>
        </p:spPr>
      </p:pic>
      <p:pic>
        <p:nvPicPr>
          <p:cNvPr id="16" name="Picture 12" descr="C:\Documents and Settings\Admin\Рабочий стол\orig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00192" y="5229200"/>
            <a:ext cx="1013478" cy="315416"/>
          </a:xfrm>
          <a:prstGeom prst="rect">
            <a:avLst/>
          </a:prstGeom>
          <a:noFill/>
        </p:spPr>
      </p:pic>
      <p:pic>
        <p:nvPicPr>
          <p:cNvPr id="17" name="Picture 12" descr="C:\Documents and Settings\Admin\Рабочий стол\orig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596336" y="4293096"/>
            <a:ext cx="1013478" cy="315416"/>
          </a:xfrm>
          <a:prstGeom prst="rect">
            <a:avLst/>
          </a:prstGeom>
          <a:noFill/>
        </p:spPr>
      </p:pic>
      <p:pic>
        <p:nvPicPr>
          <p:cNvPr id="1026" name="Picture 2" descr="C:\Documents and Settings\Admin\Рабочий стол\hello_html_3953fdc7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15351" t="13251" r="21650" b="21650"/>
          <a:stretch>
            <a:fillRect/>
          </a:stretch>
        </p:blipFill>
        <p:spPr bwMode="auto">
          <a:xfrm>
            <a:off x="4283968" y="3933056"/>
            <a:ext cx="1008112" cy="7812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0.22812 0.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" y="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Прочитай!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7143" t="3840" r="1786" b="9114"/>
          <a:stretch>
            <a:fillRect/>
          </a:stretch>
        </p:blipFill>
        <p:spPr bwMode="auto">
          <a:xfrm>
            <a:off x="323528" y="1268760"/>
            <a:ext cx="4068452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 l="3733" t="8042" r="6668" b="7821"/>
          <a:stretch>
            <a:fillRect/>
          </a:stretch>
        </p:blipFill>
        <p:spPr bwMode="auto">
          <a:xfrm>
            <a:off x="4788023" y="1268760"/>
            <a:ext cx="4231529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Прочитай, ответь на вопросы.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6725" b="9163"/>
          <a:stretch>
            <a:fillRect/>
          </a:stretch>
        </p:blipFill>
        <p:spPr bwMode="auto">
          <a:xfrm>
            <a:off x="2267744" y="1196752"/>
            <a:ext cx="4608512" cy="5398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1014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692696"/>
            <a:ext cx="8229600" cy="4277072"/>
          </a:xfrm>
        </p:spPr>
        <p:txBody>
          <a:bodyPr/>
          <a:lstStyle/>
          <a:p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Молодец!Теперь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Печкин может отдать письмо Лосёнку. Ура! Наконец-то  всем зверятам доставлена почта!!!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029" name="Picture 5" descr="C:\Documents and Settings\Admin\Рабочий стол\lisa-fox-belyy-fon-minimalizm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60232" y="3717032"/>
            <a:ext cx="2261064" cy="1413126"/>
          </a:xfrm>
          <a:prstGeom prst="rect">
            <a:avLst/>
          </a:prstGeom>
          <a:noFill/>
        </p:spPr>
      </p:pic>
      <p:pic>
        <p:nvPicPr>
          <p:cNvPr id="1030" name="Picture 6" descr="C:\Documents and Settings\Admin\Рабочий стол\unnamed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00192" y="4725144"/>
            <a:ext cx="857250" cy="857250"/>
          </a:xfrm>
          <a:prstGeom prst="rect">
            <a:avLst/>
          </a:prstGeom>
          <a:noFill/>
        </p:spPr>
      </p:pic>
      <p:pic>
        <p:nvPicPr>
          <p:cNvPr id="1031" name="Picture 7" descr="C:\Documents and Settings\Admin\Рабочий стол\счаст-ивый-шарж-зайчика-изо-ированный-на-бе-ой-пре-посы-ке-74891547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16216" y="3212976"/>
            <a:ext cx="689744" cy="791946"/>
          </a:xfrm>
          <a:prstGeom prst="rect">
            <a:avLst/>
          </a:prstGeom>
          <a:noFill/>
        </p:spPr>
      </p:pic>
      <p:pic>
        <p:nvPicPr>
          <p:cNvPr id="1032" name="Picture 8" descr="C:\Documents and Settings\Admin\Рабочий стол\hello_html_7bcf8167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44008" y="4797152"/>
            <a:ext cx="1080120" cy="1080120"/>
          </a:xfrm>
          <a:prstGeom prst="rect">
            <a:avLst/>
          </a:prstGeom>
          <a:noFill/>
        </p:spPr>
      </p:pic>
      <p:pic>
        <p:nvPicPr>
          <p:cNvPr id="1033" name="Picture 9" descr="C:\Documents and Settings\Admin\Рабочий стол\unnamed (1)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64088" y="3068960"/>
            <a:ext cx="720080" cy="720080"/>
          </a:xfrm>
          <a:prstGeom prst="rect">
            <a:avLst/>
          </a:prstGeom>
          <a:noFill/>
        </p:spPr>
      </p:pic>
      <p:pic>
        <p:nvPicPr>
          <p:cNvPr id="1034" name="Picture 10" descr="C:\Documents and Settings\Admin\Рабочий стол\GL000467266_001_0004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36096" y="3717032"/>
            <a:ext cx="1310951" cy="1405339"/>
          </a:xfrm>
          <a:prstGeom prst="rect">
            <a:avLst/>
          </a:prstGeom>
          <a:noFill/>
        </p:spPr>
      </p:pic>
      <p:pic>
        <p:nvPicPr>
          <p:cNvPr id="1035" name="Picture 11" descr="C:\Documents and Settings\Admin\Рабочий стол\pechkin_1365411825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5576" y="3501008"/>
            <a:ext cx="1512168" cy="1958257"/>
          </a:xfrm>
          <a:prstGeom prst="rect">
            <a:avLst/>
          </a:prstGeom>
          <a:noFill/>
        </p:spPr>
      </p:pic>
      <p:pic>
        <p:nvPicPr>
          <p:cNvPr id="1036" name="Picture 12" descr="C:\Documents and Settings\Admin\Рабочий стол\orig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12160" y="3645024"/>
            <a:ext cx="1013478" cy="315416"/>
          </a:xfrm>
          <a:prstGeom prst="rect">
            <a:avLst/>
          </a:prstGeom>
          <a:noFill/>
        </p:spPr>
      </p:pic>
      <p:pic>
        <p:nvPicPr>
          <p:cNvPr id="13" name="Picture 12" descr="C:\Documents and Settings\Admin\Рабочий стол\orig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72000" y="3356992"/>
            <a:ext cx="1013478" cy="315416"/>
          </a:xfrm>
          <a:prstGeom prst="rect">
            <a:avLst/>
          </a:prstGeom>
          <a:noFill/>
        </p:spPr>
      </p:pic>
      <p:pic>
        <p:nvPicPr>
          <p:cNvPr id="14" name="Picture 12" descr="C:\Documents and Settings\Admin\Рабочий стол\orig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051720" y="3645024"/>
            <a:ext cx="1013478" cy="315416"/>
          </a:xfrm>
          <a:prstGeom prst="rect">
            <a:avLst/>
          </a:prstGeom>
          <a:noFill/>
        </p:spPr>
      </p:pic>
      <p:pic>
        <p:nvPicPr>
          <p:cNvPr id="15" name="Picture 12" descr="C:\Documents and Settings\Admin\Рабочий стол\orig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96136" y="4509120"/>
            <a:ext cx="1013478" cy="315416"/>
          </a:xfrm>
          <a:prstGeom prst="rect">
            <a:avLst/>
          </a:prstGeom>
          <a:noFill/>
        </p:spPr>
      </p:pic>
      <p:pic>
        <p:nvPicPr>
          <p:cNvPr id="16" name="Picture 12" descr="C:\Documents and Settings\Admin\Рабочий стол\orig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00192" y="5229200"/>
            <a:ext cx="1013478" cy="315416"/>
          </a:xfrm>
          <a:prstGeom prst="rect">
            <a:avLst/>
          </a:prstGeom>
          <a:noFill/>
        </p:spPr>
      </p:pic>
      <p:pic>
        <p:nvPicPr>
          <p:cNvPr id="17" name="Picture 12" descr="C:\Documents and Settings\Admin\Рабочий стол\orig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596336" y="4293096"/>
            <a:ext cx="1013478" cy="315416"/>
          </a:xfrm>
          <a:prstGeom prst="rect">
            <a:avLst/>
          </a:prstGeom>
          <a:noFill/>
        </p:spPr>
      </p:pic>
      <p:pic>
        <p:nvPicPr>
          <p:cNvPr id="1026" name="Picture 2" descr="C:\Documents and Settings\Admin\Рабочий стол\hello_html_3953fdc7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15351" t="13251" r="21650" b="21650"/>
          <a:stretch>
            <a:fillRect/>
          </a:stretch>
        </p:blipFill>
        <p:spPr bwMode="auto">
          <a:xfrm>
            <a:off x="4283968" y="3933056"/>
            <a:ext cx="1008112" cy="781287"/>
          </a:xfrm>
          <a:prstGeom prst="rect">
            <a:avLst/>
          </a:prstGeom>
          <a:noFill/>
        </p:spPr>
      </p:pic>
      <p:pic>
        <p:nvPicPr>
          <p:cNvPr id="18" name="Picture 12" descr="C:\Documents and Settings\Admin\Рабочий стол\orig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67944" y="5301208"/>
            <a:ext cx="1013478" cy="3154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0.22031 0.1136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" y="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Молодец!!!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Documents and Settings\Admin\Рабочий стол\investmen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87624" y="1484784"/>
            <a:ext cx="6120680" cy="3158271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Давай выполним пальчиковую гимнастику!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ln>
            <a:solidFill>
              <a:schemeClr val="accent1"/>
            </a:solidFill>
          </a:ln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b="1" dirty="0" smtClean="0">
                <a:solidFill>
                  <a:schemeClr val="bg1"/>
                </a:solidFill>
              </a:rPr>
              <a:t>«Солдаты»</a:t>
            </a:r>
          </a:p>
          <a:p>
            <a:pPr>
              <a:buNone/>
            </a:pPr>
            <a:r>
              <a:rPr lang="ru-RU" b="1" dirty="0" smtClean="0">
                <a:solidFill>
                  <a:schemeClr val="bg1"/>
                </a:solidFill>
              </a:rPr>
              <a:t>Мы солдаты, мы солдаты, бодрым шагом мы идем.</a:t>
            </a:r>
          </a:p>
          <a:p>
            <a:pPr>
              <a:buNone/>
            </a:pPr>
            <a:r>
              <a:rPr lang="ru-RU" b="1" dirty="0" smtClean="0">
                <a:solidFill>
                  <a:schemeClr val="bg1"/>
                </a:solidFill>
              </a:rPr>
              <a:t>(Пальцы бодро «маршируют» по столу.)</a:t>
            </a:r>
          </a:p>
          <a:p>
            <a:pPr>
              <a:buNone/>
            </a:pPr>
            <a:r>
              <a:rPr lang="ru-RU" b="1" dirty="0" smtClean="0">
                <a:solidFill>
                  <a:schemeClr val="bg1"/>
                </a:solidFill>
              </a:rPr>
              <a:t>В нашу армию, ребята, просто так не попадёшь.</a:t>
            </a:r>
          </a:p>
          <a:p>
            <a:pPr>
              <a:buNone/>
            </a:pPr>
            <a:r>
              <a:rPr lang="ru-RU" b="1" dirty="0" smtClean="0">
                <a:solidFill>
                  <a:schemeClr val="bg1"/>
                </a:solidFill>
              </a:rPr>
              <a:t>(Пальцы сжаты в кулак, указательный вверх и покачивается </a:t>
            </a:r>
            <a:r>
              <a:rPr lang="ru-RU" b="1" dirty="0" err="1" smtClean="0">
                <a:solidFill>
                  <a:schemeClr val="bg1"/>
                </a:solidFill>
              </a:rPr>
              <a:t>влево-вправо</a:t>
            </a:r>
            <a:r>
              <a:rPr lang="ru-RU" b="1" dirty="0" smtClean="0">
                <a:solidFill>
                  <a:schemeClr val="bg1"/>
                </a:solidFill>
              </a:rPr>
              <a:t>.)</a:t>
            </a:r>
          </a:p>
          <a:p>
            <a:pPr>
              <a:buNone/>
            </a:pPr>
            <a:r>
              <a:rPr lang="ru-RU" b="1" dirty="0" smtClean="0">
                <a:solidFill>
                  <a:schemeClr val="bg1"/>
                </a:solidFill>
              </a:rPr>
              <a:t>Нужно быть умелыми, сильными и смелыми.</a:t>
            </a:r>
          </a:p>
          <a:p>
            <a:pPr>
              <a:buNone/>
            </a:pPr>
            <a:r>
              <a:rPr lang="ru-RU" b="1" dirty="0" smtClean="0">
                <a:solidFill>
                  <a:schemeClr val="bg1"/>
                </a:solidFill>
              </a:rPr>
              <a:t>(Ладонь вверх, пальцы растопырены, сжимаются и разжимаются.)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2051" name="Picture 3" descr="C:\Documents and Settings\Admin\Рабочий стол\hello_html_910a2e2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9512" y="692696"/>
            <a:ext cx="946753" cy="1421383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Фон-для-Игры-Весёлый__Audio-VK4.ru_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1014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692696"/>
            <a:ext cx="8229600" cy="4277072"/>
          </a:xfrm>
        </p:spPr>
        <p:txBody>
          <a:bodyPr/>
          <a:lstStyle/>
          <a:p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Молодец!Теперь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Печкин может отдать письмо Мишке.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029" name="Picture 5" descr="C:\Documents and Settings\Admin\Рабочий стол\lisa-fox-belyy-fon-minimalizm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60232" y="3717032"/>
            <a:ext cx="2261064" cy="1413126"/>
          </a:xfrm>
          <a:prstGeom prst="rect">
            <a:avLst/>
          </a:prstGeom>
          <a:noFill/>
        </p:spPr>
      </p:pic>
      <p:pic>
        <p:nvPicPr>
          <p:cNvPr id="1030" name="Picture 6" descr="C:\Documents and Settings\Admin\Рабочий стол\unnamed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00192" y="4725144"/>
            <a:ext cx="857250" cy="857250"/>
          </a:xfrm>
          <a:prstGeom prst="rect">
            <a:avLst/>
          </a:prstGeom>
          <a:noFill/>
        </p:spPr>
      </p:pic>
      <p:pic>
        <p:nvPicPr>
          <p:cNvPr id="1031" name="Picture 7" descr="C:\Documents and Settings\Admin\Рабочий стол\счаст-ивый-шарж-зайчика-изо-ированный-на-бе-ой-пре-посы-ке-74891547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16216" y="3212976"/>
            <a:ext cx="689744" cy="791946"/>
          </a:xfrm>
          <a:prstGeom prst="rect">
            <a:avLst/>
          </a:prstGeom>
          <a:noFill/>
        </p:spPr>
      </p:pic>
      <p:pic>
        <p:nvPicPr>
          <p:cNvPr id="1032" name="Picture 8" descr="C:\Documents and Settings\Admin\Рабочий стол\hello_html_7bcf8167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60032" y="4581128"/>
            <a:ext cx="1080120" cy="1080120"/>
          </a:xfrm>
          <a:prstGeom prst="rect">
            <a:avLst/>
          </a:prstGeom>
          <a:noFill/>
        </p:spPr>
      </p:pic>
      <p:pic>
        <p:nvPicPr>
          <p:cNvPr id="1033" name="Picture 9" descr="C:\Documents and Settings\Admin\Рабочий стол\unnamed (1)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64088" y="3068960"/>
            <a:ext cx="720080" cy="720080"/>
          </a:xfrm>
          <a:prstGeom prst="rect">
            <a:avLst/>
          </a:prstGeom>
          <a:noFill/>
        </p:spPr>
      </p:pic>
      <p:pic>
        <p:nvPicPr>
          <p:cNvPr id="1034" name="Picture 10" descr="C:\Documents and Settings\Admin\Рабочий стол\GL000467266_001_0004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36096" y="3717032"/>
            <a:ext cx="1310951" cy="1405339"/>
          </a:xfrm>
          <a:prstGeom prst="rect">
            <a:avLst/>
          </a:prstGeom>
          <a:noFill/>
        </p:spPr>
      </p:pic>
      <p:pic>
        <p:nvPicPr>
          <p:cNvPr id="1035" name="Picture 11" descr="C:\Documents and Settings\Admin\Рабочий стол\pechkin_1365411825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5576" y="3501008"/>
            <a:ext cx="1512168" cy="1958257"/>
          </a:xfrm>
          <a:prstGeom prst="rect">
            <a:avLst/>
          </a:prstGeom>
          <a:noFill/>
        </p:spPr>
      </p:pic>
      <p:pic>
        <p:nvPicPr>
          <p:cNvPr id="1036" name="Picture 12" descr="C:\Documents and Settings\Admin\Рабочий стол\orig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051720" y="3645024"/>
            <a:ext cx="1013478" cy="315416"/>
          </a:xfrm>
          <a:prstGeom prst="rect">
            <a:avLst/>
          </a:prstGeom>
          <a:noFill/>
        </p:spPr>
      </p:pic>
      <p:pic>
        <p:nvPicPr>
          <p:cNvPr id="12" name="Picture 2" descr="C:\Documents and Settings\Admin\Рабочий стол\hello_html_3953fdc7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15351" t="13251" r="21650" b="21650"/>
          <a:stretch>
            <a:fillRect/>
          </a:stretch>
        </p:blipFill>
        <p:spPr bwMode="auto">
          <a:xfrm>
            <a:off x="4283968" y="3933056"/>
            <a:ext cx="1008112" cy="7812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7037E-6 L 0.33837 -0.0314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-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400" dirty="0" smtClean="0">
                <a:solidFill>
                  <a:schemeClr val="bg1"/>
                </a:solidFill>
              </a:rPr>
              <a:t/>
            </a:r>
            <a:br>
              <a:rPr lang="ru-RU" sz="4400" dirty="0" smtClean="0">
                <a:solidFill>
                  <a:schemeClr val="bg1"/>
                </a:solidFill>
              </a:rPr>
            </a:br>
            <a:r>
              <a:rPr lang="ru-RU" sz="4400" dirty="0" smtClean="0">
                <a:solidFill>
                  <a:schemeClr val="bg1"/>
                </a:solidFill>
              </a:rPr>
              <a:t/>
            </a:r>
            <a:br>
              <a:rPr lang="ru-RU" sz="4400" dirty="0" smtClean="0">
                <a:solidFill>
                  <a:schemeClr val="bg1"/>
                </a:solidFill>
              </a:rPr>
            </a:br>
            <a:r>
              <a:rPr lang="ru-RU" sz="4400" dirty="0" smtClean="0">
                <a:solidFill>
                  <a:schemeClr val="bg1"/>
                </a:solidFill>
              </a:rPr>
              <a:t>А теперь пришло время мимической гимнастики! Выполняй движения по картинкам!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3074" name="Picture 2" descr="C:\Documents and Settings\Admin\Рабочий стол\img5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AEE9F1"/>
              </a:clrFrom>
              <a:clrTo>
                <a:srgbClr val="AEE9F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27784" y="2780928"/>
            <a:ext cx="4427984" cy="3320988"/>
          </a:xfrm>
          <a:prstGeom prst="rect">
            <a:avLst/>
          </a:prstGeom>
          <a:noFill/>
        </p:spPr>
      </p:pic>
      <p:pic>
        <p:nvPicPr>
          <p:cNvPr id="5" name="Picture 3" descr="C:\Documents and Settings\Admin\Рабочий стол\hello_html_910a2e2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7544" y="332656"/>
            <a:ext cx="946753" cy="14213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1014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692696"/>
            <a:ext cx="8229600" cy="4277072"/>
          </a:xfrm>
        </p:spPr>
        <p:txBody>
          <a:bodyPr/>
          <a:lstStyle/>
          <a:p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Молодец!Теперь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Печкин может отдать письмо Зайчику.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029" name="Picture 5" descr="C:\Documents and Settings\Admin\Рабочий стол\lisa-fox-belyy-fon-minimalizm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60232" y="3717032"/>
            <a:ext cx="2261064" cy="1413126"/>
          </a:xfrm>
          <a:prstGeom prst="rect">
            <a:avLst/>
          </a:prstGeom>
          <a:noFill/>
        </p:spPr>
      </p:pic>
      <p:pic>
        <p:nvPicPr>
          <p:cNvPr id="1030" name="Picture 6" descr="C:\Documents and Settings\Admin\Рабочий стол\unnamed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00192" y="4725144"/>
            <a:ext cx="857250" cy="857250"/>
          </a:xfrm>
          <a:prstGeom prst="rect">
            <a:avLst/>
          </a:prstGeom>
          <a:noFill/>
        </p:spPr>
      </p:pic>
      <p:pic>
        <p:nvPicPr>
          <p:cNvPr id="1031" name="Picture 7" descr="C:\Documents and Settings\Admin\Рабочий стол\счаст-ивый-шарж-зайчика-изо-ированный-на-бе-ой-пре-посы-ке-74891547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16216" y="3212976"/>
            <a:ext cx="689744" cy="791946"/>
          </a:xfrm>
          <a:prstGeom prst="rect">
            <a:avLst/>
          </a:prstGeom>
          <a:noFill/>
        </p:spPr>
      </p:pic>
      <p:pic>
        <p:nvPicPr>
          <p:cNvPr id="1032" name="Picture 8" descr="C:\Documents and Settings\Admin\Рабочий стол\hello_html_7bcf8167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60032" y="4581128"/>
            <a:ext cx="1080120" cy="1080120"/>
          </a:xfrm>
          <a:prstGeom prst="rect">
            <a:avLst/>
          </a:prstGeom>
          <a:noFill/>
        </p:spPr>
      </p:pic>
      <p:pic>
        <p:nvPicPr>
          <p:cNvPr id="1033" name="Picture 9" descr="C:\Documents and Settings\Admin\Рабочий стол\unnamed (1)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64088" y="3068960"/>
            <a:ext cx="720080" cy="720080"/>
          </a:xfrm>
          <a:prstGeom prst="rect">
            <a:avLst/>
          </a:prstGeom>
          <a:noFill/>
        </p:spPr>
      </p:pic>
      <p:pic>
        <p:nvPicPr>
          <p:cNvPr id="1034" name="Picture 10" descr="C:\Documents and Settings\Admin\Рабочий стол\GL000467266_001_0004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36096" y="3717032"/>
            <a:ext cx="1310951" cy="1405339"/>
          </a:xfrm>
          <a:prstGeom prst="rect">
            <a:avLst/>
          </a:prstGeom>
          <a:noFill/>
        </p:spPr>
      </p:pic>
      <p:pic>
        <p:nvPicPr>
          <p:cNvPr id="1035" name="Picture 11" descr="C:\Documents and Settings\Admin\Рабочий стол\pechkin_1365411825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5576" y="3501008"/>
            <a:ext cx="1512168" cy="1958257"/>
          </a:xfrm>
          <a:prstGeom prst="rect">
            <a:avLst/>
          </a:prstGeom>
          <a:noFill/>
        </p:spPr>
      </p:pic>
      <p:pic>
        <p:nvPicPr>
          <p:cNvPr id="1036" name="Picture 12" descr="C:\Documents and Settings\Admin\Рабочий стол\orig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051720" y="3645024"/>
            <a:ext cx="1013478" cy="315416"/>
          </a:xfrm>
          <a:prstGeom prst="rect">
            <a:avLst/>
          </a:prstGeom>
          <a:noFill/>
        </p:spPr>
      </p:pic>
      <p:pic>
        <p:nvPicPr>
          <p:cNvPr id="13" name="Picture 12" descr="C:\Documents and Settings\Admin\Рабочий стол\orig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72000" y="3356992"/>
            <a:ext cx="1013478" cy="315416"/>
          </a:xfrm>
          <a:prstGeom prst="rect">
            <a:avLst/>
          </a:prstGeom>
          <a:noFill/>
        </p:spPr>
      </p:pic>
      <p:pic>
        <p:nvPicPr>
          <p:cNvPr id="14" name="Picture 2" descr="C:\Documents and Settings\Admin\Рабочий стол\hello_html_3953fdc7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15351" t="13251" r="21650" b="21650"/>
          <a:stretch>
            <a:fillRect/>
          </a:stretch>
        </p:blipFill>
        <p:spPr bwMode="auto">
          <a:xfrm>
            <a:off x="4283968" y="3933056"/>
            <a:ext cx="1008112" cy="7812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0.45659 -0.0018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" y="-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Давай выполним артикуляционную гимнастику!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94360" indent="-457200">
              <a:buNone/>
            </a:pPr>
            <a:r>
              <a:rPr lang="ru-RU" sz="2400" dirty="0" smtClean="0">
                <a:solidFill>
                  <a:schemeClr val="bg1"/>
                </a:solidFill>
              </a:rPr>
              <a:t>- Медленно открывать и закрывать рот.</a:t>
            </a:r>
          </a:p>
          <a:p>
            <a:pPr>
              <a:buNone/>
            </a:pPr>
            <a:r>
              <a:rPr lang="ru-RU" sz="2400" dirty="0" smtClean="0">
                <a:solidFill>
                  <a:schemeClr val="bg1"/>
                </a:solidFill>
              </a:rPr>
              <a:t>- То же с откидыванием головы назад.</a:t>
            </a:r>
          </a:p>
          <a:p>
            <a:pPr lvl="0">
              <a:buNone/>
            </a:pPr>
            <a:r>
              <a:rPr lang="ru-RU" sz="2400" dirty="0" smtClean="0">
                <a:solidFill>
                  <a:schemeClr val="bg1"/>
                </a:solidFill>
              </a:rPr>
              <a:t>- Рукой опустить челюсть вниз.</a:t>
            </a:r>
          </a:p>
          <a:p>
            <a:pPr lvl="0">
              <a:buNone/>
            </a:pPr>
            <a:r>
              <a:rPr lang="ru-RU" sz="2400" dirty="0" smtClean="0">
                <a:solidFill>
                  <a:schemeClr val="bg1"/>
                </a:solidFill>
              </a:rPr>
              <a:t>- Движение челюсти вправо—влево.</a:t>
            </a:r>
          </a:p>
          <a:p>
            <a:pPr lvl="0">
              <a:buNone/>
            </a:pPr>
            <a:r>
              <a:rPr lang="ru-RU" sz="2400" dirty="0" smtClean="0">
                <a:solidFill>
                  <a:schemeClr val="bg1"/>
                </a:solidFill>
              </a:rPr>
              <a:t>- Поочередно высовывать язык вперед- назад.</a:t>
            </a:r>
          </a:p>
          <a:p>
            <a:pPr lvl="0">
              <a:buNone/>
            </a:pPr>
            <a:r>
              <a:rPr lang="ru-RU" sz="2400" dirty="0" smtClean="0">
                <a:solidFill>
                  <a:schemeClr val="bg1"/>
                </a:solidFill>
              </a:rPr>
              <a:t>- Облизать верхнюю губу: «Вкусное варенье».</a:t>
            </a:r>
          </a:p>
          <a:p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4" name="Picture 3" descr="C:\Documents and Settings\Admin\Рабочий стол\hello_html_910a2e2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46753" cy="14213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1014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692696"/>
            <a:ext cx="8229600" cy="4277072"/>
          </a:xfrm>
        </p:spPr>
        <p:txBody>
          <a:bodyPr/>
          <a:lstStyle/>
          <a:p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Молодец!Теперь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Печкин может отдать письмо </a:t>
            </a:r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Барсучку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029" name="Picture 5" descr="C:\Documents and Settings\Admin\Рабочий стол\lisa-fox-belyy-fon-minimalizm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60232" y="3717032"/>
            <a:ext cx="2261064" cy="1413126"/>
          </a:xfrm>
          <a:prstGeom prst="rect">
            <a:avLst/>
          </a:prstGeom>
          <a:noFill/>
        </p:spPr>
      </p:pic>
      <p:pic>
        <p:nvPicPr>
          <p:cNvPr id="1030" name="Picture 6" descr="C:\Documents and Settings\Admin\Рабочий стол\unnamed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00192" y="4725144"/>
            <a:ext cx="857250" cy="857250"/>
          </a:xfrm>
          <a:prstGeom prst="rect">
            <a:avLst/>
          </a:prstGeom>
          <a:noFill/>
        </p:spPr>
      </p:pic>
      <p:pic>
        <p:nvPicPr>
          <p:cNvPr id="1031" name="Picture 7" descr="C:\Documents and Settings\Admin\Рабочий стол\счаст-ивый-шарж-зайчика-изо-ированный-на-бе-ой-пре-посы-ке-74891547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16216" y="3212976"/>
            <a:ext cx="689744" cy="791946"/>
          </a:xfrm>
          <a:prstGeom prst="rect">
            <a:avLst/>
          </a:prstGeom>
          <a:noFill/>
        </p:spPr>
      </p:pic>
      <p:pic>
        <p:nvPicPr>
          <p:cNvPr id="1032" name="Picture 8" descr="C:\Documents and Settings\Admin\Рабочий стол\hello_html_7bcf8167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44008" y="4797152"/>
            <a:ext cx="1080120" cy="1080120"/>
          </a:xfrm>
          <a:prstGeom prst="rect">
            <a:avLst/>
          </a:prstGeom>
          <a:noFill/>
        </p:spPr>
      </p:pic>
      <p:pic>
        <p:nvPicPr>
          <p:cNvPr id="1033" name="Picture 9" descr="C:\Documents and Settings\Admin\Рабочий стол\unnamed (1)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64088" y="3068960"/>
            <a:ext cx="720080" cy="720080"/>
          </a:xfrm>
          <a:prstGeom prst="rect">
            <a:avLst/>
          </a:prstGeom>
          <a:noFill/>
        </p:spPr>
      </p:pic>
      <p:pic>
        <p:nvPicPr>
          <p:cNvPr id="1034" name="Picture 10" descr="C:\Documents and Settings\Admin\Рабочий стол\GL000467266_001_0004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36096" y="3717032"/>
            <a:ext cx="1310951" cy="1405339"/>
          </a:xfrm>
          <a:prstGeom prst="rect">
            <a:avLst/>
          </a:prstGeom>
          <a:noFill/>
        </p:spPr>
      </p:pic>
      <p:pic>
        <p:nvPicPr>
          <p:cNvPr id="1035" name="Picture 11" descr="C:\Documents and Settings\Admin\Рабочий стол\pechkin_1365411825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5576" y="3501008"/>
            <a:ext cx="1512168" cy="1958257"/>
          </a:xfrm>
          <a:prstGeom prst="rect">
            <a:avLst/>
          </a:prstGeom>
          <a:noFill/>
        </p:spPr>
      </p:pic>
      <p:pic>
        <p:nvPicPr>
          <p:cNvPr id="1036" name="Picture 12" descr="C:\Documents and Settings\Admin\Рабочий стол\orig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12160" y="3645024"/>
            <a:ext cx="1013478" cy="315416"/>
          </a:xfrm>
          <a:prstGeom prst="rect">
            <a:avLst/>
          </a:prstGeom>
          <a:noFill/>
        </p:spPr>
      </p:pic>
      <p:pic>
        <p:nvPicPr>
          <p:cNvPr id="13" name="Picture 12" descr="C:\Documents and Settings\Admin\Рабочий стол\orig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72000" y="3356992"/>
            <a:ext cx="1013478" cy="315416"/>
          </a:xfrm>
          <a:prstGeom prst="rect">
            <a:avLst/>
          </a:prstGeom>
          <a:noFill/>
        </p:spPr>
      </p:pic>
      <p:pic>
        <p:nvPicPr>
          <p:cNvPr id="14" name="Picture 12" descr="C:\Documents and Settings\Admin\Рабочий стол\orig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051720" y="3645024"/>
            <a:ext cx="1013478" cy="315416"/>
          </a:xfrm>
          <a:prstGeom prst="rect">
            <a:avLst/>
          </a:prstGeom>
          <a:noFill/>
        </p:spPr>
      </p:pic>
      <p:pic>
        <p:nvPicPr>
          <p:cNvPr id="15" name="Picture 2" descr="C:\Documents and Settings\Admin\Рабочий стол\hello_html_3953fdc7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15351" t="13251" r="21650" b="21650"/>
          <a:stretch>
            <a:fillRect/>
          </a:stretch>
        </p:blipFill>
        <p:spPr bwMode="auto">
          <a:xfrm>
            <a:off x="4283968" y="3933056"/>
            <a:ext cx="1008112" cy="7812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1.85185E-6 L 0.425 0.1136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" y="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По</a:t>
            </a:r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>ч</a:t>
            </a:r>
            <a:r>
              <a:rPr lang="ru-RU" dirty="0" smtClean="0">
                <a:solidFill>
                  <a:schemeClr val="bg1"/>
                </a:solidFill>
              </a:rPr>
              <a:t>тальон Пе</a:t>
            </a:r>
            <a:r>
              <a:rPr lang="ru-RU" dirty="0" smtClean="0">
                <a:solidFill>
                  <a:srgbClr val="002060"/>
                </a:solidFill>
              </a:rPr>
              <a:t>ч</a:t>
            </a:r>
            <a:r>
              <a:rPr lang="ru-RU" dirty="0" smtClean="0">
                <a:solidFill>
                  <a:schemeClr val="bg1"/>
                </a:solidFill>
              </a:rPr>
              <a:t>кин пришёл  не</a:t>
            </a:r>
            <a:r>
              <a:rPr lang="en-US" smtClean="0">
                <a:solidFill>
                  <a:schemeClr val="bg1"/>
                </a:solidFill>
              </a:rPr>
              <a:t> </a:t>
            </a:r>
            <a:r>
              <a:rPr lang="ru-RU" smtClean="0">
                <a:solidFill>
                  <a:schemeClr val="bg1"/>
                </a:solidFill>
              </a:rPr>
              <a:t>случайно</a:t>
            </a:r>
            <a:r>
              <a:rPr lang="ru-RU" dirty="0" smtClean="0">
                <a:solidFill>
                  <a:schemeClr val="bg1"/>
                </a:solidFill>
              </a:rPr>
              <a:t>!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dirty="0" smtClean="0">
                <a:solidFill>
                  <a:schemeClr val="bg1"/>
                </a:solidFill>
              </a:rPr>
              <a:t>Какой звук слышится в середине его имени?</a:t>
            </a:r>
          </a:p>
          <a:p>
            <a:pPr algn="just">
              <a:buNone/>
            </a:pPr>
            <a:r>
              <a:rPr lang="ru-RU" dirty="0" smtClean="0">
                <a:solidFill>
                  <a:schemeClr val="bg1"/>
                </a:solidFill>
              </a:rPr>
              <a:t>Правильно, это </a:t>
            </a:r>
            <a:r>
              <a:rPr lang="ru-RU" b="1" dirty="0" smtClean="0">
                <a:solidFill>
                  <a:schemeClr val="bg1"/>
                </a:solidFill>
              </a:rPr>
              <a:t>звук </a:t>
            </a:r>
            <a:r>
              <a:rPr lang="en-US" b="1" dirty="0" smtClean="0">
                <a:solidFill>
                  <a:schemeClr val="bg1"/>
                </a:solidFill>
              </a:rPr>
              <a:t>[</a:t>
            </a:r>
            <a:r>
              <a:rPr lang="ru-RU" b="1" dirty="0" smtClean="0">
                <a:solidFill>
                  <a:schemeClr val="bg1"/>
                </a:solidFill>
              </a:rPr>
              <a:t>Ч</a:t>
            </a:r>
            <a:r>
              <a:rPr lang="en-US" b="1" dirty="0" smtClean="0">
                <a:solidFill>
                  <a:schemeClr val="bg1"/>
                </a:solidFill>
              </a:rPr>
              <a:t>]</a:t>
            </a:r>
            <a:r>
              <a:rPr lang="ru-RU" b="1" dirty="0" smtClean="0">
                <a:solidFill>
                  <a:schemeClr val="bg1"/>
                </a:solidFill>
              </a:rPr>
              <a:t>.</a:t>
            </a:r>
            <a:r>
              <a:rPr lang="ru-RU" dirty="0" smtClean="0">
                <a:solidFill>
                  <a:schemeClr val="bg1"/>
                </a:solidFill>
              </a:rPr>
              <a:t> С ним мы сегодня и познакомимся.</a:t>
            </a:r>
          </a:p>
          <a:p>
            <a:pPr algn="just">
              <a:buNone/>
            </a:pPr>
            <a:r>
              <a:rPr lang="ru-RU" dirty="0" smtClean="0">
                <a:solidFill>
                  <a:schemeClr val="bg1"/>
                </a:solidFill>
              </a:rPr>
              <a:t>Проверь, правильно ли у тебя работают губы, язык. Губы округли «бубликом», вытяни «рупором». Кончик языка и его спинка образуют смычку с бугорочками, эта смычка незаметно переходит в щель; между ними по середине языка проходит сильная толчкообразная </a:t>
            </a:r>
            <a:r>
              <a:rPr lang="ru-RU" b="1" dirty="0" smtClean="0">
                <a:solidFill>
                  <a:schemeClr val="bg1"/>
                </a:solidFill>
              </a:rPr>
              <a:t>теплая струя воздуха. </a:t>
            </a:r>
            <a:r>
              <a:rPr lang="ru-RU" dirty="0" smtClean="0">
                <a:solidFill>
                  <a:schemeClr val="bg1"/>
                </a:solidFill>
              </a:rPr>
              <a:t>Подставь руку, проверь, так ли это.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endParaRPr lang="ru-RU" dirty="0" smtClean="0">
              <a:solidFill>
                <a:schemeClr val="bg1"/>
              </a:solidFill>
            </a:endParaRPr>
          </a:p>
          <a:p>
            <a:pPr algn="just">
              <a:buNone/>
            </a:pP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Picture 3" descr="C:\Documents and Settings\Admin\Рабочий стол\hello_html_910a2e2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1520" y="0"/>
            <a:ext cx="946753" cy="1421383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693</TotalTime>
  <Words>475</Words>
  <Application>Microsoft Office PowerPoint</Application>
  <PresentationFormat>Экран (4:3)</PresentationFormat>
  <Paragraphs>72</Paragraphs>
  <Slides>25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Апекс</vt:lpstr>
      <vt:lpstr>ЧАСТНОЕ ДОШКОЛЬНОЕ ОБРАЗОВАТЕЛЬНОЕ УЧРЕЖДЕНИЕ «ДЕТСКИЙ САД №42» ОТКРЫТОГО АКЦИОНЕРНОГО ОБЩЕСТВА «РОССИЙСКИЕ ЖЕЛЕЗНЫЕ ДОРОГИ».    Звук и буква Ч.</vt:lpstr>
      <vt:lpstr>  Сегодня к нам в гости пришёл почтальон Печкин.</vt:lpstr>
      <vt:lpstr>Давай выполним пальчиковую гимнастику!</vt:lpstr>
      <vt:lpstr>  </vt:lpstr>
      <vt:lpstr>  А теперь пришло время мимической гимнастики! Выполняй движения по картинкам!</vt:lpstr>
      <vt:lpstr>  </vt:lpstr>
      <vt:lpstr>Давай выполним артикуляционную гимнастику!</vt:lpstr>
      <vt:lpstr>  </vt:lpstr>
      <vt:lpstr>Почтальон Печкин пришёл  не случайно!</vt:lpstr>
      <vt:lpstr>Звук [Ч] – согласный,всегда мягкий, глухой, шипящий.</vt:lpstr>
      <vt:lpstr>         Игра «Ловишки» -А сейчас мы будем ловить звук (Ч). Приготовь свои ладошки. Кто-то из взрослых будет произносить звуки, слоги, слова. А ты хлопай в ладоши, когда услышишь звук [ч], слог со звуком [ч], слово со звуком [ч].  Ч, С, Ч, Т, Ч, Ч, П, К, Ч  ЧА, ПА, ЧУ, ТИ, ЧИ  МЯЧ, ПАЛКА, ПОЧКА, ЧАЙНИК, ТИГР, ОЧКИ.</vt:lpstr>
      <vt:lpstr>Определи позицию звука [Ч] в словах и разложи предметы по шкафам.</vt:lpstr>
      <vt:lpstr>Разложи картинки, определив, сколько слогов в словах. Соедини с письмами.</vt:lpstr>
      <vt:lpstr>  </vt:lpstr>
      <vt:lpstr>Звук [Ч] пришёл не один, а со своей «фотографией» – буквой Ч.</vt:lpstr>
      <vt:lpstr>    Физкультминутка: «Победа!»</vt:lpstr>
      <vt:lpstr>Найди все буквы Ч!</vt:lpstr>
      <vt:lpstr>Определи, сколько слогов, а затем сколько звуков в слове «Печкин». Какие это звуки?</vt:lpstr>
      <vt:lpstr>  </vt:lpstr>
      <vt:lpstr>Составь предложение из 6 слов со словом «Печкин». Тебе помогут картинки. Подбери нужную схему.</vt:lpstr>
      <vt:lpstr>  </vt:lpstr>
      <vt:lpstr>Прочитай!</vt:lpstr>
      <vt:lpstr>Прочитай, ответь на вопросы.</vt:lpstr>
      <vt:lpstr>  </vt:lpstr>
      <vt:lpstr>Молодец!!!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Звук и буква Ч.</dc:title>
  <cp:lastModifiedBy>Admin</cp:lastModifiedBy>
  <cp:revision>75</cp:revision>
  <dcterms:modified xsi:type="dcterms:W3CDTF">2020-05-28T16:10:37Z</dcterms:modified>
</cp:coreProperties>
</file>