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77" r:id="rId3"/>
    <p:sldId id="278" r:id="rId4"/>
    <p:sldId id="266" r:id="rId5"/>
    <p:sldId id="275" r:id="rId6"/>
    <p:sldId id="271" r:id="rId7"/>
    <p:sldId id="279" r:id="rId8"/>
    <p:sldId id="273" r:id="rId9"/>
    <p:sldId id="274" r:id="rId10"/>
    <p:sldId id="262" r:id="rId11"/>
    <p:sldId id="276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E9C"/>
    <a:srgbClr val="002600"/>
    <a:srgbClr val="FDC7A9"/>
    <a:srgbClr val="003300"/>
    <a:srgbClr val="92AF82"/>
    <a:srgbClr val="AECC9E"/>
    <a:srgbClr val="C4361A"/>
    <a:srgbClr val="537303"/>
    <a:srgbClr val="1F4101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2" autoAdjust="0"/>
    <p:restoredTop sz="94660"/>
  </p:normalViewPr>
  <p:slideViewPr>
    <p:cSldViewPr>
      <p:cViewPr>
        <p:scale>
          <a:sx n="60" d="100"/>
          <a:sy n="60" d="100"/>
        </p:scale>
        <p:origin x="-169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D85-8C8E-49DB-A277-5534005C9B53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E5F14-C315-4FBE-AF8D-3DB9E399C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40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E5F14-C315-4FBE-AF8D-3DB9E399CD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9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armyrus.ru/index.php?option=com_content&amp;task=view&amp;id=7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772400" cy="2315343"/>
          </a:xfrm>
        </p:spPr>
        <p:txBody>
          <a:bodyPr/>
          <a:lstStyle/>
          <a:p>
            <a:pPr algn="ctr"/>
            <a:r>
              <a:rPr lang="ru-RU" sz="3600" dirty="0" smtClean="0"/>
              <a:t>«Чести наставление, </a:t>
            </a:r>
            <a:br>
              <a:rPr lang="ru-RU" sz="3600" dirty="0" smtClean="0"/>
            </a:br>
            <a:r>
              <a:rPr lang="ru-RU" sz="3600" dirty="0" smtClean="0"/>
              <a:t>или </a:t>
            </a:r>
            <a:br>
              <a:rPr lang="ru-RU" sz="3600" dirty="0" smtClean="0"/>
            </a:br>
            <a:r>
              <a:rPr lang="ru-RU" sz="3600" dirty="0" smtClean="0"/>
              <a:t>реальная история </a:t>
            </a:r>
            <a:br>
              <a:rPr lang="ru-RU" sz="3600" dirty="0" smtClean="0"/>
            </a:br>
            <a:r>
              <a:rPr lang="ru-RU" sz="3600" dirty="0" smtClean="0"/>
              <a:t>Ивана </a:t>
            </a:r>
            <a:r>
              <a:rPr lang="ru-RU" sz="3600" dirty="0" err="1" smtClean="0"/>
              <a:t>Ардельянова</a:t>
            </a:r>
            <a:r>
              <a:rPr lang="ru-RU" sz="3600" dirty="0" smtClean="0"/>
              <a:t>»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автор: </a:t>
            </a:r>
            <a:r>
              <a:rPr lang="ru-RU" sz="3600" dirty="0" err="1" smtClean="0"/>
              <a:t>Ардельянов</a:t>
            </a:r>
            <a:r>
              <a:rPr lang="ru-RU" sz="3600" dirty="0" smtClean="0"/>
              <a:t> Иван</a:t>
            </a:r>
            <a:br>
              <a:rPr lang="ru-RU" sz="3600" dirty="0" smtClean="0"/>
            </a:br>
            <a:r>
              <a:rPr lang="ru-RU" sz="3600" dirty="0" smtClean="0"/>
              <a:t>кадет </a:t>
            </a:r>
            <a:r>
              <a:rPr lang="ru-RU" sz="3600" dirty="0" smtClean="0"/>
              <a:t>7 </a:t>
            </a:r>
            <a:r>
              <a:rPr lang="ru-RU" sz="3600" dirty="0" smtClean="0"/>
              <a:t>«А» класса</a:t>
            </a:r>
            <a:br>
              <a:rPr lang="ru-RU" sz="3600" dirty="0" smtClean="0"/>
            </a:br>
            <a:r>
              <a:rPr lang="ru-RU" sz="3600" dirty="0" smtClean="0"/>
              <a:t>Краснодарского ПКУ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г.Краснодар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272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Еще одна важная составляющая этикета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забота о своей внешности. 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Чистота и опрятность мундира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650" r="5201" b="650"/>
          <a:stretch/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5201"/>
          <a:stretch/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7308304" y="1196752"/>
            <a:ext cx="1836712" cy="2664296"/>
          </a:xfrm>
          <a:prstGeom prst="wedgeRoundRectCallout">
            <a:avLst>
              <a:gd name="adj1" fmla="val -110125"/>
              <a:gd name="adj2" fmla="val 9589"/>
              <a:gd name="adj3" fmla="val 16667"/>
            </a:avLst>
          </a:prstGeom>
          <a:gradFill flip="none" rotWithShape="1">
            <a:gsLst>
              <a:gs pos="0">
                <a:srgbClr val="C6CE9C">
                  <a:shade val="30000"/>
                  <a:satMod val="115000"/>
                </a:srgbClr>
              </a:gs>
              <a:gs pos="50000">
                <a:srgbClr val="C6CE9C">
                  <a:shade val="67500"/>
                  <a:satMod val="115000"/>
                </a:srgbClr>
              </a:gs>
              <a:gs pos="100000">
                <a:srgbClr val="C6CE9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600"/>
                </a:solidFill>
                <a:latin typeface="Times New Roman"/>
                <a:ea typeface="Times New Roman"/>
              </a:rPr>
              <a:t>Заботься </a:t>
            </a:r>
            <a:r>
              <a:rPr lang="ru-RU" b="1" dirty="0">
                <a:solidFill>
                  <a:srgbClr val="002600"/>
                </a:solidFill>
                <a:latin typeface="Times New Roman"/>
                <a:ea typeface="Times New Roman"/>
              </a:rPr>
              <a:t>о </a:t>
            </a:r>
            <a:r>
              <a:rPr lang="ru-RU" b="1" dirty="0" smtClean="0">
                <a:solidFill>
                  <a:srgbClr val="002600"/>
                </a:solidFill>
                <a:latin typeface="Times New Roman"/>
                <a:ea typeface="Times New Roman"/>
              </a:rPr>
              <a:t>соответствии </a:t>
            </a:r>
            <a:r>
              <a:rPr lang="ru-RU" b="1" dirty="0">
                <a:solidFill>
                  <a:srgbClr val="002600"/>
                </a:solidFill>
                <a:latin typeface="Times New Roman"/>
                <a:ea typeface="Times New Roman"/>
              </a:rPr>
              <a:t>формы </a:t>
            </a:r>
            <a:r>
              <a:rPr lang="ru-RU" b="1" dirty="0" smtClean="0">
                <a:solidFill>
                  <a:srgbClr val="002600"/>
                </a:solidFill>
                <a:latin typeface="Times New Roman"/>
                <a:ea typeface="Times New Roman"/>
              </a:rPr>
              <a:t>одежды. Это </a:t>
            </a:r>
            <a:r>
              <a:rPr lang="ru-RU" b="1" dirty="0">
                <a:solidFill>
                  <a:srgbClr val="002600"/>
                </a:solidFill>
                <a:latin typeface="Times New Roman"/>
                <a:ea typeface="Times New Roman"/>
              </a:rPr>
              <a:t>первый признак </a:t>
            </a:r>
            <a:r>
              <a:rPr lang="ru-RU" b="1" dirty="0" err="1" smtClean="0">
                <a:solidFill>
                  <a:srgbClr val="002600"/>
                </a:solidFill>
                <a:latin typeface="Times New Roman"/>
                <a:ea typeface="Times New Roman"/>
              </a:rPr>
              <a:t>дисциплини</a:t>
            </a:r>
            <a:r>
              <a:rPr lang="ru-RU" b="1" dirty="0" smtClean="0">
                <a:solidFill>
                  <a:srgbClr val="002600"/>
                </a:solidFill>
                <a:latin typeface="Times New Roman"/>
                <a:ea typeface="Times New Roman"/>
              </a:rPr>
              <a:t>-</a:t>
            </a:r>
          </a:p>
          <a:p>
            <a:pPr algn="ctr"/>
            <a:r>
              <a:rPr lang="ru-RU" b="1" dirty="0" err="1" smtClean="0">
                <a:solidFill>
                  <a:srgbClr val="002600"/>
                </a:solidFill>
                <a:latin typeface="Times New Roman"/>
                <a:ea typeface="Times New Roman"/>
              </a:rPr>
              <a:t>рованности</a:t>
            </a:r>
            <a:endParaRPr lang="ru-RU" b="1" dirty="0">
              <a:solidFill>
                <a:srgbClr val="002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работа\картинки Ардельянов\кпку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brightnessContrast bright="10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95536" y="664790"/>
            <a:ext cx="2160240" cy="1567050"/>
          </a:xfrm>
          <a:prstGeom prst="wedgeRoundRectCallout">
            <a:avLst>
              <a:gd name="adj1" fmla="val 51023"/>
              <a:gd name="adj2" fmla="val 111062"/>
              <a:gd name="adj3" fmla="val 16667"/>
            </a:avLst>
          </a:prstGeom>
          <a:gradFill flip="none" rotWithShape="1">
            <a:gsLst>
              <a:gs pos="0">
                <a:srgbClr val="C6CE9C">
                  <a:shade val="30000"/>
                  <a:satMod val="115000"/>
                </a:srgbClr>
              </a:gs>
              <a:gs pos="50000">
                <a:srgbClr val="C6CE9C">
                  <a:shade val="67500"/>
                  <a:satMod val="115000"/>
                </a:srgbClr>
              </a:gs>
              <a:gs pos="100000">
                <a:srgbClr val="C6CE9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6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600"/>
                </a:solidFill>
              </a:rPr>
              <a:t>Я горжусь тобой! </a:t>
            </a:r>
          </a:p>
          <a:p>
            <a:pPr algn="ctr"/>
            <a:r>
              <a:rPr lang="ru-RU" sz="2000" b="1" dirty="0" smtClean="0">
                <a:solidFill>
                  <a:srgbClr val="002600"/>
                </a:solidFill>
              </a:rPr>
              <a:t>Учись </a:t>
            </a:r>
            <a:r>
              <a:rPr lang="ru-RU" sz="2000" b="1" dirty="0">
                <a:solidFill>
                  <a:srgbClr val="002600"/>
                </a:solidFill>
              </a:rPr>
              <a:t>с </a:t>
            </a:r>
            <a:r>
              <a:rPr lang="ru-RU" sz="2000" b="1" dirty="0" smtClean="0">
                <a:solidFill>
                  <a:srgbClr val="002600"/>
                </a:solidFill>
              </a:rPr>
              <a:t>честью! </a:t>
            </a:r>
            <a:endParaRPr lang="ru-RU" sz="2000" b="1" dirty="0">
              <a:solidFill>
                <a:srgbClr val="002600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48" y="2492896"/>
            <a:ext cx="4643136" cy="43657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98911" y="664790"/>
            <a:ext cx="545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D21010"/>
                </a:solidFill>
                <a:latin typeface="Georgia"/>
              </a:rPr>
              <a:t>«Быть первым среди равных!»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3227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85698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ahoma"/>
              </a:rPr>
              <a:t>1. Воинский 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этикет и культура общения </a:t>
            </a:r>
            <a:r>
              <a:rPr lang="ru-RU" dirty="0" smtClean="0">
                <a:solidFill>
                  <a:srgbClr val="000000"/>
                </a:solidFill>
                <a:latin typeface="tahoma"/>
              </a:rPr>
              <a:t>военнослужащих </a:t>
            </a:r>
            <a:r>
              <a:rPr lang="en-US" dirty="0">
                <a:solidFill>
                  <a:srgbClr val="000000"/>
                </a:solidFill>
                <a:latin typeface="tahoma"/>
                <a:hlinkClick r:id="rId2"/>
              </a:rPr>
              <a:t>http://</a:t>
            </a:r>
            <a:r>
              <a:rPr lang="en-US" dirty="0" smtClean="0">
                <a:solidFill>
                  <a:srgbClr val="000000"/>
                </a:solidFill>
                <a:latin typeface="tahoma"/>
                <a:hlinkClick r:id="rId2"/>
              </a:rPr>
              <a:t>armyrus.ru/index.php?option=com_content&amp;task=view&amp;id=70</a:t>
            </a:r>
            <a:r>
              <a:rPr lang="ru-RU" dirty="0" smtClean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0000"/>
                </a:solidFill>
                <a:latin typeface="arial"/>
              </a:rPr>
              <a:t>2. Воинский </a:t>
            </a:r>
            <a:r>
              <a:rPr lang="ru-RU" i="1" dirty="0">
                <a:solidFill>
                  <a:srgbClr val="000000"/>
                </a:solidFill>
                <a:latin typeface="arial"/>
              </a:rPr>
              <a:t>этикет. Учебник / Под общ. ред. Б.В. Воробьева - М., 2005.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7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05256"/>
            <a:ext cx="5710874" cy="4780128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4139952" y="355653"/>
            <a:ext cx="1872208" cy="1008112"/>
          </a:xfrm>
          <a:prstGeom prst="wedgeRoundRectCallout">
            <a:avLst>
              <a:gd name="adj1" fmla="val -112083"/>
              <a:gd name="adj2" fmla="val 64947"/>
              <a:gd name="adj3" fmla="val 16667"/>
            </a:avLst>
          </a:prstGeom>
          <a:solidFill>
            <a:schemeClr val="bg1">
              <a:lumMod val="65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Microsoft YaHei" pitchFamily="34" charset="-122"/>
                <a:ea typeface="Microsoft YaHei" pitchFamily="34" charset="-122"/>
              </a:rPr>
              <a:t>Краснодарское ПКУ…зачислен…  </a:t>
            </a:r>
            <a:endParaRPr lang="ru-RU" sz="1400" b="1" dirty="0">
              <a:solidFill>
                <a:srgbClr val="8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9512" y="385003"/>
            <a:ext cx="3240360" cy="2088231"/>
            <a:chOff x="249418" y="620035"/>
            <a:chExt cx="3240360" cy="2088231"/>
          </a:xfrm>
        </p:grpSpPr>
        <p:sp>
          <p:nvSpPr>
            <p:cNvPr id="7" name="Скругленная прямоугольная выноска 6"/>
            <p:cNvSpPr/>
            <p:nvPr/>
          </p:nvSpPr>
          <p:spPr>
            <a:xfrm>
              <a:off x="249418" y="620035"/>
              <a:ext cx="3240360" cy="2088231"/>
            </a:xfrm>
            <a:prstGeom prst="wedgeRoundRectCallout">
              <a:avLst>
                <a:gd name="adj1" fmla="val 36870"/>
                <a:gd name="adj2" fmla="val 83239"/>
                <a:gd name="adj3" fmla="val 1666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76" y="654296"/>
              <a:ext cx="3023643" cy="2016757"/>
            </a:xfrm>
            <a:prstGeom prst="rect">
              <a:avLst/>
            </a:prstGeom>
            <a:ln>
              <a:solidFill>
                <a:srgbClr val="800000"/>
              </a:solidFill>
            </a:ln>
            <a:effectLst>
              <a:softEdge rad="112500"/>
            </a:effectLst>
          </p:spPr>
        </p:pic>
      </p:grpSp>
      <p:grpSp>
        <p:nvGrpSpPr>
          <p:cNvPr id="5" name="Группа 4"/>
          <p:cNvGrpSpPr/>
          <p:nvPr/>
        </p:nvGrpSpPr>
        <p:grpSpPr>
          <a:xfrm>
            <a:off x="6444208" y="355652"/>
            <a:ext cx="2376264" cy="3672945"/>
            <a:chOff x="6516216" y="350757"/>
            <a:chExt cx="2376264" cy="3672945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6588224" y="350757"/>
              <a:ext cx="2304256" cy="3672945"/>
            </a:xfrm>
            <a:prstGeom prst="cloudCallout">
              <a:avLst>
                <a:gd name="adj1" fmla="val -103348"/>
                <a:gd name="adj2" fmla="val 16000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782636"/>
              <a:ext cx="1901825" cy="264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74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885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835696" y="207651"/>
            <a:ext cx="2307507" cy="1008112"/>
          </a:xfrm>
          <a:prstGeom prst="wedgeRoundRectCallout">
            <a:avLst>
              <a:gd name="adj1" fmla="val 82861"/>
              <a:gd name="adj2" fmla="val 33864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Я буду служить России, как ты! Скажи, как вести себя правильно?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796136" y="196773"/>
            <a:ext cx="3096344" cy="1301702"/>
          </a:xfrm>
          <a:prstGeom prst="wedgeRoundRectCallout">
            <a:avLst>
              <a:gd name="adj1" fmla="val -123680"/>
              <a:gd name="adj2" fmla="val 194733"/>
              <a:gd name="adj3" fmla="val 16667"/>
            </a:avLst>
          </a:prstGeom>
          <a:solidFill>
            <a:srgbClr val="C6CE9C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 panose="020B0604020202020204" pitchFamily="34" charset="0"/>
              </a:rPr>
              <a:t>Руководствуйся в жизни чувством справедливости и долгом </a:t>
            </a:r>
            <a:r>
              <a:rPr lang="ru-RU" sz="1400" b="1" dirty="0" smtClean="0">
                <a:solidFill>
                  <a:srgbClr val="00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Sans Serif" panose="020B0604020202020204" pitchFamily="34" charset="0"/>
              </a:rPr>
              <a:t>порядочности…</a:t>
            </a:r>
            <a:endParaRPr lang="ru-RU" sz="1100" b="1" dirty="0">
              <a:solidFill>
                <a:srgbClr val="0033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753">
            <a:off x="855671" y="2276872"/>
            <a:ext cx="2974027" cy="2021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60648"/>
            <a:ext cx="4214210" cy="311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816394"/>
              </p:ext>
            </p:extLst>
          </p:nvPr>
        </p:nvGraphicFramePr>
        <p:xfrm>
          <a:off x="6168448" y="0"/>
          <a:ext cx="2340343" cy="2019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Image" r:id="rId6" imgW="926640" imgH="799920" progId="Photoshop.Image.13">
                  <p:embed/>
                </p:oleObj>
              </mc:Choice>
              <mc:Fallback>
                <p:oleObj name="Image" r:id="rId6" imgW="926640" imgH="799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8448" y="0"/>
                        <a:ext cx="2340343" cy="2019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Скругленная прямоугольная выноска 8"/>
          <p:cNvSpPr/>
          <p:nvPr/>
        </p:nvSpPr>
        <p:spPr>
          <a:xfrm>
            <a:off x="5351307" y="116632"/>
            <a:ext cx="1956997" cy="1675747"/>
          </a:xfrm>
          <a:prstGeom prst="wedgeRoundRectCallout">
            <a:avLst>
              <a:gd name="adj1" fmla="val 55311"/>
              <a:gd name="adj2" fmla="val 101225"/>
              <a:gd name="adj3" fmla="val 16667"/>
            </a:avLst>
          </a:prstGeom>
          <a:gradFill flip="none" rotWithShape="1">
            <a:gsLst>
              <a:gs pos="0">
                <a:srgbClr val="C6CE9C">
                  <a:shade val="30000"/>
                  <a:satMod val="115000"/>
                </a:srgbClr>
              </a:gs>
              <a:gs pos="50000">
                <a:srgbClr val="C6CE9C">
                  <a:shade val="67500"/>
                  <a:satMod val="115000"/>
                </a:srgbClr>
              </a:gs>
              <a:gs pos="100000">
                <a:srgbClr val="C6CE9C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600"/>
                </a:solidFill>
                <a:latin typeface="palatino linotype"/>
              </a:rPr>
              <a:t>Будь </a:t>
            </a:r>
            <a:r>
              <a:rPr lang="ru-RU" sz="1600" b="1" dirty="0">
                <a:solidFill>
                  <a:srgbClr val="002600"/>
                </a:solidFill>
                <a:latin typeface="palatino linotype"/>
              </a:rPr>
              <a:t>вежливым и скромным в обхождении со всеми людьми</a:t>
            </a:r>
            <a:endParaRPr lang="ru-RU" sz="1600" b="1" dirty="0">
              <a:solidFill>
                <a:srgbClr val="002600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1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19644" r="5526" b="5368"/>
          <a:stretch/>
        </p:blipFill>
        <p:spPr>
          <a:xfrm>
            <a:off x="-36512" y="0"/>
            <a:ext cx="9217024" cy="6885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195">
            <a:off x="2766092" y="1063795"/>
            <a:ext cx="3143931" cy="2539510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68192" y="227348"/>
            <a:ext cx="1822710" cy="1080120"/>
          </a:xfrm>
          <a:prstGeom prst="wedgeRoundRectCallout">
            <a:avLst>
              <a:gd name="adj1" fmla="val 95379"/>
              <a:gd name="adj2" fmla="val 63020"/>
              <a:gd name="adj3" fmla="val 16667"/>
            </a:avLst>
          </a:prstGeom>
          <a:gradFill flip="none" rotWithShape="1">
            <a:gsLst>
              <a:gs pos="0">
                <a:srgbClr val="AECC9E">
                  <a:shade val="30000"/>
                  <a:satMod val="115000"/>
                </a:srgbClr>
              </a:gs>
              <a:gs pos="50000">
                <a:srgbClr val="AECC9E">
                  <a:shade val="67500"/>
                  <a:satMod val="115000"/>
                </a:srgbClr>
              </a:gs>
              <a:gs pos="100000">
                <a:srgbClr val="AECC9E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33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600"/>
                </a:solidFill>
                <a:latin typeface="Microsoft YaHei" pitchFamily="34" charset="-122"/>
                <a:ea typeface="Microsoft YaHei" pitchFamily="34" charset="-122"/>
              </a:rPr>
              <a:t>Следуй </a:t>
            </a:r>
            <a:r>
              <a:rPr lang="ru-RU" sz="1400" b="1" dirty="0">
                <a:solidFill>
                  <a:srgbClr val="002600"/>
                </a:solidFill>
                <a:latin typeface="Microsoft YaHei" pitchFamily="34" charset="-122"/>
                <a:ea typeface="Microsoft YaHei" pitchFamily="34" charset="-122"/>
              </a:rPr>
              <a:t>четким правилам субординации</a:t>
            </a:r>
          </a:p>
          <a:p>
            <a:pPr algn="ctr"/>
            <a:endParaRPr lang="ru-RU" sz="900" dirty="0">
              <a:solidFill>
                <a:srgbClr val="002600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988124" y="1812336"/>
            <a:ext cx="1512168" cy="1603212"/>
          </a:xfrm>
          <a:prstGeom prst="wedgeRoundRectCallout">
            <a:avLst>
              <a:gd name="adj1" fmla="val -117614"/>
              <a:gd name="adj2" fmla="val 4252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Я понял! Это строгое подчинение младших по званию старшим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2467141" y="4126210"/>
            <a:ext cx="5168317" cy="2664296"/>
          </a:xfrm>
          <a:prstGeom prst="wedgeRoundRectCallout">
            <a:avLst>
              <a:gd name="adj1" fmla="val -5616"/>
              <a:gd name="adj2" fmla="val -91064"/>
              <a:gd name="adj3" fmla="val 16667"/>
            </a:avLst>
          </a:prstGeom>
          <a:gradFill flip="none" rotWithShape="1">
            <a:gsLst>
              <a:gs pos="0">
                <a:srgbClr val="92AF82">
                  <a:shade val="30000"/>
                  <a:satMod val="115000"/>
                </a:srgbClr>
              </a:gs>
              <a:gs pos="50000">
                <a:srgbClr val="92AF82">
                  <a:shade val="67500"/>
                  <a:satMod val="115000"/>
                </a:srgbClr>
              </a:gs>
              <a:gs pos="100000">
                <a:srgbClr val="92AF8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00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Ты</a:t>
            </a:r>
          </a:p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Воспитатель </a:t>
            </a:r>
          </a:p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Начальник курса </a:t>
            </a:r>
          </a:p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Начальник училища </a:t>
            </a:r>
          </a:p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Министерство обороны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4868647" y="4468640"/>
            <a:ext cx="423433" cy="180020"/>
          </a:xfrm>
          <a:prstGeom prst="upArrow">
            <a:avLst/>
          </a:prstGeom>
          <a:solidFill>
            <a:srgbClr val="92AF82"/>
          </a:solidFill>
          <a:ln>
            <a:solidFill>
              <a:srgbClr val="0033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верх 9"/>
          <p:cNvSpPr/>
          <p:nvPr/>
        </p:nvSpPr>
        <p:spPr>
          <a:xfrm>
            <a:off x="4871696" y="5416378"/>
            <a:ext cx="423433" cy="180020"/>
          </a:xfrm>
          <a:prstGeom prst="upArrow">
            <a:avLst/>
          </a:prstGeom>
          <a:solidFill>
            <a:srgbClr val="92AF82"/>
          </a:solidFill>
          <a:ln>
            <a:solidFill>
              <a:srgbClr val="0033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верх 10"/>
          <p:cNvSpPr/>
          <p:nvPr/>
        </p:nvSpPr>
        <p:spPr>
          <a:xfrm>
            <a:off x="4868647" y="5935077"/>
            <a:ext cx="423433" cy="180020"/>
          </a:xfrm>
          <a:prstGeom prst="upArrow">
            <a:avLst/>
          </a:prstGeom>
          <a:solidFill>
            <a:srgbClr val="92AF82"/>
          </a:solidFill>
          <a:ln>
            <a:solidFill>
              <a:srgbClr val="0033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4868647" y="4894358"/>
            <a:ext cx="423433" cy="180020"/>
          </a:xfrm>
          <a:prstGeom prst="upArrow">
            <a:avLst/>
          </a:prstGeom>
          <a:solidFill>
            <a:srgbClr val="92AF82"/>
          </a:solidFill>
          <a:ln>
            <a:solidFill>
              <a:srgbClr val="0033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  <p:bldP spid="4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63908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88198"/>
            <a:ext cx="1152128" cy="1662392"/>
          </a:xfrm>
          <a:ln>
            <a:solidFill>
              <a:srgbClr val="CC99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94590"/>
            <a:ext cx="1164330" cy="1656000"/>
          </a:xfrm>
          <a:prstGeom prst="rect">
            <a:avLst/>
          </a:prstGeom>
          <a:ln>
            <a:solidFill>
              <a:srgbClr val="CC99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700808"/>
            <a:ext cx="1620000" cy="2508585"/>
          </a:xfrm>
          <a:prstGeom prst="rect">
            <a:avLst/>
          </a:prstGeom>
          <a:ln>
            <a:solidFill>
              <a:srgbClr val="CC99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2955100"/>
            <a:ext cx="914233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4932039" y="160484"/>
            <a:ext cx="2502637" cy="706550"/>
          </a:xfrm>
          <a:prstGeom prst="wedgeRoundRectCallout">
            <a:avLst>
              <a:gd name="adj1" fmla="val -11841"/>
              <a:gd name="adj2" fmla="val 153099"/>
              <a:gd name="adj3" fmla="val 16667"/>
            </a:avLst>
          </a:prstGeom>
          <a:gradFill flip="none" rotWithShape="1">
            <a:gsLst>
              <a:gs pos="0">
                <a:srgbClr val="C6CE9C">
                  <a:shade val="30000"/>
                  <a:satMod val="115000"/>
                </a:srgbClr>
              </a:gs>
              <a:gs pos="50000">
                <a:srgbClr val="C6CE9C">
                  <a:shade val="67500"/>
                  <a:satMod val="115000"/>
                </a:srgbClr>
              </a:gs>
              <a:gs pos="100000">
                <a:srgbClr val="C6CE9C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0026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600"/>
                </a:solidFill>
                <a:latin typeface="Century Gothic"/>
                <a:cs typeface="Microsoft Tai Le" panose="020B0502040204020203" pitchFamily="34" charset="0"/>
              </a:rPr>
              <a:t>Знай: честь – святыня для офицера!</a:t>
            </a:r>
            <a:endParaRPr lang="ru-RU" sz="1600" b="1" dirty="0">
              <a:solidFill>
                <a:srgbClr val="002600"/>
              </a:solidFill>
              <a:cs typeface="Microsoft Tai Le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39" y="1700808"/>
            <a:ext cx="1107217" cy="5180754"/>
          </a:xfrm>
          <a:prstGeom prst="rect">
            <a:avLst/>
          </a:prstGeom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187624" y="404665"/>
            <a:ext cx="2664295" cy="720079"/>
          </a:xfrm>
          <a:prstGeom prst="wedgeRoundRectCallout">
            <a:avLst>
              <a:gd name="adj1" fmla="val 15441"/>
              <a:gd name="adj2" fmla="val 238402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Душу богу, сердце даме, честь – никому?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03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" y="0"/>
            <a:ext cx="9174139" cy="6858000"/>
            <a:chOff x="-1" y="0"/>
            <a:chExt cx="9174139" cy="6858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5" b="15959"/>
            <a:stretch/>
          </p:blipFill>
          <p:spPr>
            <a:xfrm>
              <a:off x="-1" y="0"/>
              <a:ext cx="9174139" cy="6857999"/>
            </a:xfrm>
            <a:prstGeom prst="rect">
              <a:avLst/>
            </a:prstGeom>
          </p:spPr>
        </p:pic>
        <p:sp>
          <p:nvSpPr>
            <p:cNvPr id="9" name="Скругленная прямоугольная выноска 8"/>
            <p:cNvSpPr/>
            <p:nvPr/>
          </p:nvSpPr>
          <p:spPr>
            <a:xfrm>
              <a:off x="539552" y="75532"/>
              <a:ext cx="2736304" cy="1762620"/>
            </a:xfrm>
            <a:custGeom>
              <a:avLst/>
              <a:gdLst>
                <a:gd name="connsiteX0" fmla="*/ 0 w 2736304"/>
                <a:gd name="connsiteY0" fmla="*/ 209056 h 1254311"/>
                <a:gd name="connsiteX1" fmla="*/ 209056 w 2736304"/>
                <a:gd name="connsiteY1" fmla="*/ 0 h 1254311"/>
                <a:gd name="connsiteX2" fmla="*/ 1596177 w 2736304"/>
                <a:gd name="connsiteY2" fmla="*/ 0 h 1254311"/>
                <a:gd name="connsiteX3" fmla="*/ 1398115 w 2736304"/>
                <a:gd name="connsiteY3" fmla="*/ -731991 h 1254311"/>
                <a:gd name="connsiteX4" fmla="*/ 2280253 w 2736304"/>
                <a:gd name="connsiteY4" fmla="*/ 0 h 1254311"/>
                <a:gd name="connsiteX5" fmla="*/ 2527248 w 2736304"/>
                <a:gd name="connsiteY5" fmla="*/ 0 h 1254311"/>
                <a:gd name="connsiteX6" fmla="*/ 2736304 w 2736304"/>
                <a:gd name="connsiteY6" fmla="*/ 209056 h 1254311"/>
                <a:gd name="connsiteX7" fmla="*/ 2736304 w 2736304"/>
                <a:gd name="connsiteY7" fmla="*/ 209052 h 1254311"/>
                <a:gd name="connsiteX8" fmla="*/ 2736304 w 2736304"/>
                <a:gd name="connsiteY8" fmla="*/ 209052 h 1254311"/>
                <a:gd name="connsiteX9" fmla="*/ 2736304 w 2736304"/>
                <a:gd name="connsiteY9" fmla="*/ 522630 h 1254311"/>
                <a:gd name="connsiteX10" fmla="*/ 2736304 w 2736304"/>
                <a:gd name="connsiteY10" fmla="*/ 1045255 h 1254311"/>
                <a:gd name="connsiteX11" fmla="*/ 2527248 w 2736304"/>
                <a:gd name="connsiteY11" fmla="*/ 1254311 h 1254311"/>
                <a:gd name="connsiteX12" fmla="*/ 2280253 w 2736304"/>
                <a:gd name="connsiteY12" fmla="*/ 1254311 h 1254311"/>
                <a:gd name="connsiteX13" fmla="*/ 1596177 w 2736304"/>
                <a:gd name="connsiteY13" fmla="*/ 1254311 h 1254311"/>
                <a:gd name="connsiteX14" fmla="*/ 1596177 w 2736304"/>
                <a:gd name="connsiteY14" fmla="*/ 1254311 h 1254311"/>
                <a:gd name="connsiteX15" fmla="*/ 209056 w 2736304"/>
                <a:gd name="connsiteY15" fmla="*/ 1254311 h 1254311"/>
                <a:gd name="connsiteX16" fmla="*/ 0 w 2736304"/>
                <a:gd name="connsiteY16" fmla="*/ 1045255 h 1254311"/>
                <a:gd name="connsiteX17" fmla="*/ 0 w 2736304"/>
                <a:gd name="connsiteY17" fmla="*/ 522630 h 1254311"/>
                <a:gd name="connsiteX18" fmla="*/ 0 w 2736304"/>
                <a:gd name="connsiteY18" fmla="*/ 209052 h 1254311"/>
                <a:gd name="connsiteX19" fmla="*/ 0 w 2736304"/>
                <a:gd name="connsiteY19" fmla="*/ 209052 h 1254311"/>
                <a:gd name="connsiteX20" fmla="*/ 0 w 2736304"/>
                <a:gd name="connsiteY20" fmla="*/ 209056 h 1254311"/>
                <a:gd name="connsiteX0" fmla="*/ 0 w 2736304"/>
                <a:gd name="connsiteY0" fmla="*/ 969622 h 2014877"/>
                <a:gd name="connsiteX1" fmla="*/ 209056 w 2736304"/>
                <a:gd name="connsiteY1" fmla="*/ 760566 h 2014877"/>
                <a:gd name="connsiteX2" fmla="*/ 1596177 w 2736304"/>
                <a:gd name="connsiteY2" fmla="*/ 760566 h 2014877"/>
                <a:gd name="connsiteX3" fmla="*/ 1083790 w 2736304"/>
                <a:gd name="connsiteY3" fmla="*/ 0 h 2014877"/>
                <a:gd name="connsiteX4" fmla="*/ 2280253 w 2736304"/>
                <a:gd name="connsiteY4" fmla="*/ 760566 h 2014877"/>
                <a:gd name="connsiteX5" fmla="*/ 2527248 w 2736304"/>
                <a:gd name="connsiteY5" fmla="*/ 760566 h 2014877"/>
                <a:gd name="connsiteX6" fmla="*/ 2736304 w 2736304"/>
                <a:gd name="connsiteY6" fmla="*/ 969622 h 2014877"/>
                <a:gd name="connsiteX7" fmla="*/ 2736304 w 2736304"/>
                <a:gd name="connsiteY7" fmla="*/ 969618 h 2014877"/>
                <a:gd name="connsiteX8" fmla="*/ 2736304 w 2736304"/>
                <a:gd name="connsiteY8" fmla="*/ 969618 h 2014877"/>
                <a:gd name="connsiteX9" fmla="*/ 2736304 w 2736304"/>
                <a:gd name="connsiteY9" fmla="*/ 1283196 h 2014877"/>
                <a:gd name="connsiteX10" fmla="*/ 2736304 w 2736304"/>
                <a:gd name="connsiteY10" fmla="*/ 1805821 h 2014877"/>
                <a:gd name="connsiteX11" fmla="*/ 2527248 w 2736304"/>
                <a:gd name="connsiteY11" fmla="*/ 2014877 h 2014877"/>
                <a:gd name="connsiteX12" fmla="*/ 2280253 w 2736304"/>
                <a:gd name="connsiteY12" fmla="*/ 2014877 h 2014877"/>
                <a:gd name="connsiteX13" fmla="*/ 1596177 w 2736304"/>
                <a:gd name="connsiteY13" fmla="*/ 2014877 h 2014877"/>
                <a:gd name="connsiteX14" fmla="*/ 1596177 w 2736304"/>
                <a:gd name="connsiteY14" fmla="*/ 2014877 h 2014877"/>
                <a:gd name="connsiteX15" fmla="*/ 209056 w 2736304"/>
                <a:gd name="connsiteY15" fmla="*/ 2014877 h 2014877"/>
                <a:gd name="connsiteX16" fmla="*/ 0 w 2736304"/>
                <a:gd name="connsiteY16" fmla="*/ 1805821 h 2014877"/>
                <a:gd name="connsiteX17" fmla="*/ 0 w 2736304"/>
                <a:gd name="connsiteY17" fmla="*/ 1283196 h 2014877"/>
                <a:gd name="connsiteX18" fmla="*/ 0 w 2736304"/>
                <a:gd name="connsiteY18" fmla="*/ 969618 h 2014877"/>
                <a:gd name="connsiteX19" fmla="*/ 0 w 2736304"/>
                <a:gd name="connsiteY19" fmla="*/ 969618 h 2014877"/>
                <a:gd name="connsiteX20" fmla="*/ 0 w 2736304"/>
                <a:gd name="connsiteY20" fmla="*/ 969622 h 201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36304" h="2014877">
                  <a:moveTo>
                    <a:pt x="0" y="969622"/>
                  </a:moveTo>
                  <a:cubicBezTo>
                    <a:pt x="0" y="854164"/>
                    <a:pt x="93598" y="760566"/>
                    <a:pt x="209056" y="760566"/>
                  </a:cubicBezTo>
                  <a:lnTo>
                    <a:pt x="1596177" y="760566"/>
                  </a:lnTo>
                  <a:lnTo>
                    <a:pt x="1083790" y="0"/>
                  </a:lnTo>
                  <a:lnTo>
                    <a:pt x="2280253" y="760566"/>
                  </a:lnTo>
                  <a:lnTo>
                    <a:pt x="2527248" y="760566"/>
                  </a:lnTo>
                  <a:cubicBezTo>
                    <a:pt x="2642706" y="760566"/>
                    <a:pt x="2736304" y="854164"/>
                    <a:pt x="2736304" y="969622"/>
                  </a:cubicBezTo>
                  <a:lnTo>
                    <a:pt x="2736304" y="969618"/>
                  </a:lnTo>
                  <a:lnTo>
                    <a:pt x="2736304" y="969618"/>
                  </a:lnTo>
                  <a:lnTo>
                    <a:pt x="2736304" y="1283196"/>
                  </a:lnTo>
                  <a:lnTo>
                    <a:pt x="2736304" y="1805821"/>
                  </a:lnTo>
                  <a:cubicBezTo>
                    <a:pt x="2736304" y="1921279"/>
                    <a:pt x="2642706" y="2014877"/>
                    <a:pt x="2527248" y="2014877"/>
                  </a:cubicBezTo>
                  <a:lnTo>
                    <a:pt x="2280253" y="2014877"/>
                  </a:lnTo>
                  <a:lnTo>
                    <a:pt x="1596177" y="2014877"/>
                  </a:lnTo>
                  <a:lnTo>
                    <a:pt x="1596177" y="2014877"/>
                  </a:lnTo>
                  <a:lnTo>
                    <a:pt x="209056" y="2014877"/>
                  </a:lnTo>
                  <a:cubicBezTo>
                    <a:pt x="93598" y="2014877"/>
                    <a:pt x="0" y="1921279"/>
                    <a:pt x="0" y="1805821"/>
                  </a:cubicBezTo>
                  <a:lnTo>
                    <a:pt x="0" y="1283196"/>
                  </a:lnTo>
                  <a:lnTo>
                    <a:pt x="0" y="969618"/>
                  </a:lnTo>
                  <a:lnTo>
                    <a:pt x="0" y="969618"/>
                  </a:lnTo>
                  <a:lnTo>
                    <a:pt x="0" y="9696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CE9C">
                    <a:shade val="30000"/>
                    <a:satMod val="115000"/>
                  </a:srgbClr>
                </a:gs>
                <a:gs pos="50000">
                  <a:srgbClr val="C6CE9C">
                    <a:shade val="67500"/>
                    <a:satMod val="115000"/>
                  </a:srgbClr>
                </a:gs>
                <a:gs pos="100000">
                  <a:srgbClr val="C6CE9C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1" dirty="0" smtClean="0">
                <a:solidFill>
                  <a:srgbClr val="000000"/>
                </a:solidFill>
                <a:latin typeface="Palatino Linotype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Palatino Linotype" pitchFamily="18" charset="0"/>
              </a:endParaRPr>
            </a:p>
            <a:p>
              <a:pPr algn="ctr"/>
              <a:endParaRPr lang="ru-RU" sz="1400" b="1" dirty="0" smtClean="0">
                <a:solidFill>
                  <a:srgbClr val="000000"/>
                </a:solidFill>
                <a:latin typeface="Palatino Linotype" pitchFamily="18" charset="0"/>
              </a:endParaRPr>
            </a:p>
            <a:p>
              <a:pPr algn="ctr"/>
              <a:r>
                <a:rPr lang="ru-RU" sz="1600" b="1" dirty="0" smtClean="0">
                  <a:solidFill>
                    <a:srgbClr val="002600"/>
                  </a:solidFill>
                  <a:latin typeface="Palatino Linotype" pitchFamily="18" charset="0"/>
                </a:rPr>
                <a:t>Помни: когда </a:t>
              </a:r>
              <a:r>
                <a:rPr lang="ru-RU" sz="1600" b="1" dirty="0">
                  <a:solidFill>
                    <a:srgbClr val="002600"/>
                  </a:solidFill>
                  <a:latin typeface="Palatino Linotype" pitchFamily="18" charset="0"/>
                </a:rPr>
                <a:t>два человека ссорятся, всегда оба виноваты</a:t>
              </a:r>
              <a:endParaRPr lang="ru-RU" sz="1200" b="1" dirty="0">
                <a:solidFill>
                  <a:srgbClr val="002600"/>
                </a:solidFill>
                <a:latin typeface="Palatino Linotype" pitchFamily="18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4427984" y="116632"/>
              <a:ext cx="4596333" cy="3389004"/>
              <a:chOff x="4427984" y="116632"/>
              <a:chExt cx="4596333" cy="3389004"/>
            </a:xfrm>
          </p:grpSpPr>
          <p:sp>
            <p:nvSpPr>
              <p:cNvPr id="13" name="Выноска-облако 12"/>
              <p:cNvSpPr/>
              <p:nvPr/>
            </p:nvSpPr>
            <p:spPr>
              <a:xfrm>
                <a:off x="4427984" y="116632"/>
                <a:ext cx="4596333" cy="3389004"/>
              </a:xfrm>
              <a:prstGeom prst="cloudCallout">
                <a:avLst>
                  <a:gd name="adj1" fmla="val -66744"/>
                  <a:gd name="adj2" fmla="val -50739"/>
                </a:avLst>
              </a:prstGeom>
              <a:gradFill flip="none" rotWithShape="1">
                <a:gsLst>
                  <a:gs pos="0">
                    <a:srgbClr val="C6CE9C">
                      <a:shade val="30000"/>
                      <a:satMod val="115000"/>
                    </a:srgbClr>
                  </a:gs>
                  <a:gs pos="50000">
                    <a:srgbClr val="C6CE9C">
                      <a:shade val="67500"/>
                      <a:satMod val="115000"/>
                    </a:srgbClr>
                  </a:gs>
                  <a:gs pos="100000">
                    <a:srgbClr val="C6CE9C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rgbClr val="00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18054">
                <a:off x="4679327" y="308514"/>
                <a:ext cx="4315477" cy="286979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492" y="2494413"/>
              <a:ext cx="4340727" cy="4363587"/>
            </a:xfrm>
            <a:prstGeom prst="rect">
              <a:avLst/>
            </a:prstGeom>
            <a:scene3d>
              <a:camera prst="orthographicFront">
                <a:rot lat="0" lon="30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8331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2947"/>
            <a:ext cx="3770251" cy="566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4147" r="18718" b="16547"/>
          <a:stretch/>
        </p:blipFill>
        <p:spPr>
          <a:xfrm>
            <a:off x="0" y="116632"/>
            <a:ext cx="3099533" cy="2746673"/>
          </a:xfrm>
          <a:prstGeom prst="snipRound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3347864" y="2696958"/>
            <a:ext cx="1759640" cy="1008112"/>
          </a:xfrm>
          <a:prstGeom prst="wedgeRoundRectCallout">
            <a:avLst>
              <a:gd name="adj1" fmla="val 128064"/>
              <a:gd name="adj2" fmla="val -98298"/>
              <a:gd name="adj3" fmla="val 16667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Microsoft YaHei" pitchFamily="34" charset="-122"/>
                <a:ea typeface="Microsoft YaHei" pitchFamily="34" charset="-122"/>
              </a:rPr>
              <a:t>Воинское приветствие — рыцарская традиция</a:t>
            </a:r>
            <a:endParaRPr lang="ru-RU" sz="1400" b="1" dirty="0">
              <a:solidFill>
                <a:prstClr val="white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099533" y="1164613"/>
            <a:ext cx="1789348" cy="935414"/>
          </a:xfrm>
          <a:prstGeom prst="wedgeRoundRectCallout">
            <a:avLst>
              <a:gd name="adj1" fmla="val -96867"/>
              <a:gd name="adj2" fmla="val -41089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ngsana New" pitchFamily="18" charset="-34"/>
              </a:rPr>
              <a:t>Зачем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ngsana New" pitchFamily="18" charset="-34"/>
              </a:rPr>
              <a:t>военные прикладывают руку к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  <a:cs typeface="Angsana New" pitchFamily="18" charset="-34"/>
              </a:rPr>
              <a:t>голове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?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4" y="3630168"/>
            <a:ext cx="3200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3982506" y="5764256"/>
            <a:ext cx="2015169" cy="988667"/>
          </a:xfrm>
          <a:prstGeom prst="wedgeRoundRectCallout">
            <a:avLst>
              <a:gd name="adj1" fmla="val -95449"/>
              <a:gd name="adj2" fmla="val -48350"/>
              <a:gd name="adj3" fmla="val 16667"/>
            </a:avLst>
          </a:prstGeom>
          <a:gradFill flip="none" rotWithShape="1">
            <a:gsLst>
              <a:gs pos="0">
                <a:srgbClr val="C6CE9C">
                  <a:shade val="30000"/>
                  <a:satMod val="115000"/>
                </a:srgbClr>
              </a:gs>
              <a:gs pos="50000">
                <a:srgbClr val="C6CE9C">
                  <a:shade val="67500"/>
                  <a:satMod val="115000"/>
                </a:srgbClr>
              </a:gs>
              <a:gs pos="100000">
                <a:srgbClr val="C6CE9C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600"/>
                </a:solidFill>
                <a:latin typeface="Microsoft YaHei" pitchFamily="34" charset="-122"/>
                <a:ea typeface="Microsoft YaHei" pitchFamily="34" charset="-122"/>
              </a:rPr>
              <a:t>Так военные приветствуют друг друга, «отдают честь»</a:t>
            </a:r>
            <a:endParaRPr lang="ru-RU" sz="1400" b="1" dirty="0">
              <a:solidFill>
                <a:srgbClr val="0026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561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2"/>
          <a:stretch/>
        </p:blipFill>
        <p:spPr>
          <a:xfrm>
            <a:off x="827584" y="546486"/>
            <a:ext cx="7650850" cy="6173991"/>
          </a:xfr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7369458" y="836712"/>
            <a:ext cx="1728192" cy="989556"/>
          </a:xfrm>
          <a:prstGeom prst="wedgeRoundRectCallout">
            <a:avLst>
              <a:gd name="adj1" fmla="val 521"/>
              <a:gd name="adj2" fmla="val 138380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А если встречаются равные по званию?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211960" y="14232"/>
            <a:ext cx="2736304" cy="1080120"/>
          </a:xfrm>
          <a:prstGeom prst="wedgeRoundRectCallout">
            <a:avLst>
              <a:gd name="adj1" fmla="val -55172"/>
              <a:gd name="adj2" fmla="val 123462"/>
              <a:gd name="adj3" fmla="val 16667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Microsoft YaHei" pitchFamily="34" charset="-122"/>
                <a:ea typeface="Microsoft YaHei" pitchFamily="34" charset="-122"/>
              </a:rPr>
              <a:t>Младшие </a:t>
            </a:r>
            <a:r>
              <a:rPr lang="ru-RU" sz="1600" b="1" dirty="0">
                <a:solidFill>
                  <a:srgbClr val="800000"/>
                </a:solidFill>
                <a:latin typeface="Microsoft YaHei" pitchFamily="34" charset="-122"/>
                <a:ea typeface="Microsoft YaHei" pitchFamily="34" charset="-122"/>
              </a:rPr>
              <a:t>по званию </a:t>
            </a:r>
            <a:r>
              <a:rPr lang="ru-RU" sz="1600" b="1" dirty="0" smtClean="0">
                <a:solidFill>
                  <a:srgbClr val="800000"/>
                </a:solidFill>
                <a:latin typeface="Microsoft YaHei" pitchFamily="34" charset="-122"/>
                <a:ea typeface="Microsoft YaHei" pitchFamily="34" charset="-122"/>
              </a:rPr>
              <a:t>приветствуют старших первыми</a:t>
            </a:r>
            <a:endParaRPr lang="ru-RU" b="1" dirty="0">
              <a:solidFill>
                <a:srgbClr val="8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7096608" y="5575870"/>
            <a:ext cx="1944216" cy="1268760"/>
          </a:xfrm>
          <a:prstGeom prst="wedgeRoundRectCallout">
            <a:avLst>
              <a:gd name="adj1" fmla="val -225502"/>
              <a:gd name="adj2" fmla="val -212367"/>
              <a:gd name="adj3" fmla="val 16667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Microsoft YaHei" pitchFamily="34" charset="-122"/>
                <a:ea typeface="Microsoft YaHei" pitchFamily="34" charset="-122"/>
              </a:rPr>
              <a:t>Ответ прост: первым приветствует тот, кто более воспитан!</a:t>
            </a:r>
            <a:endParaRPr lang="ru-RU" sz="1600" b="1" dirty="0">
              <a:solidFill>
                <a:srgbClr val="8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7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1611</TotalTime>
  <Words>207</Words>
  <Application>Microsoft Office PowerPoint</Application>
  <PresentationFormat>Экран (4:3)</PresentationFormat>
  <Paragraphs>41</Paragraphs>
  <Slides>12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Исполнительная</vt:lpstr>
      <vt:lpstr>Image</vt:lpstr>
      <vt:lpstr>«Чести наставление,  или  реальная история  Ивана Ардельянова»  автор: Ардельянов Иван кадет 7 «А» класса Краснодарского ПКУ  г.Краснодар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Максимова О. А.</cp:lastModifiedBy>
  <cp:revision>127</cp:revision>
  <dcterms:created xsi:type="dcterms:W3CDTF">2017-12-11T15:35:23Z</dcterms:created>
  <dcterms:modified xsi:type="dcterms:W3CDTF">2018-10-22T07:34:14Z</dcterms:modified>
</cp:coreProperties>
</file>