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01.06.2021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134672" cy="288032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Современный урок русского языка в условиях реализации ФГОС</a:t>
            </a:r>
            <a:r>
              <a:rPr lang="ru-RU" sz="3200" dirty="0" smtClean="0">
                <a:solidFill>
                  <a:schemeClr val="tx1"/>
                </a:solidFill>
              </a:rPr>
              <a:t/>
            </a:r>
            <a:br>
              <a:rPr lang="ru-RU" sz="3200" dirty="0" smtClean="0">
                <a:solidFill>
                  <a:schemeClr val="tx1"/>
                </a:solidFill>
              </a:rPr>
            </a:b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tx1"/>
                </a:solidFill>
              </a:rPr>
              <a:t>Выполнила</a:t>
            </a:r>
          </a:p>
          <a:p>
            <a:r>
              <a:rPr lang="ru-RU" sz="1800" b="1" dirty="0" smtClean="0">
                <a:solidFill>
                  <a:schemeClr val="tx1"/>
                </a:solidFill>
              </a:rPr>
              <a:t>учитель русского языка и литературы </a:t>
            </a:r>
          </a:p>
          <a:p>
            <a:r>
              <a:rPr lang="ru-RU" sz="1800" b="1" dirty="0" smtClean="0">
                <a:solidFill>
                  <a:schemeClr val="tx1"/>
                </a:solidFill>
              </a:rPr>
              <a:t>КГОБУ «Приморская спецшкола имени Т.М. Тихого»</a:t>
            </a:r>
          </a:p>
          <a:p>
            <a:r>
              <a:rPr lang="ru-RU" sz="1800" b="1" dirty="0" err="1" smtClean="0">
                <a:solidFill>
                  <a:schemeClr val="tx1"/>
                </a:solidFill>
              </a:rPr>
              <a:t>Чукина</a:t>
            </a:r>
            <a:r>
              <a:rPr lang="ru-RU" sz="1800" b="1" dirty="0" smtClean="0">
                <a:solidFill>
                  <a:schemeClr val="tx1"/>
                </a:solidFill>
              </a:rPr>
              <a:t> Раиса Захаровна</a:t>
            </a:r>
          </a:p>
          <a:p>
            <a:r>
              <a:rPr lang="ru-RU" sz="1800" b="1" dirty="0" smtClean="0">
                <a:solidFill>
                  <a:schemeClr val="tx1"/>
                </a:solidFill>
              </a:rPr>
              <a:t>г. Уссурийск</a:t>
            </a:r>
            <a:endParaRPr lang="ru-RU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539552" y="803944"/>
            <a:ext cx="820891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Теперь посмотрим, как происходит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деятельность ученика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разных этапах.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Мобилизирующий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этап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Выполняя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предложенные учителем задания частично-поискового характера, определяет тему урока.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Пользуясь опорной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схемой, формулирует цели урока, создает установку на их реализацию.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Актуализирует имеющиеся знания, применяя их в практической деятельности.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51520" y="834432"/>
            <a:ext cx="849694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 овладения новыми знаниями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Ученик сам формулирует задания 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упражнениям. Ему дается только материал упражнения,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 задания он формулирует на основе уже имеющегося опыта работы на уроках.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Выполняет упражнения, комментируя и поясняя свои действия.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Формулирует новое правило на основе анализа предложенного учителем материала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39552" y="460164"/>
            <a:ext cx="8136904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Словарно-орфографическая работа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Выявляет родовые признаки предмета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Определяет путем сравнивания и сопоставления видовых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понятий существенные признаки предмета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Самостоятельно формулирует лексическое значение нового (доселе незнакомого) слова.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539552" y="988902"/>
            <a:ext cx="799288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Рефлексия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Ученик должен вспомнить весь ход урока и проанализировать свою деятельность или деятельность товарищей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высказывает свои впечатления.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899592" y="1132337"/>
            <a:ext cx="712879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Требования к учителю: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Мобилизующий этап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Заполни четвертую строку, исключив из каждой строки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лишнее слово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Запись на доске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Цель урока: познакомиться с …     …    …  … и  научиться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39552" y="666026"/>
            <a:ext cx="792088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Примеры заданий мобилизующего этапа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примеры , конечно, простые. Заполнив четвертую строчку, ученик должен догадаться, какая тема урока. Правописание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после шипящих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конце наречий.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Опорная запись на доске.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Ученик должен вставить 3 или 4 слова, например, познакомиться с правописанием наречий с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учиться правильно писать наречия .Здесь развивается речь учащихся.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95536" y="532463"/>
            <a:ext cx="806489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этапе овладения новыми знаниями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ученику предлагается следующая запись,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анализируя, ученик должен сформулировать правило.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Справка: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точ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(в)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точ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., бросает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дрож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сплош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рядом,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жеч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корабли, ничего не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скажеш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гора с плеч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этапе закрепления ученику предлагается запись, задание ему нужно сформулировать самому. Сравнивая запись, учащиеся должны догадаться, что нужно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найти синонимичные выражения из справочного материала, заменить фразеологизмы и вставить буквы, раскрыть скобки.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67544" y="1096333"/>
            <a:ext cx="828092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Словарно-орфографическая работа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Запишите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новое словарное слово, которое является той же частью речи, что и слово навзрыд,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что в названном слове нужно заменить корень, взяв его из зависимого слова в словосочетании пасть ниц.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 навзничь.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55576" y="692698"/>
          <a:ext cx="7992887" cy="6389649"/>
        </p:xfrm>
        <a:graphic>
          <a:graphicData uri="http://schemas.openxmlformats.org/drawingml/2006/table">
            <a:tbl>
              <a:tblPr/>
              <a:tblGrid>
                <a:gridCol w="1979429"/>
                <a:gridCol w="2869409"/>
                <a:gridCol w="3144049"/>
              </a:tblGrid>
              <a:tr h="728415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Требования к уроку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Arial"/>
                          <a:ea typeface="Times New Roman"/>
                          <a:cs typeface="Times New Roman"/>
                        </a:rPr>
                        <a:t>Традиционный урок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Arial"/>
                          <a:ea typeface="Times New Roman"/>
                          <a:cs typeface="Times New Roman"/>
                        </a:rPr>
                        <a:t>Урок современного типа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8415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Объявление темы урока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Arial"/>
                          <a:ea typeface="Times New Roman"/>
                          <a:cs typeface="Times New Roman"/>
                        </a:rPr>
                        <a:t>Учитель сообщает учащимся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Arial"/>
                          <a:ea typeface="Times New Roman"/>
                          <a:cs typeface="Times New Roman"/>
                        </a:rPr>
                        <a:t>Формулируют сами учащиеся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4258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Сообщение целей и задач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Arial"/>
                          <a:ea typeface="Times New Roman"/>
                          <a:cs typeface="Times New Roman"/>
                        </a:rPr>
                        <a:t>Учитель формулирует и сообщает учащимся, чему должны научиться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Arial"/>
                          <a:ea typeface="Times New Roman"/>
                          <a:cs typeface="Times New Roman"/>
                        </a:rPr>
                        <a:t>Формулируют сами учащиеся, определив границы знания и незнания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4258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Планирование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Учитель сообщает учащимся, какую работу они должны выполнить, чтобы достичь цели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Планирование учащимися способов достижения намеченной цели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4303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Практическая деятельность учащихся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Под руководством учителя учащиеся выполняют ряд практических задач (чаще применяется фронтальный метод организации деятельности)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Учащиеся осуществляют учебные действия по намеченному плану (применяется групповой, индивидуальный методы)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115616" y="78976"/>
            <a:ext cx="748883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Итак , перед вами сравнительная таблица традиционного урок и урока по ФГОС.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55576" y="692698"/>
          <a:ext cx="7776863" cy="5623333"/>
        </p:xfrm>
        <a:graphic>
          <a:graphicData uri="http://schemas.openxmlformats.org/drawingml/2006/table">
            <a:tbl>
              <a:tblPr/>
              <a:tblGrid>
                <a:gridCol w="1925932"/>
                <a:gridCol w="2779192"/>
                <a:gridCol w="3071739"/>
              </a:tblGrid>
              <a:tr h="1124667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Осуществление контроля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Учитель осуществляет контроль за выполнением учащимися практической работы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Arial"/>
                          <a:ea typeface="Times New Roman"/>
                          <a:cs typeface="Times New Roman"/>
                        </a:rPr>
                        <a:t>Учащиеся осуществляют контроль (применяются формы самоконтроля, взаимоконтроля)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0937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Осуществление коррекции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Учитель в ходе выполнения и по итогам выполненной работы учащимися осуществляет коррекцию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Arial"/>
                          <a:ea typeface="Times New Roman"/>
                          <a:cs typeface="Times New Roman"/>
                        </a:rPr>
                        <a:t>Учащиеся формулируют затруднения и осуществляют коррекцию самостоятельно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8396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Оценивание учащихся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Учитель осуществляет оценивание учащихся за работу на уроке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Arial"/>
                          <a:ea typeface="Times New Roman"/>
                          <a:cs typeface="Times New Roman"/>
                        </a:rPr>
                        <a:t>Учащиеся дают оценку деятельности по её результатам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8396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Итог урока</a:t>
                      </a:r>
                      <a:endParaRPr lang="ru-RU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Учитель выясняет у учащихся, что они запомнили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Arial"/>
                          <a:ea typeface="Times New Roman"/>
                          <a:cs typeface="Times New Roman"/>
                        </a:rPr>
                        <a:t>Проводится рефлексия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0937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Домашнее задани</a:t>
                      </a: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Учитель объявляет и комментирует (чаще – задание одно для всех)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Arial"/>
                          <a:ea typeface="Times New Roman"/>
                          <a:cs typeface="Times New Roman"/>
                        </a:rPr>
                        <a:t>Учащиеся могут выбирать задание из предложенных учителем с учётом индивидуальных возможностей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759582"/>
            <a:ext cx="806489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Проблема внедрения Федеральных государственных образовательных стандартов (ФГОС ООО) последнее время, безусловно, является одной из обсуждаемых проблем в нашем обществе. 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это понятно... С введением ФГОС принципиально меняются ориентиры современной школы, основная задача которой сегодня - перевести учащегося в режим саморазвития.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Принципиальным отличием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современного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подхода является ориентация стандартов на результаты освоения основных образовательных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программ. Под результатами понимаются не только предметные знания, но и умения применять эти знания в практической деятельности.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611560" y="712148"/>
            <a:ext cx="770485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Сравнив деятельность учителя, мы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понимаем, что она, если не меняется коренным образом, то существенно обновляется. Все нововведения направлены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усвоение обучающимся определенной суммы знаний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 на развитие его личности, его познавательных и созидательных способностей.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95536" y="122746"/>
            <a:ext cx="792088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Чтобы процесс введения новых образовательных стандартов протекал максимально успешно и безболезненно, педагог должен непрерывно работать над повышением своего профессионального уровня. Он должен непрерывно учиться: учиться по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новому готовиться к уроку, учиться по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новому проводить урок, учиться по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новому оценивать достижения обучающихся, учиться по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новому взаимодействовать с их родителями. Учитель, его отношение к учебному процессу, его творчество и профессионализм, его желание раскрыть способности каждого ребенка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вот это всё и есть главный ресурс, без которого новые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требования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ФГОС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 организации учебно-воспитательного процесса в школе не могут существовать.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51520" y="308017"/>
            <a:ext cx="8712968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Учитель и ученик 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это единое целое, 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давайте учиться вместе и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помогать друг другу.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Одна из основных целей обучения русскому языку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овладение важнейшими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общепредметными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умениями и универсальными способами деятельности(извлечение информации из лингвистических словарей различных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типови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других источников, включая СМИ и Интернет, информационная переработка текста).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структуре содержания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Речь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занимает первое место.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 для нас , словесников, может показаться неожиданным, так как мы уроки развития речи рассматривали как дополнительные уроки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разделе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Язык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правописание (орфография и пунктуация) занимают последнее место.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 не значит, что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мы не должны уделять и внимания, это значит ,что такие уроки должны занять свое место в практическом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умении учащихся.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&lt; &gt;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самостоятельную работу учащихся на всех этапах урока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учитель выступает в роли организатора, а не информатора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обязательная рефлексия учащихся на уроке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высокая степень речевой активности учащихся , что и предполагает реализацию принципа 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коммуникативности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23528" y="683587"/>
            <a:ext cx="864096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Учитель четко и точно формулирует задания, потому что потом учитель их не повторяет.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даёт новые задания ученикам в готовом виде.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повторяет задания два раза.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комментирует и не исправляет ответы, предлагая это сделать самим ученикам( таким образом достигается взаимоконтроль).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повторяет то, что уже сказали ученики ( это помогает ученикам быть более внимательными на уроке).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Предугадывает затруднения учащихся и меняет по ходу урока задание, если дети не смогли его выполнить с первого раза.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Подбирает комплексные задания</a:t>
            </a:r>
            <a:r>
              <a:rPr lang="ru-RU" sz="20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умываеш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держиш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настеж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сплошь., прочь, настежь;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уж, замуж, невтерпеж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искл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683568" y="414118"/>
            <a:ext cx="7776864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Закрепление нового материала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Упражнение.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Прочитайте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фразеологизмы под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цифрами и в справке. Сформулируйте задание 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упражнению: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кидает в жар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отлегло от сердца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сжигать мост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 две капли воды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кругом и всюду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 правда, то правда.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83568" y="199134"/>
            <a:ext cx="792088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Современному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обществу нужны образованные, нравственные, предприимчивые люди, которые могут: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анализировать свои действия;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самостоятельно принимать решения, прогнозируя их возможные последствия;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отличаться мобильностью;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быть способными к сотрудничеству;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обладать чувством ответственности за судьбу страны, ее социально-экономическое процветание.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Новые требования к результатам образовательной деятельнос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ти диктуют новые требования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 уроку как основной форме организации учебного процесса.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3528" y="724054"/>
            <a:ext cx="828092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Итак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новообразовательный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стандарт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предполагает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что главным содержанием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образования становится развитие личности. Развитие личности в системе общего образования обеспечивает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прежде всего формирование универсальных учебных действий.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Концепция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УУД учитывает опыт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компетентностного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подхода, который нацелен на достижение учащимися способности эффективно использовать на практике полученные знания и навыки.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538269"/>
            <a:ext cx="864096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</a:t>
            </a: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труктурные элементы урока.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Мобилизующий этап или организационный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включение учащихся в активную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интеллектуальную деятельность.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формулирование учащимися целей урока по схеме: вспомнить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узнать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научиться.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уроке обязательно должен быть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момент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осознания недостаточности имеющихся знаний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выполнения заданий учителя.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наконец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коммуникация.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Безусловно, что любой вид исследовательской работы чаще всего проходит коллективно.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Взаимопроверка и взаимоконтроль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способствуют реализации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коммуникативности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современного урока.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Заканчиваться урок должен рефлексией -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осознание учеником и воспроизведение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речи того, чему научился, что нового узнал, в каких своих навыках он продвинулся дальше.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33525" y="1700809"/>
          <a:ext cx="6076950" cy="4699867"/>
        </p:xfrm>
        <a:graphic>
          <a:graphicData uri="http://schemas.openxmlformats.org/drawingml/2006/table">
            <a:tbl>
              <a:tblPr/>
              <a:tblGrid>
                <a:gridCol w="3038475"/>
                <a:gridCol w="3038475"/>
              </a:tblGrid>
              <a:tr h="413071"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Arial"/>
                          <a:ea typeface="Times New Roman"/>
                          <a:cs typeface="Times New Roman"/>
                        </a:rPr>
                        <a:t>Традиционный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Arial"/>
                          <a:ea typeface="Times New Roman"/>
                          <a:cs typeface="Times New Roman"/>
                        </a:rPr>
                        <a:t>Инновационный урок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3071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1.Оргмомент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1. Мобилизующий этап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60956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2. Проверка домашнего задания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2. Самоопределение </a:t>
                      </a:r>
                      <a:r>
                        <a:rPr lang="ru-RU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учащихся.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60956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3. Объяснение нового материала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3. Момент осознания учениками недостаточности имеющихся знаний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7014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4. Закрепление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4. Закрепление нового материала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3071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5. Итог урока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5. Рефлексия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3071"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6. Домашнее задание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95250" marR="952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95536" y="420097"/>
            <a:ext cx="835292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Перед вами сравнительная таблица, которая вам поможет осознать, чем отличается от инновационный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урок  от традиционного.   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Основные структурные этапы урока.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79512" y="564401"/>
            <a:ext cx="864096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Итак,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организационный момент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мобилизующий этап, или самоопределение деятельности (по ФГОС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вы можете встретить различные определения).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Проверка домашнего задания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может быть включена в мобилизующий этап, но она не является главной на этом этапе.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Далее идет самоопределение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учащихся 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основе антиципации, т.е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предугадывания того, что они должны сделать на уроке. Обычно это входило 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оргмомент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когда учитель формулировал тему урока и ставил перед учащимися цели.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Объяснение нового материала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инновационном уроке начинается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 момента осознания учениками недостаточности имеющихся знаний. Этот момент обязательно должен присутствовать на уроке, который соответствует современным требованиям.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Закрепление нового,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 вы видите, остается и в формате инновационного урока. А вот заканчиваться инновационный урок должен непременно рефлексией. Домашнее задание может быть задано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до рефлексии и после.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39552" y="834432"/>
            <a:ext cx="792088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Отсюда вытекают 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требования к заданиям на уроке: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Повышенный уровень сложности,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проблемный и поисковый характер.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Задания должны предполагать необходимость комплексного применения знаний из нескольких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разделов предмета, а еще лучше, если ученикам потребуются знания, полученные на разных предметах.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95536" y="448147"/>
            <a:ext cx="8208912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Принципы методики </a:t>
            </a:r>
            <a:r>
              <a:rPr kumimoji="0" lang="ru-RU" sz="24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субъективизации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Ученик равноправный с учителем участник образовательного процесса, которому передается часть функций учителя: определение и формулировка темы урока, определение цели урока, формулировка задания 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учебному материалу.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Взаимосвязанное сочетание ЧЕТЫРЕХ интеллектуальных процессов: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аниципации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(предопределение учеником своих учебных действий), целенаправленное развитие логического мышления, повышенная речевая активность, рефлексия.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Высокая сложность учебного материала частично-поискового и проблемного характера на всех этапах урока.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</TotalTime>
  <Words>687</Words>
  <Application>Microsoft Office PowerPoint</Application>
  <PresentationFormat>Экран (4:3)</PresentationFormat>
  <Paragraphs>145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Открытая</vt:lpstr>
      <vt:lpstr>Современный урок русского языка в условиях реализации ФГОС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Современный урок русского языка в условиях реализации ФГОС Если мы будем учить сегодня так, как мы учили вчера, мы украдем у детей завтра.                Джон Дьюки (американский философ и педагог) </dc:title>
  <dc:creator>nitro</dc:creator>
  <cp:lastModifiedBy>nitro</cp:lastModifiedBy>
  <cp:revision>10</cp:revision>
  <dcterms:created xsi:type="dcterms:W3CDTF">2021-06-01T04:42:19Z</dcterms:created>
  <dcterms:modified xsi:type="dcterms:W3CDTF">2021-06-01T07:19:55Z</dcterms:modified>
</cp:coreProperties>
</file>