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6" r:id="rId3"/>
    <p:sldId id="280" r:id="rId4"/>
    <p:sldId id="259" r:id="rId5"/>
    <p:sldId id="266" r:id="rId6"/>
    <p:sldId id="258" r:id="rId7"/>
    <p:sldId id="267" r:id="rId8"/>
    <p:sldId id="270" r:id="rId9"/>
    <p:sldId id="260" r:id="rId10"/>
    <p:sldId id="271" r:id="rId11"/>
    <p:sldId id="261" r:id="rId12"/>
    <p:sldId id="272" r:id="rId13"/>
    <p:sldId id="263" r:id="rId14"/>
    <p:sldId id="269" r:id="rId15"/>
    <p:sldId id="273" r:id="rId16"/>
    <p:sldId id="262" r:id="rId17"/>
    <p:sldId id="274" r:id="rId18"/>
    <p:sldId id="275" r:id="rId19"/>
    <p:sldId id="276" r:id="rId20"/>
    <p:sldId id="278" r:id="rId21"/>
    <p:sldId id="281" r:id="rId22"/>
  </p:sldIdLst>
  <p:sldSz cx="9144000" cy="6858000" type="screen4x3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1" autoAdjust="0"/>
    <p:restoredTop sz="94660" autoAdjust="0"/>
  </p:normalViewPr>
  <p:slideViewPr>
    <p:cSldViewPr>
      <p:cViewPr varScale="1">
        <p:scale>
          <a:sx n="75" d="100"/>
          <a:sy n="75" d="100"/>
        </p:scale>
        <p:origin x="125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3214678" y="-24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Математика</a:t>
            </a:r>
            <a:endParaRPr lang="en-US" sz="360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2910" y="857232"/>
            <a:ext cx="3852890" cy="526893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57232"/>
            <a:ext cx="3852890" cy="526893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10" y="788974"/>
            <a:ext cx="385447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2910" y="1500174"/>
            <a:ext cx="3854478" cy="46656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788974"/>
            <a:ext cx="378462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00174"/>
            <a:ext cx="3784627" cy="46259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785794"/>
            <a:ext cx="2751165" cy="64930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85794"/>
            <a:ext cx="4854602" cy="53403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4348" y="1435100"/>
            <a:ext cx="275116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14355"/>
            <a:ext cx="5486400" cy="4013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8596" y="-24"/>
            <a:ext cx="8229600" cy="654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4348" y="831863"/>
            <a:ext cx="7715304" cy="5311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8E0A8-8E48-42ED-884C-4B8AE84DB2DE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E21B3-E6C5-444F-8155-046F2E6A2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16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YFoaYsU_7o&amp;t=2s" TargetMode="External"/><Relationship Id="rId2" Type="http://schemas.openxmlformats.org/officeDocument/2006/relationships/hyperlink" Target="https://kopilkaurokov.ru/matematika/prochee/kartochki_trenazhery_po_teme_reshenie_zadach_na_protsenty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332656"/>
            <a:ext cx="8229600" cy="1656184"/>
          </a:xfrm>
        </p:spPr>
        <p:txBody>
          <a:bodyPr>
            <a:normAutofit fontScale="90000"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 общеобразовательное  бюджетное  учреждение  Иркутской области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«Специальная  (коррекционная) школа-интернат для  обучающихся с нарушением слуха №9 г. Иркутска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урок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«Нахождение нескольких  процентов числа»</a:t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/>
              <a:t>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83568" y="1772816"/>
            <a:ext cx="7848872" cy="4268074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r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2816"/>
            <a:ext cx="7923520" cy="42680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10800000" flipV="1">
            <a:off x="3491880" y="5065077"/>
            <a:ext cx="3960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математики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Сверж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Е.А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вызов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11" y="2822062"/>
            <a:ext cx="3254101" cy="3070969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409" y="3918561"/>
            <a:ext cx="1244987" cy="1974470"/>
          </a:xfrm>
          <a:prstGeom prst="rect">
            <a:avLst/>
          </a:prstGeom>
        </p:spPr>
      </p:pic>
      <p:sp>
        <p:nvSpPr>
          <p:cNvPr id="10" name="Овальная выноска 9"/>
          <p:cNvSpPr/>
          <p:nvPr/>
        </p:nvSpPr>
        <p:spPr>
          <a:xfrm rot="5400000">
            <a:off x="5268704" y="2385478"/>
            <a:ext cx="3300333" cy="3947217"/>
          </a:xfrm>
          <a:prstGeom prst="wedgeEllipseCallout">
            <a:avLst>
              <a:gd name="adj1" fmla="val -662"/>
              <a:gd name="adj2" fmla="val 64162"/>
            </a:avLst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Мария Семеновна положила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счёт в банке 15000 рублей.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Банк начисляет на счёт 13% годовых. Мария Ивановна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спрашивает,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денег через год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 заберет?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2"/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28" y="750496"/>
            <a:ext cx="2123704" cy="2045835"/>
          </a:xfrm>
          <a:prstGeom prst="rect">
            <a:avLst/>
          </a:prstGeom>
        </p:spPr>
      </p:pic>
      <p:sp>
        <p:nvSpPr>
          <p:cNvPr id="12" name="Овальная выноска 11"/>
          <p:cNvSpPr/>
          <p:nvPr/>
        </p:nvSpPr>
        <p:spPr>
          <a:xfrm rot="5400000">
            <a:off x="4509068" y="-299342"/>
            <a:ext cx="2176223" cy="4066585"/>
          </a:xfrm>
          <a:prstGeom prst="wedgeEllipseCallout">
            <a:avLst>
              <a:gd name="adj1" fmla="val 11986"/>
              <a:gd name="adj2" fmla="val 88277"/>
            </a:avLst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Спасатели! Василий Иванович передал спасибо за работу. Внимание!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Звонят из банка.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0244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3568" y="764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работы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1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15000+15000∙0,13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=16950 руб. через год заберет Мария Семеновна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2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1)13% от 15000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15000∙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0,13=1950 руб.-доход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2)15000+1950=16950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год заберет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Мария Семеновна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57232"/>
            <a:ext cx="3251165" cy="4187506"/>
          </a:xfrm>
        </p:spPr>
      </p:pic>
    </p:spTree>
    <p:extLst>
      <p:ext uri="{BB962C8B-B14F-4D97-AF65-F5344CB8AC3E}">
        <p14:creationId xmlns:p14="http://schemas.microsoft.com/office/powerpoint/2010/main" val="25212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65405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" name="Производственная гимнастика для предприятий и офисов - копия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654050"/>
            <a:ext cx="7776864" cy="551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3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Четвертый вызов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848057"/>
            <a:ext cx="3456384" cy="3029215"/>
          </a:xfrm>
        </p:spPr>
      </p:pic>
      <p:pic>
        <p:nvPicPr>
          <p:cNvPr id="5" name="Объект 12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04334"/>
            <a:ext cx="2173077" cy="2093397"/>
          </a:xfrm>
          <a:prstGeom prst="rect">
            <a:avLst/>
          </a:prstGeom>
        </p:spPr>
      </p:pic>
      <p:sp>
        <p:nvSpPr>
          <p:cNvPr id="6" name="Овальная выноска 5"/>
          <p:cNvSpPr/>
          <p:nvPr/>
        </p:nvSpPr>
        <p:spPr>
          <a:xfrm rot="5400000">
            <a:off x="4642878" y="-169170"/>
            <a:ext cx="2484669" cy="4066585"/>
          </a:xfrm>
          <a:prstGeom prst="wedgeEllipseCallout">
            <a:avLst>
              <a:gd name="adj1" fmla="val 4748"/>
              <a:gd name="adj2" fmla="val 97325"/>
            </a:avLst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Спасатели! Мария Ивановна благодарит вас за работу.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 Звонит пенсионерка Валентина Петровна.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ьная выноска 7"/>
          <p:cNvSpPr/>
          <p:nvPr/>
        </p:nvSpPr>
        <p:spPr>
          <a:xfrm rot="5400000">
            <a:off x="4878780" y="2295620"/>
            <a:ext cx="2770816" cy="4392489"/>
          </a:xfrm>
          <a:prstGeom prst="wedgeEllipseCallout">
            <a:avLst>
              <a:gd name="adj1" fmla="val -17789"/>
              <a:gd name="adj2" fmla="val 93517"/>
            </a:avLst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телефон составляет 210 рублей в месяц. В следующем году она увеличится на 10%. Сколько рублей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месяц будет платить Валентина Петровна за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 в следующем году?</a:t>
            </a:r>
          </a:p>
        </p:txBody>
      </p:sp>
      <p:pic>
        <p:nvPicPr>
          <p:cNvPr id="3" name="0244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6532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8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работы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210+ 210 ∙ 0,1=231 руб.-будет платить Валентина Петровна.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1)10% от 210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∙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0,1=21руб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–на столько увеличится плата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210+21=231руб.-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платить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Валентина Петровна.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4103"/>
            <a:ext cx="3715812" cy="4785973"/>
          </a:xfrm>
        </p:spPr>
      </p:pic>
    </p:spTree>
    <p:extLst>
      <p:ext uri="{BB962C8B-B14F-4D97-AF65-F5344CB8AC3E}">
        <p14:creationId xmlns:p14="http://schemas.microsoft.com/office/powerpoint/2010/main" val="374523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Пятый вызов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12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76" y="836712"/>
            <a:ext cx="2220472" cy="2139055"/>
          </a:xfrm>
          <a:prstGeom prst="rect">
            <a:avLst/>
          </a:prstGeom>
        </p:spPr>
      </p:pic>
      <p:sp>
        <p:nvSpPr>
          <p:cNvPr id="11" name="Овальная выноска 10"/>
          <p:cNvSpPr/>
          <p:nvPr/>
        </p:nvSpPr>
        <p:spPr>
          <a:xfrm rot="5400000">
            <a:off x="4642878" y="-169170"/>
            <a:ext cx="2484669" cy="4066585"/>
          </a:xfrm>
          <a:prstGeom prst="wedgeEllipseCallout">
            <a:avLst>
              <a:gd name="adj1" fmla="val 9685"/>
              <a:gd name="adj2" fmla="val 91292"/>
            </a:avLst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Спасатели! Звонила Валентина Петровна и благодарила вас.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 Звонят из магазина.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040288"/>
            <a:ext cx="3281164" cy="2476943"/>
          </a:xfrm>
          <a:prstGeom prst="rect">
            <a:avLst/>
          </a:prstGeom>
        </p:spPr>
      </p:pic>
      <p:sp>
        <p:nvSpPr>
          <p:cNvPr id="13" name="Овальная выноска 12"/>
          <p:cNvSpPr/>
          <p:nvPr/>
        </p:nvSpPr>
        <p:spPr>
          <a:xfrm rot="5400000">
            <a:off x="4914784" y="2403634"/>
            <a:ext cx="3274872" cy="4680519"/>
          </a:xfrm>
          <a:prstGeom prst="wedgeEllipseCallout">
            <a:avLst>
              <a:gd name="adj1" fmla="val -11481"/>
              <a:gd name="adj2" fmla="val 82528"/>
            </a:avLst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 продавцом. Потеряла старые ценники, а их нужно сдать директору магазина. Товар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распродаже уценили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%, при этом он стал стоить 940 рублей. Сколько рублей стоил товар до распродажи?</a:t>
            </a:r>
          </a:p>
        </p:txBody>
      </p:sp>
      <p:pic>
        <p:nvPicPr>
          <p:cNvPr id="3" name="0244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970" y="764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9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работы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Старая цена – х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Уценка -? руб.,50%-0,5х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Новая цена -940 руб.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1х-0,5х =940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0,5х=940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х=940:0,5=9400:5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х=1880- старая цена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70" y="859854"/>
            <a:ext cx="3802726" cy="4897919"/>
          </a:xfrm>
        </p:spPr>
      </p:pic>
    </p:spTree>
    <p:extLst>
      <p:ext uri="{BB962C8B-B14F-4D97-AF65-F5344CB8AC3E}">
        <p14:creationId xmlns:p14="http://schemas.microsoft.com/office/powerpoint/2010/main" val="253337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1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857004"/>
            <a:ext cx="2390650" cy="2302993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 rot="5400000">
            <a:off x="5164723" y="-154738"/>
            <a:ext cx="2414953" cy="4032447"/>
          </a:xfrm>
          <a:prstGeom prst="wedgeEllipseCallout">
            <a:avLst>
              <a:gd name="adj1" fmla="val 7622"/>
              <a:gd name="adj2" fmla="val 91291"/>
            </a:avLst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Спасатели! Звонили из магазина и благодарили вас. Рабочий день закончен.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212976"/>
            <a:ext cx="2059628" cy="2652805"/>
          </a:xfrm>
          <a:prstGeom prst="rect">
            <a:avLst/>
          </a:prstGeom>
        </p:spPr>
      </p:pic>
      <p:sp>
        <p:nvSpPr>
          <p:cNvPr id="8" name="Объект 5"/>
          <p:cNvSpPr txBox="1">
            <a:spLocks/>
          </p:cNvSpPr>
          <p:nvPr/>
        </p:nvSpPr>
        <p:spPr>
          <a:xfrm rot="5400000">
            <a:off x="5273973" y="2394399"/>
            <a:ext cx="2501250" cy="4032447"/>
          </a:xfrm>
          <a:prstGeom prst="wedgeEllipseCallout">
            <a:avLst>
              <a:gd name="adj1" fmla="val -3078"/>
              <a:gd name="adj2" fmla="val 91568"/>
            </a:avLst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Прошу сдать путевые листы для подведения итогов.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81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936103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урока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899592" y="1628800"/>
            <a:ext cx="7272808" cy="4248472"/>
          </a:xfrm>
        </p:spPr>
        <p:txBody>
          <a:bodyPr>
            <a:normAutofit fontScale="92500"/>
          </a:bodyPr>
          <a:lstStyle/>
          <a:p>
            <a:pPr marL="457200" indent="-457200">
              <a:buFontTx/>
              <a:buChar char="-"/>
            </a:pP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какой вопрос я просила ответить в начале урока ?</a:t>
            </a:r>
          </a:p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Что было самым трудным для вас на уроке?</a:t>
            </a:r>
          </a:p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Что было самым интересным для вас на уроке?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оцениваете свою работу на уроке?</a:t>
            </a:r>
          </a:p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 каким настроением заканчиваете урок?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846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8229600" cy="6540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196752"/>
            <a:ext cx="7416824" cy="3046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isometricOffAxis1Right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ru-RU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19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32656"/>
            <a:ext cx="8015286" cy="576064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 приветствует команда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спасателей «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+»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Спасатели  Артем, Александр, Данил, Иван, Вадим.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48063" y="908720"/>
            <a:ext cx="3281589" cy="432048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Диспетчер Дана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Ульяна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3"/>
            <a:ext cx="5040560" cy="473652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5" y="1400456"/>
            <a:ext cx="2432222" cy="22799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78" y="3727847"/>
            <a:ext cx="2409155" cy="229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2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196752"/>
            <a:ext cx="712879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Источники информации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Математика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5-6 класс. Н.Я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Виленкин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В.И.Жохов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А.С.Чесноков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С.И. </a:t>
            </a:r>
            <a:r>
              <a:rPr lang="ru-RU" sz="2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Шварцбурд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М, «Мнемозина», 2018. </a:t>
            </a:r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Интернет ресурсы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kopilkaurokov.ru/matematika/prochee/kartochki_trenazhery_po_teme_reshenie_zadach_na_protsenty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Карточки-тренажеры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 "Решение задач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проценты« Автор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Липакова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Алексеевна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Дата: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27.02.2020 Номер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свидетельства: 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541285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Производственная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гимнастика для предприятий и офисов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https://www.youtube.com/watch?v=XYFoaYsU_7o&amp;t=2s</a:t>
            </a: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98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484784"/>
            <a:ext cx="7772400" cy="4284191"/>
          </a:xfrm>
        </p:spPr>
        <p:txBody>
          <a:bodyPr>
            <a:noAutofit/>
          </a:bodyPr>
          <a:lstStyle/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-цент  - процент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-цен-та - процента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-цен-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таф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процентов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хаш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-де-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нахаш-дение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нахождение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764704"/>
            <a:ext cx="7772400" cy="648071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Словарь урока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3491880" y="1448780"/>
            <a:ext cx="108012" cy="180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3113838" y="2086692"/>
            <a:ext cx="108012" cy="180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6570222" y="2636998"/>
            <a:ext cx="108012" cy="180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6624228" y="1454984"/>
            <a:ext cx="108012" cy="180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2699792" y="2636912"/>
            <a:ext cx="108012" cy="180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V="1">
            <a:off x="6570222" y="2086221"/>
            <a:ext cx="101034" cy="180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V="1">
            <a:off x="5292080" y="3861048"/>
            <a:ext cx="108012" cy="180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5184068" y="5157192"/>
            <a:ext cx="108012" cy="180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V="1">
            <a:off x="5193319" y="4509120"/>
            <a:ext cx="108012" cy="180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93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-24"/>
            <a:ext cx="7167740" cy="65403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Инструктаж (теория)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92480" y="864936"/>
            <a:ext cx="134806" cy="526893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52736"/>
            <a:ext cx="3196910" cy="4117625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4067944" y="1052736"/>
                <a:ext cx="4176464" cy="36407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675"/>
                  </a:spcAft>
                </a:pPr>
                <a:r>
                  <a:rPr lang="ru-RU" sz="2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-Что такое процент? </a:t>
                </a:r>
              </a:p>
              <a:p>
                <a:pPr>
                  <a:lnSpc>
                    <a:spcPct val="107000"/>
                  </a:lnSpc>
                  <a:spcAft>
                    <a:spcPts val="675"/>
                  </a:spcAft>
                </a:pPr>
                <a:r>
                  <a:rPr lang="ru-RU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ru-RU" sz="2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-Сколько процентов составляет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ru-RU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ru-RU" sz="2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числа?</a:t>
                </a:r>
              </a:p>
              <a:p>
                <a:pPr>
                  <a:lnSpc>
                    <a:spcPct val="107000"/>
                  </a:lnSpc>
                  <a:spcAft>
                    <a:spcPts val="675"/>
                  </a:spcAft>
                </a:pPr>
                <a:r>
                  <a:rPr lang="ru-RU" sz="2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-Сколько процентов составляет четверть числа?</a:t>
                </a:r>
              </a:p>
              <a:p>
                <a:pPr>
                  <a:lnSpc>
                    <a:spcPct val="107000"/>
                  </a:lnSpc>
                  <a:spcAft>
                    <a:spcPts val="675"/>
                  </a:spcAft>
                </a:pPr>
                <a:r>
                  <a:rPr lang="ru-RU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ru-RU" sz="2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-Как </a:t>
                </a:r>
                <a:r>
                  <a:rPr lang="ru-RU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найти несколько процентов </a:t>
                </a:r>
                <a:r>
                  <a:rPr lang="ru-RU" sz="2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числа?</a:t>
                </a:r>
              </a:p>
              <a:p>
                <a:pPr>
                  <a:lnSpc>
                    <a:spcPct val="107000"/>
                  </a:lnSpc>
                  <a:spcAft>
                    <a:spcPts val="675"/>
                  </a:spcAft>
                </a:pPr>
                <a:r>
                  <a:rPr lang="ru-RU" sz="2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-Как записать в виде выражения </a:t>
                </a:r>
              </a:p>
              <a:p>
                <a:pPr>
                  <a:lnSpc>
                    <a:spcPct val="107000"/>
                  </a:lnSpc>
                  <a:spcAft>
                    <a:spcPts val="675"/>
                  </a:spcAft>
                </a:pPr>
                <a:r>
                  <a:rPr lang="ru-RU" sz="2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50% от х ?</a:t>
                </a:r>
                <a:endParaRPr lang="ru-RU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944" y="1052736"/>
                <a:ext cx="4176464" cy="3640740"/>
              </a:xfrm>
              <a:prstGeom prst="rect">
                <a:avLst/>
              </a:prstGeom>
              <a:blipFill rotWithShape="1">
                <a:blip r:embed="rId3"/>
                <a:stretch>
                  <a:fillRect l="-1460" t="-838" r="-146" b="-18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784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-24"/>
            <a:ext cx="7383764" cy="65403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Инструктаж (практика)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92480" y="864936"/>
            <a:ext cx="134806" cy="526893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68260"/>
            <a:ext cx="1844923" cy="2376264"/>
          </a:xfrm>
        </p:spPr>
      </p:pic>
      <p:sp>
        <p:nvSpPr>
          <p:cNvPr id="8" name="Овальная выноска 7"/>
          <p:cNvSpPr/>
          <p:nvPr/>
        </p:nvSpPr>
        <p:spPr>
          <a:xfrm rot="5400000">
            <a:off x="4754730" y="-28679"/>
            <a:ext cx="2479819" cy="4066585"/>
          </a:xfrm>
          <a:prstGeom prst="wedgeEllipseCallout">
            <a:avLst>
              <a:gd name="adj1" fmla="val -7463"/>
              <a:gd name="adj2" fmla="val 86631"/>
            </a:avLst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1.Запиши в виде десятичной дроби: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1%=…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3%=…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10%=…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45%=…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90%=…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ьная выноска 8"/>
          <p:cNvSpPr/>
          <p:nvPr/>
        </p:nvSpPr>
        <p:spPr>
          <a:xfrm rot="5400000">
            <a:off x="1418612" y="2763103"/>
            <a:ext cx="2484669" cy="4210601"/>
          </a:xfrm>
          <a:prstGeom prst="wedgeEllipseCallout">
            <a:avLst>
              <a:gd name="adj1" fmla="val -119569"/>
              <a:gd name="adj2" fmla="val 8005"/>
            </a:avLst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3.Найди :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1% от 70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5% от 1000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10 % от 0,5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50% от 80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32% от 200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ьная выноска 9"/>
          <p:cNvSpPr/>
          <p:nvPr/>
        </p:nvSpPr>
        <p:spPr>
          <a:xfrm rot="5400000">
            <a:off x="5432497" y="2705323"/>
            <a:ext cx="2776766" cy="3855168"/>
          </a:xfrm>
          <a:prstGeom prst="wedgeEllipseCallout">
            <a:avLst>
              <a:gd name="adj1" fmla="val -95262"/>
              <a:gd name="adj2" fmla="val 110480"/>
            </a:avLst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Вычисли: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0,2 ∙0,6=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0,25 ∙ 10=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0,9 ∙ 500=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 : 0,3=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84 : 0,22=</a:t>
            </a:r>
          </a:p>
          <a:p>
            <a:pPr algn="ctr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57" y="814499"/>
            <a:ext cx="2242014" cy="2159807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вызов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642910" y="788974"/>
            <a:ext cx="3854478" cy="11974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645025" y="788974"/>
            <a:ext cx="3784627" cy="11974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8" name="Объект 17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02" y="2991541"/>
            <a:ext cx="2698381" cy="3103138"/>
          </a:xfrm>
        </p:spPr>
      </p:pic>
      <p:sp>
        <p:nvSpPr>
          <p:cNvPr id="16" name="Объект 15"/>
          <p:cNvSpPr>
            <a:spLocks noGrp="1"/>
          </p:cNvSpPr>
          <p:nvPr>
            <p:ph sz="half" idx="2"/>
          </p:nvPr>
        </p:nvSpPr>
        <p:spPr>
          <a:xfrm rot="5400000">
            <a:off x="4923651" y="-406632"/>
            <a:ext cx="2110418" cy="4685928"/>
          </a:xfrm>
          <a:prstGeom prst="wedgeEllipseCallout">
            <a:avLst>
              <a:gd name="adj1" fmla="val 1158"/>
              <a:gd name="adj2" fmla="val 81969"/>
            </a:avLst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Спасатели! Внимание! Первый вызов. Вас просит о помощи Петя Васечкин.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15"/>
          <p:cNvSpPr txBox="1">
            <a:spLocks/>
          </p:cNvSpPr>
          <p:nvPr/>
        </p:nvSpPr>
        <p:spPr>
          <a:xfrm rot="5400000">
            <a:off x="4628227" y="2351359"/>
            <a:ext cx="3374010" cy="4685928"/>
          </a:xfrm>
          <a:prstGeom prst="wedgeEllipseCallout">
            <a:avLst>
              <a:gd name="adj1" fmla="val -24225"/>
              <a:gd name="adj2" fmla="val 81969"/>
            </a:avLst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Помогите! Собираю деньги на новые наушники. Их цена 1000 рублей. Осталось собрать  200 рублей. Мама сказала, что если я получу за контрольную по математике «3», то она даст мне 10% от цены, «4»-20%, «5»-40%. Какую оценку мне надо получить?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0244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5660" y="980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1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работы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857233"/>
            <a:ext cx="3852890" cy="4380678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10% от 1000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1000 ∙ 0,1=100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20 % от 1000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1000 ∙ 0,2=200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40 % от 1000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1000 ∙ 0,4=400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57232"/>
            <a:ext cx="3401142" cy="4380678"/>
          </a:xfrm>
        </p:spPr>
      </p:pic>
    </p:spTree>
    <p:extLst>
      <p:ext uri="{BB962C8B-B14F-4D97-AF65-F5344CB8AC3E}">
        <p14:creationId xmlns:p14="http://schemas.microsoft.com/office/powerpoint/2010/main" val="87993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13184" y="-59956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вызов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60" y="739585"/>
            <a:ext cx="2242014" cy="2159807"/>
          </a:xfrm>
          <a:prstGeom prst="rect">
            <a:avLst/>
          </a:prstGeom>
        </p:spPr>
      </p:pic>
      <p:sp>
        <p:nvSpPr>
          <p:cNvPr id="14" name="Овальная выноска 13"/>
          <p:cNvSpPr/>
          <p:nvPr/>
        </p:nvSpPr>
        <p:spPr>
          <a:xfrm rot="5400000">
            <a:off x="4692157" y="-652856"/>
            <a:ext cx="2305317" cy="4799183"/>
          </a:xfrm>
          <a:prstGeom prst="wedgeEllipseCallout">
            <a:avLst>
              <a:gd name="adj1" fmla="val 11800"/>
              <a:gd name="adj2" fmla="val 78948"/>
            </a:avLst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Спасатели! Звонил Петя. Он получил «4», купил наушники,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передавал вам спасибо.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 Звонок с железнодорожного вокзала.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474" y="3282907"/>
            <a:ext cx="1960953" cy="264718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282908"/>
            <a:ext cx="2952328" cy="2647181"/>
          </a:xfrm>
          <a:prstGeom prst="rect">
            <a:avLst/>
          </a:prstGeom>
        </p:spPr>
      </p:pic>
      <p:sp>
        <p:nvSpPr>
          <p:cNvPr id="15" name="Овальная выноска 14"/>
          <p:cNvSpPr/>
          <p:nvPr/>
        </p:nvSpPr>
        <p:spPr>
          <a:xfrm rot="5400000" flipH="1">
            <a:off x="5262386" y="2450581"/>
            <a:ext cx="3405892" cy="4066585"/>
          </a:xfrm>
          <a:prstGeom prst="wedgeEllipseCallout">
            <a:avLst>
              <a:gd name="adj1" fmla="val 7706"/>
              <a:gd name="adj2" fmla="val 72097"/>
            </a:avLst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Билет в купе на поезд Иркутск-Москва стоит 9218 руб. Но если вы покупаете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верхнюю полку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 скидка на билет будет 30%. Василий Иванович спрашивает,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рублей будет скидка?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0244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5576" y="764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5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работы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0% от 9218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9218 ∙0,3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=2765,4 руб.-экономия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57232"/>
            <a:ext cx="3471063" cy="4470736"/>
          </a:xfrm>
        </p:spPr>
      </p:pic>
    </p:spTree>
    <p:extLst>
      <p:ext uri="{BB962C8B-B14F-4D97-AF65-F5344CB8AC3E}">
        <p14:creationId xmlns:p14="http://schemas.microsoft.com/office/powerpoint/2010/main" val="215105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_mat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A21926C-F056-483B-B3E8-AE1F1A8F882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1569</TotalTime>
  <Words>665</Words>
  <Application>Microsoft Office PowerPoint</Application>
  <PresentationFormat>Экран (4:3)</PresentationFormat>
  <Paragraphs>114</Paragraphs>
  <Slides>20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Cambria Math</vt:lpstr>
      <vt:lpstr>Times New Roman</vt:lpstr>
      <vt:lpstr>8_math</vt:lpstr>
      <vt:lpstr>Государственное  общеобразовательное  бюджетное  учреждение  Иркутской области   «Специальная  (коррекционная) школа-интернат для  обучающихся с нарушением слуха №9 г. Иркутска» Открытый урок «Нахождение нескольких  процентов числа»  </vt:lpstr>
      <vt:lpstr>Вас приветствует команда спасателей « Про +» </vt:lpstr>
      <vt:lpstr>Пра-цент  - процент  пра-цен-та - процента пра-цен-таф – процентов  на-хаш-де-ние нахаш-дение- нахождение </vt:lpstr>
      <vt:lpstr>Инструктаж (теория)</vt:lpstr>
      <vt:lpstr>Инструктаж (практика)</vt:lpstr>
      <vt:lpstr>Первый вызов</vt:lpstr>
      <vt:lpstr>Оценка работы</vt:lpstr>
      <vt:lpstr>Второй вызов</vt:lpstr>
      <vt:lpstr>Оценка работы</vt:lpstr>
      <vt:lpstr>Третий вызов</vt:lpstr>
      <vt:lpstr>Оценка работы</vt:lpstr>
      <vt:lpstr>Презентация PowerPoint</vt:lpstr>
      <vt:lpstr>Четвертый вызов</vt:lpstr>
      <vt:lpstr>Оценка работы</vt:lpstr>
      <vt:lpstr>Пятый вызов</vt:lpstr>
      <vt:lpstr>Оценка работы</vt:lpstr>
      <vt:lpstr>Подведение итогов</vt:lpstr>
      <vt:lpstr>Итоги урока</vt:lpstr>
      <vt:lpstr>Презентация PowerPoint</vt:lpstr>
      <vt:lpstr>Презентация PowerPoint</vt:lpstr>
    </vt:vector>
  </TitlesOfParts>
  <Company>my corp.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Проценты</dc:title>
  <dc:subject>Шаблон оформления</dc:subject>
  <dc:creator>Елена Сверж</dc:creator>
  <cp:keywords/>
  <dc:description>Шаблон оформления
Корпорация Майкрософт</dc:description>
  <cp:lastModifiedBy>ELENA</cp:lastModifiedBy>
  <cp:revision>96</cp:revision>
  <cp:lastPrinted>2019-04-03T03:20:43Z</cp:lastPrinted>
  <dcterms:created xsi:type="dcterms:W3CDTF">2018-11-04T15:39:27Z</dcterms:created>
  <dcterms:modified xsi:type="dcterms:W3CDTF">2021-05-17T12:33:26Z</dcterms:modified>
  <cp:category>Шаблон оформления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TC019087039991</vt:lpwstr>
  </property>
</Properties>
</file>