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7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gover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chemeClr val="accent5"/>
                </a:solidFill>
              </a:rPr>
              <a:t/>
            </a:r>
            <a:br>
              <a:rPr lang="ru-RU" sz="8000" b="1" i="1" dirty="0" smtClean="0">
                <a:solidFill>
                  <a:schemeClr val="accent5"/>
                </a:solidFill>
              </a:rPr>
            </a:br>
            <a:r>
              <a:rPr lang="ru-RU" sz="8000" b="1" i="1" dirty="0" smtClean="0">
                <a:solidFill>
                  <a:schemeClr val="accent2">
                    <a:lumMod val="50000"/>
                  </a:schemeClr>
                </a:solidFill>
              </a:rPr>
              <a:t>Конституция</a:t>
            </a:r>
            <a:br>
              <a:rPr lang="ru-RU" sz="8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8000" b="1" i="1" dirty="0" smtClean="0">
                <a:solidFill>
                  <a:schemeClr val="accent2">
                    <a:lumMod val="50000"/>
                  </a:schemeClr>
                </a:solidFill>
              </a:rPr>
              <a:t>Российской Федерации</a:t>
            </a:r>
            <a:r>
              <a:rPr lang="ru-RU" sz="8000" b="1" i="1" dirty="0" smtClean="0">
                <a:solidFill>
                  <a:srgbClr val="00B0F0"/>
                </a:solidFill>
              </a:rPr>
              <a:t/>
            </a:r>
            <a:br>
              <a:rPr lang="ru-RU" sz="8000" b="1" i="1" dirty="0" smtClean="0">
                <a:solidFill>
                  <a:srgbClr val="00B0F0"/>
                </a:solidFill>
              </a:rPr>
            </a:br>
            <a:endParaRPr lang="ru-RU" sz="80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«Каждый гражданина РФ обязан соблюдать Конституцию и другие законы страны. </a:t>
            </a:r>
            <a:r>
              <a:rPr lang="ru-RU" sz="4000" i="1" dirty="0" smtClean="0">
                <a:solidFill>
                  <a:srgbClr val="FF0000"/>
                </a:solidFill>
              </a:rPr>
              <a:t>Каждый обязан платить законно установленные налоги и сборы (статья 57)</a:t>
            </a:r>
            <a:r>
              <a:rPr lang="ru-RU" sz="4000" dirty="0" smtClean="0">
                <a:solidFill>
                  <a:schemeClr val="bg1"/>
                </a:solidFill>
              </a:rPr>
              <a:t>, а защита Отечества его святой обязанностью. Каждый обязан сохранять природу. </a:t>
            </a:r>
            <a:r>
              <a:rPr lang="ru-RU" sz="4000" i="1" dirty="0" smtClean="0">
                <a:solidFill>
                  <a:srgbClr val="FF0000"/>
                </a:solidFill>
              </a:rPr>
              <a:t>Каждый обязан заботиться о культурном и историческом наследии страны (статья 44)</a:t>
            </a:r>
            <a:r>
              <a:rPr lang="ru-RU" sz="4000" dirty="0" smtClean="0">
                <a:solidFill>
                  <a:schemeClr val="bg1"/>
                </a:solidFill>
              </a:rPr>
              <a:t>»</a:t>
            </a:r>
            <a:r>
              <a:rPr lang="ru-RU" sz="4000" i="1" dirty="0" smtClean="0">
                <a:solidFill>
                  <a:schemeClr val="bg1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Обязанности Гражданина Российской Федерации: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1.Соблюдать Конституцию и другие законы страны;</a:t>
            </a:r>
            <a:br>
              <a:rPr lang="ru-RU" sz="3600" i="1" dirty="0" smtClean="0">
                <a:solidFill>
                  <a:schemeClr val="bg1"/>
                </a:solidFill>
              </a:rPr>
            </a:br>
            <a:r>
              <a:rPr lang="ru-RU" sz="3600" i="1" dirty="0" smtClean="0">
                <a:solidFill>
                  <a:schemeClr val="bg1"/>
                </a:solidFill>
              </a:rPr>
              <a:t>2.Платить налоги и другие </a:t>
            </a:r>
            <a:br>
              <a:rPr lang="ru-RU" sz="3600" i="1" dirty="0" smtClean="0">
                <a:solidFill>
                  <a:schemeClr val="bg1"/>
                </a:solidFill>
              </a:rPr>
            </a:br>
            <a:r>
              <a:rPr lang="ru-RU" sz="3600" i="1" dirty="0" smtClean="0">
                <a:solidFill>
                  <a:schemeClr val="bg1"/>
                </a:solidFill>
              </a:rPr>
              <a:t>законно установленные сборы;</a:t>
            </a:r>
            <a:br>
              <a:rPr lang="ru-RU" sz="3600" i="1" dirty="0" smtClean="0">
                <a:solidFill>
                  <a:schemeClr val="bg1"/>
                </a:solidFill>
              </a:rPr>
            </a:br>
            <a:r>
              <a:rPr lang="ru-RU" sz="3600" i="1" dirty="0" smtClean="0">
                <a:solidFill>
                  <a:schemeClr val="bg1"/>
                </a:solidFill>
              </a:rPr>
              <a:t>3.Защищать Отечество;</a:t>
            </a:r>
            <a:br>
              <a:rPr lang="ru-RU" sz="3600" i="1" dirty="0" smtClean="0">
                <a:solidFill>
                  <a:schemeClr val="bg1"/>
                </a:solidFill>
              </a:rPr>
            </a:br>
            <a:r>
              <a:rPr lang="ru-RU" sz="3600" i="1" dirty="0" smtClean="0">
                <a:solidFill>
                  <a:schemeClr val="bg1"/>
                </a:solidFill>
              </a:rPr>
              <a:t>4. Бережно относиться к природным богатствам;</a:t>
            </a:r>
            <a:br>
              <a:rPr lang="ru-RU" sz="3600" i="1" dirty="0" smtClean="0">
                <a:solidFill>
                  <a:schemeClr val="bg1"/>
                </a:solidFill>
              </a:rPr>
            </a:br>
            <a:r>
              <a:rPr lang="ru-RU" sz="3600" i="1" dirty="0" smtClean="0">
                <a:solidFill>
                  <a:schemeClr val="bg1"/>
                </a:solidFill>
              </a:rPr>
              <a:t>5. Заботиться о сохранении исторического и культурного наследия.</a:t>
            </a:r>
            <a:endParaRPr lang="ru-RU" sz="36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bg1"/>
                </a:solidFill>
              </a:rPr>
              <a:t>Задание 4: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i="1" dirty="0" smtClean="0">
                <a:solidFill>
                  <a:schemeClr val="bg1"/>
                </a:solidFill>
              </a:rPr>
              <a:t>Используя текст Конституции заполните пропуски в схеме:</a:t>
            </a: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1844824"/>
            <a:ext cx="842493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Форма Государства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572000" y="2492896"/>
            <a:ext cx="331236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32" idx="0"/>
          </p:cNvCxnSpPr>
          <p:nvPr/>
        </p:nvCxnSpPr>
        <p:spPr>
          <a:xfrm flipH="1">
            <a:off x="1259632" y="2492896"/>
            <a:ext cx="331236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572000" y="249289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79512" y="3068960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Форма правления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35438" y="3284984"/>
            <a:ext cx="3067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Форма территориального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устройства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09774" y="3284984"/>
            <a:ext cx="2609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Политический режим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37" name="Прямая со стрелкой 36"/>
          <p:cNvCxnSpPr>
            <a:stCxn id="32" idx="2"/>
          </p:cNvCxnSpPr>
          <p:nvPr/>
        </p:nvCxnSpPr>
        <p:spPr>
          <a:xfrm>
            <a:off x="1259632" y="3776846"/>
            <a:ext cx="0" cy="1164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644008" y="400506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812360" y="3717032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179512" y="5013176"/>
          <a:ext cx="2520280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3275856" y="5013176"/>
          <a:ext cx="2736304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6300192" y="5013176"/>
          <a:ext cx="2664296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</a:tblGrid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Согласно статье 1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Конституции Российской Федерации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1844824"/>
            <a:ext cx="842493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Форма Государства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572000" y="2492896"/>
            <a:ext cx="331236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32" idx="0"/>
          </p:cNvCxnSpPr>
          <p:nvPr/>
        </p:nvCxnSpPr>
        <p:spPr>
          <a:xfrm flipH="1">
            <a:off x="1259632" y="2492896"/>
            <a:ext cx="331236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572000" y="249289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79512" y="3068960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Форма правления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35438" y="3284984"/>
            <a:ext cx="3067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Форма территориального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устройства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09774" y="3284984"/>
            <a:ext cx="2609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Политический режим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37" name="Прямая со стрелкой 36"/>
          <p:cNvCxnSpPr>
            <a:stCxn id="32" idx="2"/>
          </p:cNvCxnSpPr>
          <p:nvPr/>
        </p:nvCxnSpPr>
        <p:spPr>
          <a:xfrm>
            <a:off x="1259632" y="3776846"/>
            <a:ext cx="0" cy="1164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644008" y="400506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812360" y="3717032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179512" y="5013176"/>
          <a:ext cx="252028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1152128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dirty="0" smtClean="0"/>
                        <a:t>Республиканская</a:t>
                      </a:r>
                      <a:endParaRPr lang="ru-RU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3275856" y="5013176"/>
          <a:ext cx="2736304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1152128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400" b="1" dirty="0" smtClean="0"/>
                        <a:t>Федеративная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6300192" y="5013176"/>
          <a:ext cx="2664296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</a:tblGrid>
              <a:tr h="115212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400" dirty="0" smtClean="0"/>
                        <a:t>Демократический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</a:rPr>
              <a:t>Задание 5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i="1" dirty="0" smtClean="0">
                <a:solidFill>
                  <a:schemeClr val="bg1"/>
                </a:solidFill>
              </a:rPr>
              <a:t>Зайдите на официальный сайт Конституции Российской Федерации и выполните задания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556792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Задание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r>
              <a:rPr lang="ru-RU" sz="2400" b="1" dirty="0" smtClean="0">
                <a:solidFill>
                  <a:schemeClr val="bg1"/>
                </a:solidFill>
              </a:rPr>
              <a:t>оманде 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№1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>
                <a:solidFill>
                  <a:schemeClr val="bg1"/>
                </a:solidFill>
              </a:rPr>
              <a:t>Начиная с какого возраста разрешается балатироваться в президенты РФ? </a:t>
            </a:r>
            <a:endParaRPr lang="ru-RU" sz="2400" b="1" i="1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556792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Задание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команде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№2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На какой срок избирается Президент РФ?</a:t>
            </a:r>
            <a:endParaRPr lang="ru-RU" sz="2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149081"/>
            <a:ext cx="4104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Задание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r>
              <a:rPr lang="ru-RU" sz="2400" b="1" dirty="0" smtClean="0">
                <a:solidFill>
                  <a:schemeClr val="bg1"/>
                </a:solidFill>
              </a:rPr>
              <a:t>оманде </a:t>
            </a:r>
            <a:r>
              <a:rPr lang="ru-RU" sz="2400" b="1" dirty="0" smtClean="0">
                <a:solidFill>
                  <a:schemeClr val="bg1"/>
                </a:solidFill>
              </a:rPr>
              <a:t>№</a:t>
            </a:r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Начиная с какого возраста разрешается балатироваться в депутаты Государственной Думы РФ?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4365104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Задание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</a:t>
            </a:r>
            <a:r>
              <a:rPr lang="ru-RU" sz="2400" b="1" dirty="0" smtClean="0">
                <a:solidFill>
                  <a:schemeClr val="bg1"/>
                </a:solidFill>
              </a:rPr>
              <a:t>оманде 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№4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На какой срок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избирается Государственная Дума РФ?</a:t>
            </a:r>
            <a:endParaRPr lang="ru-RU" sz="24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257829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Задание  </a:t>
            </a:r>
            <a:r>
              <a:rPr lang="ru-RU" sz="2400" b="1" dirty="0" smtClean="0">
                <a:solidFill>
                  <a:schemeClr val="bg1"/>
                </a:solidFill>
              </a:rPr>
              <a:t>№1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Президентом Российской Федерации может быть избран гражданин Российской Федерации не моложе 35 лет </a:t>
            </a:r>
            <a:r>
              <a:rPr lang="ru-RU" sz="2400" i="1" dirty="0" smtClean="0">
                <a:solidFill>
                  <a:schemeClr val="bg1"/>
                </a:solidFill>
              </a:rPr>
              <a:t/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(</a:t>
            </a:r>
            <a:r>
              <a:rPr lang="ru-RU" sz="2400" i="1" dirty="0" smtClean="0">
                <a:solidFill>
                  <a:schemeClr val="bg1"/>
                </a:solidFill>
              </a:rPr>
              <a:t>статья 81)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260648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Задание </a:t>
            </a:r>
            <a:r>
              <a:rPr lang="ru-RU" sz="2400" b="1" dirty="0" smtClean="0">
                <a:solidFill>
                  <a:schemeClr val="bg1"/>
                </a:solidFill>
              </a:rPr>
              <a:t>№2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Президент Российской Федерации избирается сроком на шесть лет (статья 81)</a:t>
            </a:r>
            <a:endParaRPr lang="ru-RU" sz="2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284984"/>
            <a:ext cx="4032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Задание </a:t>
            </a:r>
            <a:r>
              <a:rPr lang="ru-RU" sz="2400" b="1" dirty="0" smtClean="0">
                <a:solidFill>
                  <a:schemeClr val="bg1"/>
                </a:solidFill>
              </a:rPr>
              <a:t>№3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Депутатом Государственной Думы может быть избран гражданин Российской Федерации, достигший 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21 года (статья 97)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356992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Задание </a:t>
            </a:r>
            <a:r>
              <a:rPr lang="ru-RU" sz="2400" b="1" dirty="0" smtClean="0">
                <a:solidFill>
                  <a:schemeClr val="bg1"/>
                </a:solidFill>
              </a:rPr>
              <a:t>№4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Государственная Дума избирается сроком на пять лет (статья 96)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bg1"/>
                </a:solidFill>
              </a:rPr>
              <a:t>Задание 6: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i="1" dirty="0" smtClean="0">
                <a:solidFill>
                  <a:schemeClr val="bg1"/>
                </a:solidFill>
              </a:rPr>
              <a:t>Используя текст Конституции заполните пропуски в схеме:</a:t>
            </a: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06084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Ветви власти в Российской Федерации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4221" y="3068960"/>
            <a:ext cx="2024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Исполнительная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44241" y="3068960"/>
            <a:ext cx="2119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Законодательная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36296" y="3068960"/>
            <a:ext cx="1240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Судебная</a:t>
            </a:r>
            <a:endParaRPr lang="ru-RU" sz="2000" b="1" dirty="0"/>
          </a:p>
        </p:txBody>
      </p:sp>
      <p:cxnSp>
        <p:nvCxnSpPr>
          <p:cNvPr id="10" name="Прямая со стрелкой 9"/>
          <p:cNvCxnSpPr>
            <a:stCxn id="5" idx="2"/>
            <a:endCxn id="6" idx="0"/>
          </p:cNvCxnSpPr>
          <p:nvPr/>
        </p:nvCxnSpPr>
        <p:spPr>
          <a:xfrm flipH="1">
            <a:off x="1286454" y="2460958"/>
            <a:ext cx="3195282" cy="608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2"/>
            <a:endCxn id="8" idx="0"/>
          </p:cNvCxnSpPr>
          <p:nvPr/>
        </p:nvCxnSpPr>
        <p:spPr>
          <a:xfrm>
            <a:off x="4481736" y="2460958"/>
            <a:ext cx="3374762" cy="608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7" idx="0"/>
          </p:cNvCxnSpPr>
          <p:nvPr/>
        </p:nvCxnSpPr>
        <p:spPr>
          <a:xfrm>
            <a:off x="4499992" y="2492896"/>
            <a:ext cx="4123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179512" y="3933056"/>
            <a:ext cx="230425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275856" y="3933056"/>
            <a:ext cx="237626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588224" y="3933056"/>
            <a:ext cx="230425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 стрелкой 57"/>
          <p:cNvCxnSpPr>
            <a:stCxn id="6" idx="2"/>
          </p:cNvCxnSpPr>
          <p:nvPr/>
        </p:nvCxnSpPr>
        <p:spPr>
          <a:xfrm flipH="1">
            <a:off x="1259636" y="3469070"/>
            <a:ext cx="26818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41" idx="0"/>
          </p:cNvCxnSpPr>
          <p:nvPr/>
        </p:nvCxnSpPr>
        <p:spPr>
          <a:xfrm>
            <a:off x="7740352" y="342900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4355976" y="342900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1043608" y="5445224"/>
            <a:ext cx="295232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932040" y="5445224"/>
            <a:ext cx="32403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 стрелкой 74"/>
          <p:cNvCxnSpPr>
            <a:stCxn id="38" idx="2"/>
            <a:endCxn id="73" idx="0"/>
          </p:cNvCxnSpPr>
          <p:nvPr/>
        </p:nvCxnSpPr>
        <p:spPr>
          <a:xfrm>
            <a:off x="4463988" y="4869160"/>
            <a:ext cx="208823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38" idx="2"/>
            <a:endCxn id="72" idx="0"/>
          </p:cNvCxnSpPr>
          <p:nvPr/>
        </p:nvCxnSpPr>
        <p:spPr>
          <a:xfrm flipH="1">
            <a:off x="2519772" y="4869160"/>
            <a:ext cx="194421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38" grpId="0" animBg="1"/>
      <p:bldP spid="41" grpId="0" animBg="1"/>
      <p:bldP spid="72" grpId="0" animBg="1"/>
      <p:bldP spid="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Ветви власти в </a:t>
            </a:r>
            <a:br>
              <a:rPr lang="ru-RU" sz="3600" i="1" dirty="0" smtClean="0">
                <a:solidFill>
                  <a:schemeClr val="bg1"/>
                </a:solidFill>
              </a:rPr>
            </a:br>
            <a:r>
              <a:rPr lang="ru-RU" sz="3600" i="1" dirty="0" smtClean="0">
                <a:solidFill>
                  <a:schemeClr val="bg1"/>
                </a:solidFill>
              </a:rPr>
              <a:t>Российской Федерации</a:t>
            </a: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06084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4221" y="3068960"/>
            <a:ext cx="2024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Исполнительная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44241" y="3068960"/>
            <a:ext cx="2119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Законодательная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36296" y="3068960"/>
            <a:ext cx="1240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Судебная</a:t>
            </a:r>
            <a:endParaRPr lang="ru-RU" sz="2000" b="1" dirty="0"/>
          </a:p>
        </p:txBody>
      </p: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 flipH="1">
            <a:off x="1286454" y="1484784"/>
            <a:ext cx="3069630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8" idx="0"/>
          </p:cNvCxnSpPr>
          <p:nvPr/>
        </p:nvCxnSpPr>
        <p:spPr>
          <a:xfrm>
            <a:off x="4355976" y="1484784"/>
            <a:ext cx="3500522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355976" y="1484784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179512" y="3933056"/>
            <a:ext cx="230425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Правительство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(статья 110)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275856" y="3933056"/>
            <a:ext cx="237626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Федеральное</a:t>
            </a:r>
            <a:r>
              <a:rPr lang="ru-RU" sz="2000" dirty="0" smtClean="0"/>
              <a:t> Собрание</a:t>
            </a:r>
            <a:br>
              <a:rPr lang="ru-RU" sz="2000" dirty="0" smtClean="0"/>
            </a:br>
            <a:r>
              <a:rPr lang="ru-RU" sz="2000" dirty="0" smtClean="0"/>
              <a:t>(глава 94)</a:t>
            </a:r>
            <a:endParaRPr lang="ru-RU" sz="20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588224" y="3933056"/>
            <a:ext cx="230425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Суды РФ</a:t>
            </a:r>
            <a:br>
              <a:rPr lang="ru-RU" sz="2000" dirty="0" smtClean="0"/>
            </a:br>
            <a:r>
              <a:rPr lang="ru-RU" sz="2000" dirty="0" smtClean="0"/>
              <a:t>(Глава 7)</a:t>
            </a:r>
            <a:endParaRPr lang="ru-RU" sz="2000" dirty="0"/>
          </a:p>
        </p:txBody>
      </p:sp>
      <p:cxnSp>
        <p:nvCxnSpPr>
          <p:cNvPr id="58" name="Прямая со стрелкой 57"/>
          <p:cNvCxnSpPr>
            <a:stCxn id="6" idx="2"/>
          </p:cNvCxnSpPr>
          <p:nvPr/>
        </p:nvCxnSpPr>
        <p:spPr>
          <a:xfrm flipH="1">
            <a:off x="1259636" y="3469070"/>
            <a:ext cx="26818" cy="391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41" idx="0"/>
          </p:cNvCxnSpPr>
          <p:nvPr/>
        </p:nvCxnSpPr>
        <p:spPr>
          <a:xfrm>
            <a:off x="7740352" y="342900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4355976" y="342900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1043608" y="5445224"/>
            <a:ext cx="295232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Совет Федерации</a:t>
            </a:r>
            <a:endParaRPr lang="ru-RU" sz="2000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932040" y="5445224"/>
            <a:ext cx="32403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Государственная Дума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75" name="Прямая со стрелкой 74"/>
          <p:cNvCxnSpPr>
            <a:stCxn id="38" idx="2"/>
            <a:endCxn id="73" idx="0"/>
          </p:cNvCxnSpPr>
          <p:nvPr/>
        </p:nvCxnSpPr>
        <p:spPr>
          <a:xfrm>
            <a:off x="4463988" y="4869160"/>
            <a:ext cx="208823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38" idx="2"/>
            <a:endCxn id="72" idx="0"/>
          </p:cNvCxnSpPr>
          <p:nvPr/>
        </p:nvCxnSpPr>
        <p:spPr>
          <a:xfrm flipH="1">
            <a:off x="2519772" y="4869160"/>
            <a:ext cx="194421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Задание 7: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Установите соответствие между функциями и государственными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институтами, должностным лицом , которые их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исполняют:</a:t>
            </a:r>
            <a:endParaRPr lang="ru-RU" sz="2400" i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2276873"/>
          <a:ext cx="8712968" cy="2926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56484"/>
                <a:gridCol w="4356484"/>
              </a:tblGrid>
              <a:tr h="87928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/>
                        <a:t>ФУНКЦИИ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/>
                        <a:t>ГОСУДАРСТВЕННЫЕ</a:t>
                      </a:r>
                    </a:p>
                    <a:p>
                      <a:pPr algn="ctr"/>
                      <a:r>
                        <a:rPr lang="ru-RU" sz="1800" kern="1200" baseline="0" dirty="0" smtClean="0"/>
                        <a:t>ИНСТИТУТЫ</a:t>
                      </a:r>
                    </a:p>
                    <a:p>
                      <a:pPr algn="ctr"/>
                      <a:r>
                        <a:rPr lang="ru-RU" sz="1800" kern="1200" baseline="0" dirty="0" smtClean="0"/>
                        <a:t>И ДОЛЖНОСТНОЕ ЛИЦО</a:t>
                      </a:r>
                      <a:endParaRPr lang="ru-RU" dirty="0"/>
                    </a:p>
                  </a:txBody>
                  <a:tcPr/>
                </a:tc>
              </a:tr>
              <a:tr h="2001034">
                <a:tc>
                  <a:txBody>
                    <a:bodyPr/>
                    <a:lstStyle/>
                    <a:p>
                      <a:r>
                        <a:rPr lang="ru-RU" sz="1800" kern="1200" baseline="0" dirty="0" smtClean="0"/>
                        <a:t>А) назначает выборы Президента РФ</a:t>
                      </a:r>
                    </a:p>
                    <a:p>
                      <a:r>
                        <a:rPr lang="ru-RU" sz="1800" kern="1200" baseline="0" dirty="0" smtClean="0"/>
                        <a:t>Б) издаёт указы и распоряжения</a:t>
                      </a:r>
                    </a:p>
                    <a:p>
                      <a:r>
                        <a:rPr lang="ru-RU" sz="1800" kern="1200" baseline="0" dirty="0" smtClean="0"/>
                        <a:t>В) решает вопрос о доверии Правительству РФ</a:t>
                      </a:r>
                    </a:p>
                    <a:p>
                      <a:r>
                        <a:rPr lang="ru-RU" sz="1800" kern="1200" baseline="0" dirty="0" smtClean="0"/>
                        <a:t>Г)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назначает референдум</a:t>
                      </a:r>
                      <a:endParaRPr lang="ru-RU" sz="1800" kern="1200" baseline="0" dirty="0" smtClean="0"/>
                    </a:p>
                    <a:p>
                      <a:r>
                        <a:rPr lang="ru-RU" sz="1800" kern="1200" baseline="0" dirty="0" smtClean="0"/>
                        <a:t>Д) представляет государство в международных отношениях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/>
                        <a:t>1) Президент РФ</a:t>
                      </a:r>
                    </a:p>
                    <a:p>
                      <a:r>
                        <a:rPr lang="ru-RU" sz="1800" kern="1200" baseline="0" dirty="0" smtClean="0"/>
                        <a:t>2) Совет Федерации</a:t>
                      </a:r>
                    </a:p>
                    <a:p>
                      <a:r>
                        <a:rPr lang="ru-RU" sz="1800" kern="1200" baseline="0" dirty="0" smtClean="0"/>
                        <a:t>3) Государственная Дума РФ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5733256"/>
          <a:ext cx="8640960" cy="1010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(статья 102)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(статья 90)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(статья 103)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(статья 84)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(статья 80)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Закрепление материала: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Заполните пропуски, используя слова после текста (каждое слово может использоваться только один раз):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«В соответствии с Конституцией Российской Федерации, по форме территориального устройства наша страна является ____(1) с ___(2) формой правления. Главой страны является президент, избираемый народом сроком на ____(3) лет. Исполнительную власть осуществляет правительство. А законодательную Федеральное Собрание. Оно состоит из верхней палаты – Совета Федераций, и нижней - ____(4), избираемой сроком на ____(5) лет.»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717032"/>
            <a:ext cx="7992888" cy="163121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А)Парламент;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Б)Государственная дума;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В)5 лет;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Г)Демократия;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Д)Республика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Е)Федерация;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Ж)6 лет.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5589240"/>
          <a:ext cx="8064895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12979"/>
                <a:gridCol w="1612979"/>
                <a:gridCol w="1612979"/>
                <a:gridCol w="1612979"/>
                <a:gridCol w="1612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Ж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Цели урока: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А) Расширить знания о Конституции Российской Федерации;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Б) Продолжить формирование навыков работы в группах, поиска информации в документах, поиска информации в интернете;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В) Воспитание сознательной гражданской позиции, чувства уважения к Основному закону.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bg1"/>
                </a:solidFill>
              </a:rPr>
              <a:t>Подведение итогов:</a:t>
            </a:r>
            <a:endParaRPr lang="ru-RU" b="1" i="1" u="sng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0" y="1397000"/>
          <a:ext cx="8784980" cy="511662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6996"/>
                <a:gridCol w="1756996"/>
                <a:gridCol w="1756996"/>
                <a:gridCol w="1756996"/>
                <a:gridCol w="1756996"/>
              </a:tblGrid>
              <a:tr h="3758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Команда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Команда 4</a:t>
                      </a:r>
                    </a:p>
                  </a:txBody>
                  <a:tcPr/>
                </a:tc>
              </a:tr>
              <a:tr h="5858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Задание 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Задание 2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Задание 3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Задание 4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Задание 5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Задание 6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Задание 7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58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баллов,</a:t>
                      </a:r>
                    </a:p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Почему Конституцию называют </a:t>
            </a:r>
            <a:r>
              <a:rPr lang="ru-RU" b="1" u="sng" dirty="0" smtClean="0">
                <a:solidFill>
                  <a:schemeClr val="bg1"/>
                </a:solidFill>
              </a:rPr>
              <a:t>основным</a:t>
            </a:r>
            <a:r>
              <a:rPr lang="ru-RU" b="1" dirty="0" smtClean="0">
                <a:solidFill>
                  <a:schemeClr val="bg1"/>
                </a:solidFill>
              </a:rPr>
              <a:t> законом страны?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00809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В Конституции содержатся основы федеративного устройства страны, основные права и  обязанности человека и гражданина, а так же функции основных органов государственной власти и должностных лиц. Поэтому Конституция – это основной закон </a:t>
            </a:r>
            <a:r>
              <a:rPr lang="ru-RU" sz="3600" b="1" dirty="0" smtClean="0">
                <a:solidFill>
                  <a:schemeClr val="bg1"/>
                </a:solidFill>
              </a:rPr>
              <a:t>государства.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gover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Всем спасибо за участие!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r>
              <a:rPr lang="ru-RU" sz="6000" dirty="0" smtClean="0">
                <a:solidFill>
                  <a:schemeClr val="bg1"/>
                </a:solidFill>
              </a:rPr>
              <a:t>Постарайтесь в конце урока ответить на вопрос: </a:t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Почему Конституцию называют </a:t>
            </a:r>
            <a:r>
              <a:rPr lang="ru-RU" sz="6000" b="1" u="sng" dirty="0" smtClean="0">
                <a:solidFill>
                  <a:schemeClr val="bg1"/>
                </a:solidFill>
              </a:rPr>
              <a:t>основным</a:t>
            </a:r>
            <a:r>
              <a:rPr lang="ru-RU" sz="6000" b="1" dirty="0" smtClean="0">
                <a:solidFill>
                  <a:schemeClr val="bg1"/>
                </a:solidFill>
              </a:rPr>
              <a:t> законом </a:t>
            </a:r>
            <a:r>
              <a:rPr lang="ru-RU" sz="6000" b="1" dirty="0" smtClean="0">
                <a:solidFill>
                  <a:schemeClr val="bg1"/>
                </a:solidFill>
              </a:rPr>
              <a:t>государства?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sz="7200" b="1" u="sng" dirty="0" smtClean="0">
                <a:solidFill>
                  <a:schemeClr val="bg1"/>
                </a:solidFill>
              </a:rPr>
              <a:t>Задание 1:</a:t>
            </a:r>
            <a:r>
              <a:rPr lang="ru-RU" sz="7200" dirty="0" smtClean="0">
                <a:solidFill>
                  <a:schemeClr val="bg1"/>
                </a:solidFill>
              </a:rPr>
              <a:t/>
            </a:r>
            <a:br>
              <a:rPr lang="ru-RU" sz="7200" dirty="0" smtClean="0">
                <a:solidFill>
                  <a:schemeClr val="bg1"/>
                </a:solidFill>
              </a:rPr>
            </a:br>
            <a:r>
              <a:rPr lang="ru-RU" sz="7300" i="1" dirty="0" smtClean="0">
                <a:solidFill>
                  <a:schemeClr val="bg1"/>
                </a:solidFill>
              </a:rPr>
              <a:t> Как и когда была принята Конституция Российской Федерации?</a:t>
            </a:r>
            <a:endParaRPr lang="ru-RU" sz="73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4" y="0"/>
            <a:ext cx="913893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617869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Конституция Российской Федерации была принята 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12 декабря 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1993 года 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на всенародном голосовании</a:t>
            </a:r>
            <a:r>
              <a:rPr lang="ru-RU" sz="4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  <a:endParaRPr lang="ru-RU" sz="4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http://upload.wikimedia.org/wikipedia/commons/thumb/a/a4/Red_copy_of_the_Russian_constitution.jpg/300px-Red_copy_of_the_Russian_constituti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384376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Задание 2: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Используя Главу 2 Конституции заполните таблицу: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Права Человека </a:t>
            </a:r>
            <a:endParaRPr lang="ru-RU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1" y="3194640"/>
          <a:ext cx="878497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9"/>
                <a:gridCol w="1944216"/>
                <a:gridCol w="1872208"/>
                <a:gridCol w="1944216"/>
                <a:gridCol w="1872206"/>
              </a:tblGrid>
              <a:tr h="89886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Виды</a:t>
                      </a:r>
                    </a:p>
                    <a:p>
                      <a:pPr algn="ctr"/>
                      <a:r>
                        <a:rPr lang="ru-RU" sz="1800" dirty="0" smtClean="0"/>
                        <a:t>права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Гражданские</a:t>
                      </a:r>
                    </a:p>
                    <a:p>
                      <a:pPr algn="ctr"/>
                      <a:r>
                        <a:rPr lang="ru-RU" sz="1800" dirty="0" smtClean="0"/>
                        <a:t>права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Социально-экономические</a:t>
                      </a:r>
                    </a:p>
                    <a:p>
                      <a:pPr algn="ctr"/>
                      <a:r>
                        <a:rPr lang="ru-RU" sz="1800" dirty="0" smtClean="0"/>
                        <a:t>права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Политические </a:t>
                      </a:r>
                    </a:p>
                    <a:p>
                      <a:pPr algn="ctr"/>
                      <a:r>
                        <a:rPr lang="ru-RU" sz="1800" dirty="0" smtClean="0"/>
                        <a:t>права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Культурные </a:t>
                      </a:r>
                    </a:p>
                    <a:p>
                      <a:pPr algn="ctr"/>
                      <a:r>
                        <a:rPr lang="ru-RU" sz="1800" dirty="0" smtClean="0"/>
                        <a:t>права</a:t>
                      </a:r>
                      <a:endParaRPr lang="ru-RU" sz="1800" dirty="0"/>
                    </a:p>
                  </a:txBody>
                  <a:tcPr/>
                </a:tc>
              </a:tr>
              <a:tr h="239796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Примеры</a:t>
                      </a:r>
                    </a:p>
                    <a:p>
                      <a:pPr algn="ctr"/>
                      <a:r>
                        <a:rPr lang="ru-RU" sz="1800" dirty="0" smtClean="0"/>
                        <a:t>права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1.</a:t>
                      </a:r>
                    </a:p>
                    <a:p>
                      <a:pPr algn="l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(статья №   )</a:t>
                      </a:r>
                    </a:p>
                    <a:p>
                      <a:pPr algn="l"/>
                      <a:r>
                        <a:rPr lang="ru-RU" sz="1800" dirty="0" smtClean="0"/>
                        <a:t>2.</a:t>
                      </a:r>
                    </a:p>
                    <a:p>
                      <a:pPr algn="l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(статья №   )</a:t>
                      </a:r>
                    </a:p>
                    <a:p>
                      <a:pPr algn="l"/>
                      <a:r>
                        <a:rPr lang="ru-RU" sz="1800" dirty="0" smtClean="0"/>
                        <a:t>3.</a:t>
                      </a:r>
                    </a:p>
                    <a:p>
                      <a:pPr algn="l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(статья №   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1.</a:t>
                      </a:r>
                    </a:p>
                    <a:p>
                      <a:pPr algn="l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(статья №   )</a:t>
                      </a:r>
                    </a:p>
                    <a:p>
                      <a:pPr algn="l"/>
                      <a:r>
                        <a:rPr lang="ru-RU" sz="1800" dirty="0" smtClean="0"/>
                        <a:t>2.</a:t>
                      </a:r>
                    </a:p>
                    <a:p>
                      <a:pPr algn="l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(статья №   )</a:t>
                      </a:r>
                    </a:p>
                    <a:p>
                      <a:pPr algn="l"/>
                      <a:r>
                        <a:rPr lang="ru-RU" sz="1800" dirty="0" smtClean="0"/>
                        <a:t>3.</a:t>
                      </a:r>
                    </a:p>
                    <a:p>
                      <a:pPr algn="l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(статья №  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1.</a:t>
                      </a:r>
                    </a:p>
                    <a:p>
                      <a:pPr algn="l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(статья №   )</a:t>
                      </a:r>
                    </a:p>
                    <a:p>
                      <a:pPr algn="l"/>
                      <a:r>
                        <a:rPr lang="ru-RU" sz="1800" dirty="0" smtClean="0"/>
                        <a:t>2.</a:t>
                      </a:r>
                    </a:p>
                    <a:p>
                      <a:pPr algn="l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(статья №   )</a:t>
                      </a:r>
                    </a:p>
                    <a:p>
                      <a:pPr algn="l"/>
                      <a:r>
                        <a:rPr lang="ru-RU" sz="1800" dirty="0" smtClean="0"/>
                        <a:t>3.</a:t>
                      </a:r>
                    </a:p>
                    <a:p>
                      <a:pPr algn="l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(статья №  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1.</a:t>
                      </a:r>
                    </a:p>
                    <a:p>
                      <a:pPr algn="l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(статья №   )</a:t>
                      </a:r>
                    </a:p>
                    <a:p>
                      <a:pPr algn="l"/>
                      <a:r>
                        <a:rPr lang="ru-RU" sz="1800" dirty="0" smtClean="0"/>
                        <a:t>2.</a:t>
                      </a:r>
                    </a:p>
                    <a:p>
                      <a:pPr algn="l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(статья №   )</a:t>
                      </a:r>
                    </a:p>
                    <a:p>
                      <a:pPr algn="l"/>
                      <a:r>
                        <a:rPr lang="ru-RU" sz="1800" dirty="0" smtClean="0"/>
                        <a:t>3.</a:t>
                      </a:r>
                    </a:p>
                    <a:p>
                      <a:pPr algn="l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(статья №   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Права Человека и Гражданина </a:t>
            </a:r>
            <a:br>
              <a:rPr lang="ru-RU" sz="4800" b="1" i="1" dirty="0" smtClean="0">
                <a:solidFill>
                  <a:schemeClr val="bg1"/>
                </a:solidFill>
              </a:rPr>
            </a:br>
            <a:r>
              <a:rPr lang="ru-RU" sz="4800" b="1" i="1" dirty="0" smtClean="0">
                <a:solidFill>
                  <a:schemeClr val="bg1"/>
                </a:solidFill>
              </a:rPr>
              <a:t>в Российской Федерации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2420889"/>
          <a:ext cx="8784975" cy="4248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9"/>
                <a:gridCol w="2016223"/>
                <a:gridCol w="1800201"/>
                <a:gridCol w="1944216"/>
                <a:gridCol w="1872206"/>
              </a:tblGrid>
              <a:tr h="9361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Виды</a:t>
                      </a:r>
                    </a:p>
                    <a:p>
                      <a:pPr algn="ctr"/>
                      <a:r>
                        <a:rPr lang="ru-RU" sz="1800" dirty="0" smtClean="0"/>
                        <a:t>права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Гражданские</a:t>
                      </a:r>
                    </a:p>
                    <a:p>
                      <a:pPr algn="ctr"/>
                      <a:r>
                        <a:rPr lang="ru-RU" sz="1800" dirty="0" smtClean="0"/>
                        <a:t>права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Социально-экономические</a:t>
                      </a:r>
                    </a:p>
                    <a:p>
                      <a:pPr algn="ctr"/>
                      <a:r>
                        <a:rPr lang="ru-RU" sz="1800" dirty="0" smtClean="0"/>
                        <a:t>права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Политические </a:t>
                      </a:r>
                    </a:p>
                    <a:p>
                      <a:pPr algn="ctr"/>
                      <a:r>
                        <a:rPr lang="ru-RU" sz="1800" dirty="0" smtClean="0"/>
                        <a:t>права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Культурные </a:t>
                      </a:r>
                    </a:p>
                    <a:p>
                      <a:pPr algn="ctr"/>
                      <a:r>
                        <a:rPr lang="ru-RU" sz="1800" dirty="0" smtClean="0"/>
                        <a:t>права</a:t>
                      </a:r>
                      <a:endParaRPr lang="ru-RU" sz="1800" dirty="0"/>
                    </a:p>
                  </a:txBody>
                  <a:tcPr/>
                </a:tc>
              </a:tr>
              <a:tr h="33123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Примеры</a:t>
                      </a:r>
                    </a:p>
                    <a:p>
                      <a:pPr algn="ctr"/>
                      <a:r>
                        <a:rPr lang="ru-RU" sz="1600" dirty="0" smtClean="0"/>
                        <a:t>права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1. Право на жизнь</a:t>
                      </a:r>
                    </a:p>
                    <a:p>
                      <a:pPr algn="l"/>
                      <a:r>
                        <a:rPr lang="ru-RU" sz="1600" dirty="0" smtClean="0"/>
                        <a:t>(статья № </a:t>
                      </a:r>
                      <a:r>
                        <a:rPr lang="ru-RU" sz="1600" baseline="0" dirty="0" smtClean="0"/>
                        <a:t> 20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pPr algn="l"/>
                      <a:r>
                        <a:rPr lang="ru-RU" sz="1600" dirty="0" smtClean="0"/>
                        <a:t>2. Право</a:t>
                      </a:r>
                      <a:r>
                        <a:rPr lang="ru-RU" sz="1600" baseline="0" dirty="0" smtClean="0"/>
                        <a:t> на с</a:t>
                      </a:r>
                      <a:r>
                        <a:rPr lang="ru-RU" sz="1600" dirty="0" smtClean="0"/>
                        <a:t>вобода мысли</a:t>
                      </a:r>
                      <a:r>
                        <a:rPr lang="ru-RU" sz="1600" baseline="0" dirty="0" smtClean="0"/>
                        <a:t> и слова</a:t>
                      </a:r>
                    </a:p>
                    <a:p>
                      <a:pPr algn="l"/>
                      <a:r>
                        <a:rPr lang="ru-RU" sz="1600" dirty="0" smtClean="0"/>
                        <a:t>(статья № </a:t>
                      </a:r>
                      <a:r>
                        <a:rPr lang="ru-RU" sz="1600" baseline="0" dirty="0" smtClean="0"/>
                        <a:t> 29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pPr algn="l"/>
                      <a:r>
                        <a:rPr lang="ru-RU" sz="1600" dirty="0" smtClean="0"/>
                        <a:t>3.Право на личную неприкосновенность</a:t>
                      </a:r>
                    </a:p>
                    <a:p>
                      <a:pPr algn="l"/>
                      <a:r>
                        <a:rPr lang="ru-RU" sz="1600" dirty="0" smtClean="0"/>
                        <a:t>(статья № </a:t>
                      </a:r>
                      <a:r>
                        <a:rPr lang="ru-RU" sz="1600" baseline="0" dirty="0" smtClean="0"/>
                        <a:t> 22)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1. Право владеть имуществом</a:t>
                      </a:r>
                    </a:p>
                    <a:p>
                      <a:pPr algn="l"/>
                      <a:r>
                        <a:rPr lang="ru-RU" sz="1600" dirty="0" smtClean="0"/>
                        <a:t>(статья № </a:t>
                      </a:r>
                      <a:r>
                        <a:rPr lang="ru-RU" sz="1600" baseline="0" dirty="0" smtClean="0"/>
                        <a:t> 35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pPr algn="l"/>
                      <a:r>
                        <a:rPr lang="ru-RU" sz="1600" dirty="0" smtClean="0"/>
                        <a:t>2. Право</a:t>
                      </a:r>
                      <a:r>
                        <a:rPr lang="ru-RU" sz="1600" baseline="0" dirty="0" smtClean="0"/>
                        <a:t> на труд</a:t>
                      </a:r>
                    </a:p>
                    <a:p>
                      <a:pPr algn="l"/>
                      <a:r>
                        <a:rPr lang="ru-RU" sz="1600" dirty="0" smtClean="0"/>
                        <a:t>(статья № </a:t>
                      </a:r>
                      <a:r>
                        <a:rPr lang="ru-RU" sz="1600" baseline="0" dirty="0" smtClean="0"/>
                        <a:t> 37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pPr algn="l"/>
                      <a:r>
                        <a:rPr lang="ru-RU" sz="1600" dirty="0" smtClean="0"/>
                        <a:t>3. Право на образование</a:t>
                      </a:r>
                    </a:p>
                    <a:p>
                      <a:pPr algn="l"/>
                      <a:r>
                        <a:rPr lang="ru-RU" sz="1600" dirty="0" smtClean="0"/>
                        <a:t>(статья №  43)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1. Право учувствовать в управлении делами государства</a:t>
                      </a:r>
                    </a:p>
                    <a:p>
                      <a:pPr algn="l"/>
                      <a:r>
                        <a:rPr lang="ru-RU" sz="1600" dirty="0" smtClean="0"/>
                        <a:t>(статья № </a:t>
                      </a:r>
                      <a:r>
                        <a:rPr lang="ru-RU" sz="1600" baseline="0" dirty="0" smtClean="0"/>
                        <a:t> 32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pPr algn="l"/>
                      <a:r>
                        <a:rPr lang="ru-RU" sz="1600" dirty="0" smtClean="0"/>
                        <a:t>2. Право избирать и быть избранными</a:t>
                      </a:r>
                    </a:p>
                    <a:p>
                      <a:pPr algn="l"/>
                      <a:r>
                        <a:rPr lang="ru-RU" sz="1600" dirty="0" smtClean="0"/>
                        <a:t>(статья № </a:t>
                      </a:r>
                      <a:r>
                        <a:rPr lang="ru-RU" sz="1600" baseline="0" dirty="0" smtClean="0"/>
                        <a:t> 32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pPr algn="l"/>
                      <a:r>
                        <a:rPr lang="ru-RU" sz="1600" dirty="0" smtClean="0"/>
                        <a:t>3. Право на равный доступ к государственной службе</a:t>
                      </a:r>
                    </a:p>
                    <a:p>
                      <a:pPr algn="l"/>
                      <a:r>
                        <a:rPr lang="ru-RU" sz="1600" dirty="0" smtClean="0"/>
                        <a:t>(статья № </a:t>
                      </a:r>
                      <a:r>
                        <a:rPr lang="ru-RU" sz="1600" baseline="0" dirty="0" smtClean="0"/>
                        <a:t> 32</a:t>
                      </a:r>
                      <a:r>
                        <a:rPr lang="ru-RU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1. Право на участие</a:t>
                      </a:r>
                      <a:r>
                        <a:rPr lang="ru-RU" sz="1600" baseline="0" dirty="0" smtClean="0"/>
                        <a:t> в культурной жизни</a:t>
                      </a:r>
                    </a:p>
                    <a:p>
                      <a:pPr algn="l"/>
                      <a:r>
                        <a:rPr lang="ru-RU" sz="1600" dirty="0" smtClean="0"/>
                        <a:t>(статья № </a:t>
                      </a:r>
                      <a:r>
                        <a:rPr lang="ru-RU" sz="1600" baseline="0" dirty="0" smtClean="0"/>
                        <a:t> 44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pPr algn="l"/>
                      <a:r>
                        <a:rPr lang="ru-RU" sz="1600" dirty="0" smtClean="0"/>
                        <a:t>2. Свобода</a:t>
                      </a:r>
                      <a:r>
                        <a:rPr lang="ru-RU" sz="1600" baseline="0" dirty="0" smtClean="0"/>
                        <a:t> творчества</a:t>
                      </a:r>
                    </a:p>
                    <a:p>
                      <a:pPr algn="l"/>
                      <a:r>
                        <a:rPr lang="ru-RU" sz="1600" dirty="0" smtClean="0"/>
                        <a:t>(статья № </a:t>
                      </a:r>
                      <a:r>
                        <a:rPr lang="ru-RU" sz="1600" baseline="0" dirty="0" smtClean="0"/>
                        <a:t> 44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pPr algn="l"/>
                      <a:r>
                        <a:rPr lang="ru-RU" sz="1600" dirty="0" smtClean="0"/>
                        <a:t>3. Право на доступ к культурным ценностям</a:t>
                      </a:r>
                    </a:p>
                    <a:p>
                      <a:pPr algn="l"/>
                      <a:r>
                        <a:rPr lang="ru-RU" sz="1600" dirty="0" smtClean="0"/>
                        <a:t>(статья № </a:t>
                      </a:r>
                      <a:r>
                        <a:rPr lang="ru-RU" sz="1600" baseline="0" dirty="0" smtClean="0"/>
                        <a:t> 44</a:t>
                      </a:r>
                      <a:r>
                        <a:rPr lang="ru-RU" sz="1600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178696" cy="720080"/>
          </a:xfrm>
        </p:spPr>
        <p:txBody>
          <a:bodyPr numCol="1"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Всеобщая декларация прав человека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88641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Конституция </a:t>
            </a:r>
            <a:r>
              <a:rPr lang="ru-RU" sz="2000" b="1" dirty="0" smtClean="0">
                <a:solidFill>
                  <a:schemeClr val="bg1"/>
                </a:solidFill>
              </a:rPr>
              <a:t>Российской </a:t>
            </a:r>
            <a:r>
              <a:rPr lang="ru-RU" sz="2000" b="1" dirty="0" smtClean="0">
                <a:solidFill>
                  <a:schemeClr val="bg1"/>
                </a:solidFill>
              </a:rPr>
              <a:t>Федер</a:t>
            </a:r>
            <a:r>
              <a:rPr lang="ru-RU" b="1" dirty="0" smtClean="0">
                <a:solidFill>
                  <a:schemeClr val="bg1"/>
                </a:solidFill>
              </a:rPr>
              <a:t>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4127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Статья 20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Каждый имеет право на жизнь.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12776"/>
            <a:ext cx="4427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Статья 3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Каждый человек имеет право на жизнь, свободу и на личную неприкосновенность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763688" y="692696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588224" y="548680"/>
            <a:ext cx="64807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492896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Статья 21</a:t>
            </a:r>
            <a:b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Каждый человек имеет право принимать</a:t>
            </a:r>
            <a:b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участие в управлении своей страной.</a:t>
            </a:r>
            <a:b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Каждый человек имеет право равного</a:t>
            </a:r>
            <a:b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доступа к государственной службе.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2420888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Статья 32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Граждане Российской Федерации имеют право участвовать в управлении делами государства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Граждане Российской Федерации имеют равный доступ к государственной службе.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221088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Статья 26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Каждый человек имеет право на образование.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4293096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Статья 43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Каждый имеет право на образование.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5517232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ВЫВОД: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Конституция  РФ  соответствует  международным  стандартам  прав человека.  Большинство  статей Конституции  РФ подобны  статьям Всеобщей  декларации прав человека.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000"/>
                            </p:stCondLst>
                            <p:childTnLst>
                              <p:par>
                                <p:cTn id="4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000"/>
                            </p:stCondLst>
                            <p:childTnLst>
                              <p:par>
                                <p:cTn id="5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chemeClr val="bg1"/>
                </a:solidFill>
              </a:rPr>
              <a:t>Задание 3: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i="1" dirty="0" smtClean="0">
                <a:solidFill>
                  <a:schemeClr val="bg1"/>
                </a:solidFill>
              </a:rPr>
              <a:t>Обязанности Гражданина РФ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Найдите ошибки в тексте: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136338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«Каждый гражданина РФ обязан соблюдать Конституцию и другие законы страны. Уплата налогов является добровольным делом человека, а защита Отечества его святой обязанностью. Каждый обязан сохранять природу. Граждане достигшие 18-ти летнего возраста обязаны заботиться о культурном и историческом наследии страны».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867</TotalTime>
  <Words>643</Words>
  <Application>Microsoft Office PowerPoint</Application>
  <PresentationFormat>Экран (4:3)</PresentationFormat>
  <Paragraphs>205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Тема1</vt:lpstr>
      <vt:lpstr> Конституция Российской Федерации </vt:lpstr>
      <vt:lpstr>Цели урока: А) Расширить знания о Конституции Российской Федерации; Б) Продолжить формирование навыков работы в группах, поиска информации в документах, поиска информации в интернете; В) Воспитание сознательной гражданской позиции, чувства уважения к Основному закону.</vt:lpstr>
      <vt:lpstr>Постарайтесь в конце урока ответить на вопрос:  Почему Конституцию называют основным законом государства?</vt:lpstr>
      <vt:lpstr>Задание 1:  Как и когда была принята Конституция Российской Федерации?</vt:lpstr>
      <vt:lpstr>Конституция Российской Федерации была принята  12 декабря  1993 года  на всенародном голосовании.</vt:lpstr>
      <vt:lpstr>Задание 2: Используя Главу 2 Конституции заполните таблицу: Права Человека </vt:lpstr>
      <vt:lpstr>Права Человека и Гражданина  в Российской Федерации</vt:lpstr>
      <vt:lpstr>Всеобщая декларация прав человека </vt:lpstr>
      <vt:lpstr>Задание 3: Обязанности Гражданина РФ Найдите ошибки в тексте: </vt:lpstr>
      <vt:lpstr>«Каждый гражданина РФ обязан соблюдать Конституцию и другие законы страны. Каждый обязан платить законно установленные налоги и сборы (статья 57), а защита Отечества его святой обязанностью. Каждый обязан сохранять природу. Каждый обязан заботиться о культурном и историческом наследии страны (статья 44)». </vt:lpstr>
      <vt:lpstr>Обязанности Гражданина Российской Федерации:</vt:lpstr>
      <vt:lpstr>Задание 4: Используя текст Конституции заполните пропуски в схеме:</vt:lpstr>
      <vt:lpstr>Согласно статье 1  Конституции Российской Федерации </vt:lpstr>
      <vt:lpstr>Задание 5 Зайдите на официальный сайт Конституции Российской Федерации и выполните задания</vt:lpstr>
      <vt:lpstr>Задание  №1 Президентом Российской Федерации может быть избран гражданин Российской Федерации не моложе 35 лет  (статья 81)</vt:lpstr>
      <vt:lpstr>Задание 6: Используя текст Конституции заполните пропуски в схеме:</vt:lpstr>
      <vt:lpstr>Ветви власти в  Российской Федерации</vt:lpstr>
      <vt:lpstr>Задание 7: Установите соответствие между функциями и государственными институтами, должностным лицом , которые их исполняют:</vt:lpstr>
      <vt:lpstr>Закрепление материала: Заполните пропуски, используя слова после текста (каждое слово может использоваться только один раз):  «В соответствии с Конституцией Российской Федерации, по форме территориального устройства наша страна является ____(1) с ___(2) формой правления. Главой страны является президент, избираемый народом сроком на ____(3) лет. Исполнительную власть осуществляет правительство. А законодательную Федеральное Собрание. Оно состоит из верхней палаты – Совета Федераций, и нижней - ____(4), избираемой сроком на ____(5) лет.»</vt:lpstr>
      <vt:lpstr>Подведение итогов:</vt:lpstr>
      <vt:lpstr>Почему Конституцию называют основным законом страны?</vt:lpstr>
      <vt:lpstr>Всем спасибо за участие!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Конституция Российской Федерации (урок-игра)</dc:title>
  <dc:creator>Евгений Сергеевич</dc:creator>
  <cp:lastModifiedBy>Евгений Сергеевич</cp:lastModifiedBy>
  <cp:revision>65</cp:revision>
  <dcterms:created xsi:type="dcterms:W3CDTF">2013-10-26T10:01:34Z</dcterms:created>
  <dcterms:modified xsi:type="dcterms:W3CDTF">2013-10-27T15:32:14Z</dcterms:modified>
</cp:coreProperties>
</file>