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60" r:id="rId5"/>
    <p:sldId id="262" r:id="rId6"/>
    <p:sldId id="263" r:id="rId7"/>
    <p:sldId id="264" r:id="rId8"/>
    <p:sldId id="258" r:id="rId9"/>
    <p:sldId id="266" r:id="rId10"/>
    <p:sldId id="267" r:id="rId11"/>
    <p:sldId id="268" r:id="rId12"/>
    <p:sldId id="269" r:id="rId13"/>
    <p:sldId id="275" r:id="rId14"/>
    <p:sldId id="273" r:id="rId15"/>
    <p:sldId id="265" r:id="rId16"/>
    <p:sldId id="272" r:id="rId17"/>
    <p:sldId id="274" r:id="rId18"/>
    <p:sldId id="261" r:id="rId19"/>
    <p:sldId id="276" r:id="rId20"/>
    <p:sldId id="279" r:id="rId21"/>
    <p:sldId id="277" r:id="rId22"/>
    <p:sldId id="270" r:id="rId23"/>
    <p:sldId id="271" r:id="rId24"/>
    <p:sldId id="278" r:id="rId25"/>
    <p:sldId id="280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6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4470A-4B74-4708-BAA2-7588FCA0B932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FCF56-0F9E-4B4D-ACB7-A2C42243666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4470A-4B74-4708-BAA2-7588FCA0B932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FCF56-0F9E-4B4D-ACB7-A2C42243666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4470A-4B74-4708-BAA2-7588FCA0B932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FCF56-0F9E-4B4D-ACB7-A2C42243666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4470A-4B74-4708-BAA2-7588FCA0B932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FCF56-0F9E-4B4D-ACB7-A2C42243666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4470A-4B74-4708-BAA2-7588FCA0B932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FCF56-0F9E-4B4D-ACB7-A2C42243666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4470A-4B74-4708-BAA2-7588FCA0B932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FCF56-0F9E-4B4D-ACB7-A2C42243666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4470A-4B74-4708-BAA2-7588FCA0B932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FCF56-0F9E-4B4D-ACB7-A2C42243666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4470A-4B74-4708-BAA2-7588FCA0B932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FCF56-0F9E-4B4D-ACB7-A2C42243666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4470A-4B74-4708-BAA2-7588FCA0B932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FCF56-0F9E-4B4D-ACB7-A2C42243666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4470A-4B74-4708-BAA2-7588FCA0B932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FCF56-0F9E-4B4D-ACB7-A2C42243666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4470A-4B74-4708-BAA2-7588FCA0B932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FCF56-0F9E-4B4D-ACB7-A2C42243666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A4470A-4B74-4708-BAA2-7588FCA0B932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EFCF56-0F9E-4B4D-ACB7-A2C422436669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hyperlink" Target="https://aleks070565.livejournal.com/6903634.html" TargetMode="External"/><Relationship Id="rId7" Type="http://schemas.openxmlformats.org/officeDocument/2006/relationships/hyperlink" Target="https://www.tourister.ru/world/europe/russia/city/kubinka/temples/37378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hram-mil.ru/" TargetMode="External"/><Relationship Id="rId5" Type="http://schemas.openxmlformats.org/officeDocument/2006/relationships/hyperlink" Target="https://&#1091;&#1088;&#1086;&#1082;.&#1088;&#1092;/library/znakomstvo_s_glavnim_hramom_vooruzhennih_sil_rossij_183729.html" TargetMode="External"/><Relationship Id="rId4" Type="http://schemas.openxmlformats.org/officeDocument/2006/relationships/hyperlink" Target="https://yandex.ru/turbo/nstarikov.ru/s/glavnyj-hram-armii-116235" TargetMode="External"/><Relationship Id="rId9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cdn.wallpapersafari.com/81/69/nUSVo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26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142852"/>
            <a:ext cx="7886728" cy="2643205"/>
          </a:xfrm>
        </p:spPr>
        <p:txBody>
          <a:bodyPr>
            <a:normAutofit fontScale="90000"/>
          </a:bodyPr>
          <a:lstStyle/>
          <a:p>
            <a:r>
              <a:rPr lang="ru-RU" sz="53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ea typeface="BatangChe" pitchFamily="49" charset="-127"/>
              </a:rPr>
              <a:t>Главный Храм </a:t>
            </a:r>
            <a:br>
              <a:rPr lang="ru-RU" sz="53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ea typeface="BatangChe" pitchFamily="49" charset="-127"/>
              </a:rPr>
            </a:br>
            <a:r>
              <a:rPr lang="ru-RU" sz="53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ea typeface="BatangChe" pitchFamily="49" charset="-127"/>
              </a:rPr>
              <a:t>Вооруженных </a:t>
            </a:r>
            <a:r>
              <a:rPr lang="ru-RU" sz="5300" b="1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ea typeface="BatangChe" pitchFamily="49" charset="-127"/>
              </a:rPr>
              <a:t>Сил Российской Федерации 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728" y="5857892"/>
            <a:ext cx="6400800" cy="614370"/>
          </a:xfrm>
        </p:spPr>
        <p:txBody>
          <a:bodyPr/>
          <a:lstStyle/>
          <a:p>
            <a:r>
              <a:rPr lang="ru-RU" b="1" i="1" dirty="0" smtClean="0">
                <a:solidFill>
                  <a:schemeClr val="tx1"/>
                </a:solidFill>
              </a:rPr>
              <a:t>парк "Патриот", город Москва</a:t>
            </a:r>
            <a:endParaRPr lang="ru-RU" i="1" dirty="0">
              <a:solidFill>
                <a:schemeClr val="tx1"/>
              </a:solidFill>
            </a:endParaRPr>
          </a:p>
        </p:txBody>
      </p:sp>
      <p:pic>
        <p:nvPicPr>
          <p:cNvPr id="11268" name="Picture 4" descr="https://skrug37.ru/sites/default/files/news/1-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2285992"/>
            <a:ext cx="6394449" cy="360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cdn.wallpapersafari.com/81/69/nUSVo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26" cy="6858000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57224" y="142852"/>
            <a:ext cx="7858180" cy="1000132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Храм состоит их 2х ярусов: нижний и верхний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786446" y="1028343"/>
            <a:ext cx="307183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Нижний ярус посвящен </a:t>
            </a:r>
            <a:r>
              <a:rPr lang="ru-RU" sz="1600" dirty="0" smtClean="0"/>
              <a:t>раннему христианству, поэтому его стены и своды украшены гжельской росписью и выполненными вручную мозаиками из стеклянной смальты, изображающими ангелов и сцены из жития Иисуса, Девы Марии, апостолов и святых.</a:t>
            </a:r>
            <a:endParaRPr lang="ru-RU" sz="1600" dirty="0"/>
          </a:p>
        </p:txBody>
      </p:sp>
      <p:pic>
        <p:nvPicPr>
          <p:cNvPr id="26626" name="Picture 2" descr="f15974249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285860"/>
            <a:ext cx="5330335" cy="4000528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1571604" y="5357826"/>
            <a:ext cx="27146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Нижний ярус</a:t>
            </a:r>
            <a:endParaRPr lang="ru-RU" dirty="0"/>
          </a:p>
        </p:txBody>
      </p:sp>
      <p:sp>
        <p:nvSpPr>
          <p:cNvPr id="13" name="Подзаголовок 2"/>
          <p:cNvSpPr txBox="1">
            <a:spLocks/>
          </p:cNvSpPr>
          <p:nvPr/>
        </p:nvSpPr>
        <p:spPr>
          <a:xfrm>
            <a:off x="428596" y="5857868"/>
            <a:ext cx="8286808" cy="10001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Нижний храм освящен в честь Святого Равноапостольного Великого князя Владимира</a:t>
            </a:r>
          </a:p>
        </p:txBody>
      </p:sp>
      <p:pic>
        <p:nvPicPr>
          <p:cNvPr id="14" name="Picture 4" descr="n15974245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3571876"/>
            <a:ext cx="2571768" cy="1930166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6215074" y="5429264"/>
            <a:ext cx="17145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смальта</a:t>
            </a:r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cdn.wallpapersafari.com/81/69/nUSVo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26" cy="6858000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57224" y="142852"/>
            <a:ext cx="7858180" cy="1000132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Крестильная купель нижнего яруса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25602" name="Picture 2" descr="Крестильная купель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071546"/>
            <a:ext cx="8493950" cy="5429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cdn.wallpapersafari.com/81/69/nUSVo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26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571472" y="3500438"/>
            <a:ext cx="22860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Гжельские изразцы</a:t>
            </a:r>
            <a:endParaRPr lang="ru-RU" dirty="0"/>
          </a:p>
        </p:txBody>
      </p:sp>
      <p:pic>
        <p:nvPicPr>
          <p:cNvPr id="24578" name="Picture 2" descr="c15974245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928670"/>
            <a:ext cx="1928826" cy="2572773"/>
          </a:xfrm>
          <a:prstGeom prst="rect">
            <a:avLst/>
          </a:prstGeom>
          <a:noFill/>
        </p:spPr>
      </p:pic>
      <p:pic>
        <p:nvPicPr>
          <p:cNvPr id="24582" name="Picture 6" descr="v15974247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4000504"/>
            <a:ext cx="2988162" cy="2242678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714348" y="6429396"/>
            <a:ext cx="27146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Витражные светильники</a:t>
            </a:r>
            <a:endParaRPr lang="ru-RU" dirty="0"/>
          </a:p>
        </p:txBody>
      </p:sp>
      <p:pic>
        <p:nvPicPr>
          <p:cNvPr id="24584" name="Picture 8" descr="w15974249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7686" y="3929066"/>
            <a:ext cx="3500462" cy="2627170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3714744" y="6488668"/>
            <a:ext cx="52149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Гжельский алтарь. Единственный в мире</a:t>
            </a:r>
            <a:endParaRPr lang="ru-RU" dirty="0"/>
          </a:p>
        </p:txBody>
      </p:sp>
      <p:sp>
        <p:nvSpPr>
          <p:cNvPr id="16" name="Подзаголовок 2"/>
          <p:cNvSpPr txBox="1">
            <a:spLocks/>
          </p:cNvSpPr>
          <p:nvPr/>
        </p:nvSpPr>
        <p:spPr>
          <a:xfrm>
            <a:off x="642910" y="0"/>
            <a:ext cx="8286808" cy="10001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Нижний храм освящен в честь Святого Равноапостольного Великого князя Владимира</a:t>
            </a:r>
          </a:p>
        </p:txBody>
      </p:sp>
      <p:pic>
        <p:nvPicPr>
          <p:cNvPr id="17" name="Picture 4" descr="http://mail.kainsk-eparhia.ru/media/uploads/2020/05/13/inx960x640_1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29058" y="928670"/>
            <a:ext cx="3962873" cy="2643206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4929190" y="3571876"/>
            <a:ext cx="22860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Гжельские изразцы</a:t>
            </a:r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cdn.wallpapersafari.com/81/69/nUSVo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6" y="0"/>
            <a:ext cx="9144026" cy="6858000"/>
          </a:xfrm>
          <a:prstGeom prst="rect">
            <a:avLst/>
          </a:prstGeom>
          <a:noFill/>
        </p:spPr>
      </p:pic>
      <p:sp>
        <p:nvSpPr>
          <p:cNvPr id="10" name="Подзаголовок 14"/>
          <p:cNvSpPr>
            <a:spLocks noGrp="1"/>
          </p:cNvSpPr>
          <p:nvPr>
            <p:ph type="subTitle" idx="1"/>
          </p:nvPr>
        </p:nvSpPr>
        <p:spPr>
          <a:xfrm>
            <a:off x="214282" y="6072206"/>
            <a:ext cx="4286280" cy="495288"/>
          </a:xfrm>
        </p:spPr>
        <p:txBody>
          <a:bodyPr>
            <a:noAutofit/>
          </a:bodyPr>
          <a:lstStyle/>
          <a:p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4" name="Подзаголовок 2"/>
          <p:cNvSpPr txBox="1">
            <a:spLocks/>
          </p:cNvSpPr>
          <p:nvPr/>
        </p:nvSpPr>
        <p:spPr>
          <a:xfrm>
            <a:off x="857224" y="142852"/>
            <a:ext cx="7858180" cy="10001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Верхний ярус. Посвящен Воскресению Христову.</a:t>
            </a:r>
            <a:endParaRPr kumimoji="0" lang="ru-RU" sz="36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2770" name="Picture 2" descr="https://ic.pics.livejournal.com/alik_morozov/68038780/1865035/1865035_origin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85794"/>
            <a:ext cx="9143999" cy="50720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cdn.wallpapersafari.com/81/69/nUSVo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6" y="0"/>
            <a:ext cx="9144026" cy="6858000"/>
          </a:xfrm>
          <a:prstGeom prst="rect">
            <a:avLst/>
          </a:prstGeom>
          <a:noFill/>
        </p:spPr>
      </p:pic>
      <p:sp>
        <p:nvSpPr>
          <p:cNvPr id="10" name="Подзаголовок 14"/>
          <p:cNvSpPr>
            <a:spLocks noGrp="1"/>
          </p:cNvSpPr>
          <p:nvPr>
            <p:ph type="subTitle" idx="1"/>
          </p:nvPr>
        </p:nvSpPr>
        <p:spPr>
          <a:xfrm>
            <a:off x="214282" y="6072206"/>
            <a:ext cx="4286280" cy="495288"/>
          </a:xfrm>
        </p:spPr>
        <p:txBody>
          <a:bodyPr>
            <a:noAutofit/>
          </a:bodyPr>
          <a:lstStyle/>
          <a:p>
            <a:r>
              <a:rPr lang="ru-RU" sz="1600" dirty="0" smtClean="0">
                <a:solidFill>
                  <a:schemeClr val="tx1"/>
                </a:solidFill>
              </a:rPr>
              <a:t>Барельеф на двери. Борис </a:t>
            </a:r>
            <a:r>
              <a:rPr lang="ru-RU" sz="1600" dirty="0">
                <a:solidFill>
                  <a:schemeClr val="tx1"/>
                </a:solidFill>
              </a:rPr>
              <a:t>и Глеб, убитые родным </a:t>
            </a:r>
            <a:r>
              <a:rPr lang="ru-RU" sz="1600" dirty="0" smtClean="0">
                <a:solidFill>
                  <a:schemeClr val="tx1"/>
                </a:solidFill>
              </a:rPr>
              <a:t>братом.</a:t>
            </a:r>
          </a:p>
          <a:p>
            <a:r>
              <a:rPr lang="ru-RU" sz="1600" dirty="0" smtClean="0">
                <a:solidFill>
                  <a:schemeClr val="tx1"/>
                </a:solidFill>
              </a:rPr>
              <a:t>Св. Святой Борис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143504" y="928670"/>
            <a:ext cx="371477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Все </a:t>
            </a:r>
            <a:r>
              <a:rPr lang="ru-RU" dirty="0"/>
              <a:t>четыре придела верхнего храма посвящены святым - покровителям родов войск: 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пророк </a:t>
            </a:r>
            <a:r>
              <a:rPr lang="ru-RU" dirty="0"/>
              <a:t>Илия — небесный покровитель Воздушно-космических и Воздушно-десантных войск России; </a:t>
            </a:r>
            <a:endParaRPr lang="ru-RU" dirty="0" smtClean="0"/>
          </a:p>
          <a:p>
            <a:endParaRPr lang="ru-RU" dirty="0"/>
          </a:p>
          <a:p>
            <a:r>
              <a:rPr lang="ru-RU" dirty="0" smtClean="0"/>
              <a:t>князь </a:t>
            </a:r>
            <a:r>
              <a:rPr lang="ru-RU" dirty="0"/>
              <a:t>Александр Невский — сухопутных войск; </a:t>
            </a:r>
            <a:endParaRPr lang="ru-RU" dirty="0" smtClean="0"/>
          </a:p>
          <a:p>
            <a:endParaRPr lang="ru-RU" dirty="0"/>
          </a:p>
          <a:p>
            <a:r>
              <a:rPr lang="ru-RU" dirty="0" smtClean="0"/>
              <a:t>великомученица </a:t>
            </a:r>
            <a:r>
              <a:rPr lang="ru-RU" dirty="0"/>
              <a:t>Варвара — Ракетных войск стратегического назначения </a:t>
            </a:r>
            <a:endParaRPr lang="ru-RU" dirty="0" smtClean="0"/>
          </a:p>
          <a:p>
            <a:endParaRPr lang="ru-RU" dirty="0"/>
          </a:p>
          <a:p>
            <a:r>
              <a:rPr lang="ru-RU" dirty="0" smtClean="0"/>
              <a:t> </a:t>
            </a:r>
            <a:r>
              <a:rPr lang="ru-RU" dirty="0"/>
              <a:t>апостол Андрей Первозванный - покровитель Военно-морского флота России.</a:t>
            </a:r>
          </a:p>
        </p:txBody>
      </p:sp>
      <p:sp>
        <p:nvSpPr>
          <p:cNvPr id="14" name="Подзаголовок 2"/>
          <p:cNvSpPr txBox="1">
            <a:spLocks/>
          </p:cNvSpPr>
          <p:nvPr/>
        </p:nvSpPr>
        <p:spPr>
          <a:xfrm>
            <a:off x="857224" y="142852"/>
            <a:ext cx="7858180" cy="10001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Верхний ярус. Посвящен Воскресению Христову.</a:t>
            </a:r>
            <a:endParaRPr kumimoji="0" lang="ru-RU" sz="36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22" name="Picture 2" descr="q15974254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785794"/>
            <a:ext cx="3857652" cy="51455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cdn.wallpapersafari.com/81/69/nUSVo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6" y="0"/>
            <a:ext cx="9144026" cy="6858000"/>
          </a:xfrm>
          <a:prstGeom prst="rect">
            <a:avLst/>
          </a:prstGeom>
          <a:noFill/>
        </p:spPr>
      </p:pic>
      <p:pic>
        <p:nvPicPr>
          <p:cNvPr id="22544" name="Picture 16" descr="https://mcdn.tvzvezda.ru/storage/news_other_images/2020/01/23/88e0f56c09a14a43b43855d6b0756f5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cdn.wallpapersafari.com/81/69/nUSVo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26" cy="6858000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57224" y="142852"/>
            <a:ext cx="7858180" cy="1000132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Одной из особенностей собора является самое большое мозаичное изображение лика Спаса </a:t>
            </a:r>
            <a:r>
              <a:rPr lang="ru-RU" sz="2400" b="1" dirty="0" smtClean="0">
                <a:solidFill>
                  <a:srgbClr val="C00000"/>
                </a:solidFill>
              </a:rPr>
              <a:t>Нерукотворного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29698" name="Picture 2" descr="Главный храм Вооруженных сил РФ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214422"/>
            <a:ext cx="8286750" cy="53721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cdn.wallpapersafari.com/81/69/nUSVo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26" cy="6858000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57224" y="142852"/>
            <a:ext cx="7858180" cy="1000132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Внутреннее убранство верхнего яруса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31748" name="Picture 4" descr="https://avatars.mds.yandex.net/get-zen_doc/3664204/pub_5f100948f2d93803d4a19bf1_5f100a3536227b23f50df85c/scale_12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857232"/>
            <a:ext cx="4071966" cy="5429288"/>
          </a:xfrm>
          <a:prstGeom prst="rect">
            <a:avLst/>
          </a:prstGeom>
          <a:noFill/>
        </p:spPr>
      </p:pic>
      <p:pic>
        <p:nvPicPr>
          <p:cNvPr id="31750" name="Picture 6" descr="https://avatars.mds.yandex.net/get-zen_doc/3756876/pub_5f0361431274a15664b46dfe_5f03681f1ca81a4880c75919/scale_12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928670"/>
            <a:ext cx="4381531" cy="3286148"/>
          </a:xfrm>
          <a:prstGeom prst="rect">
            <a:avLst/>
          </a:prstGeom>
          <a:noFill/>
        </p:spPr>
      </p:pic>
      <p:sp>
        <p:nvSpPr>
          <p:cNvPr id="8" name="Подзаголовок 14"/>
          <p:cNvSpPr txBox="1">
            <a:spLocks/>
          </p:cNvSpPr>
          <p:nvPr/>
        </p:nvSpPr>
        <p:spPr>
          <a:xfrm>
            <a:off x="5286380" y="4357694"/>
            <a:ext cx="3000396" cy="4286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 Пресвятой Богородицы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Подзаголовок 14"/>
          <p:cNvSpPr txBox="1">
            <a:spLocks/>
          </p:cNvSpPr>
          <p:nvPr/>
        </p:nvSpPr>
        <p:spPr>
          <a:xfrm>
            <a:off x="857224" y="6429372"/>
            <a:ext cx="3000396" cy="4286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 Христа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1754" name="Picture 10" descr="Что удивило внутри Главного храма Вооружённых сил РФ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7818" y="4929198"/>
            <a:ext cx="2428892" cy="17164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cdn.wallpapersafari.com/81/69/nUSVo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26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785786" y="142852"/>
            <a:ext cx="65722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Главная икона «Спас нерукотворный»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56" y="642918"/>
            <a:ext cx="4402009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Прямоугольник 10"/>
          <p:cNvSpPr/>
          <p:nvPr/>
        </p:nvSpPr>
        <p:spPr>
          <a:xfrm>
            <a:off x="4429124" y="571480"/>
            <a:ext cx="457203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	Главной </a:t>
            </a:r>
            <a:r>
              <a:rPr lang="ru-RU" sz="1600" dirty="0"/>
              <a:t>иконой главного храма Вооружённых сил РФ является «Спас Нерукотворный. Икона Спас </a:t>
            </a:r>
            <a:r>
              <a:rPr lang="ru-RU" sz="1600" dirty="0" smtClean="0"/>
              <a:t>Нерукотворный представляет </a:t>
            </a:r>
            <a:r>
              <a:rPr lang="ru-RU" sz="1600" dirty="0"/>
              <a:t>собой каноническое изображение лика </a:t>
            </a:r>
            <a:r>
              <a:rPr lang="ru-RU" sz="1600" dirty="0" smtClean="0"/>
              <a:t>Иисуса Христа, </a:t>
            </a:r>
            <a:r>
              <a:rPr lang="ru-RU" sz="1600" dirty="0"/>
              <a:t>по преданию, чудесным образом отпечатавшееся на куске материи и переданное им самим слуге царя </a:t>
            </a:r>
            <a:r>
              <a:rPr lang="ru-RU" sz="1600" dirty="0" err="1" smtClean="0"/>
              <a:t>Авгаря</a:t>
            </a:r>
            <a:r>
              <a:rPr lang="ru-RU" sz="1600" dirty="0" smtClean="0"/>
              <a:t> </a:t>
            </a:r>
            <a:r>
              <a:rPr lang="en-US" sz="1600" dirty="0" smtClean="0"/>
              <a:t>V</a:t>
            </a:r>
            <a:r>
              <a:rPr lang="ru-RU" sz="1600" dirty="0" smtClean="0"/>
              <a:t> .</a:t>
            </a:r>
          </a:p>
          <a:p>
            <a:r>
              <a:rPr lang="ru-RU" sz="1600" dirty="0" smtClean="0"/>
              <a:t>	Лик </a:t>
            </a:r>
            <a:r>
              <a:rPr lang="ru-RU" sz="1600" dirty="0"/>
              <a:t>на иконе окружают </a:t>
            </a:r>
            <a:r>
              <a:rPr lang="ru-RU" sz="1600" dirty="0" smtClean="0"/>
              <a:t>образа Божией Матери Казанской, Владимирской, Смоленской, Тихвинской, </a:t>
            </a:r>
            <a:r>
              <a:rPr lang="ru-RU" sz="1600" dirty="0"/>
              <a:t>размещённые на художественных рельефах, которые изображают знаковые события в истории Российского государства. </a:t>
            </a:r>
            <a:endParaRPr lang="ru-RU" sz="1600" dirty="0" smtClean="0"/>
          </a:p>
          <a:p>
            <a:r>
              <a:rPr lang="ru-RU" sz="1600" dirty="0"/>
              <a:t>	</a:t>
            </a:r>
            <a:r>
              <a:rPr lang="ru-RU" sz="1600" dirty="0" smtClean="0"/>
              <a:t>В</a:t>
            </a:r>
            <a:r>
              <a:rPr lang="ru-RU" sz="1600" dirty="0"/>
              <a:t> </a:t>
            </a:r>
            <a:r>
              <a:rPr lang="ru-RU" sz="1600" dirty="0" smtClean="0"/>
              <a:t>ковчежце, </a:t>
            </a:r>
            <a:r>
              <a:rPr lang="ru-RU" sz="1600" dirty="0"/>
              <a:t>который неизменно сопровождает икону, находится восемь частиц святых покровителей: великомученика </a:t>
            </a:r>
            <a:r>
              <a:rPr lang="ru-RU" sz="1600" dirty="0" smtClean="0"/>
              <a:t>  Георгия </a:t>
            </a:r>
            <a:r>
              <a:rPr lang="ru-RU" sz="1600" dirty="0"/>
              <a:t>Победоносца, апостола Андрея Первозванного, святителя Николая Чудотворца, преподобного Сергия Радонежского, великомученицы Варвары, апостола Петра, великомученика </a:t>
            </a:r>
            <a:r>
              <a:rPr lang="ru-RU" sz="1600" dirty="0" err="1"/>
              <a:t>Пантелеимона</a:t>
            </a:r>
            <a:r>
              <a:rPr lang="ru-RU" sz="1600" dirty="0"/>
              <a:t> Целителя, а также праведного воина Феодора Ушакова, который был командующим Черноморским </a:t>
            </a:r>
            <a:r>
              <a:rPr lang="ru-RU" sz="1600" dirty="0" err="1" smtClean="0"/>
              <a:t>флотоми</a:t>
            </a:r>
            <a:r>
              <a:rPr lang="ru-RU" sz="1600" dirty="0" smtClean="0"/>
              <a:t> </a:t>
            </a:r>
            <a:r>
              <a:rPr lang="ru-RU" sz="1600" dirty="0"/>
              <a:t>является одним из самых почитаемых святых на флоте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cdn.wallpapersafari.com/81/69/nUSVo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6" y="0"/>
            <a:ext cx="9144026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785786" y="142852"/>
            <a:ext cx="72866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Икона-складень с внешней стороны храма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33794" name="Picture 2" descr="Икона-складень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571480"/>
            <a:ext cx="7072304" cy="4722998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85720" y="5429264"/>
            <a:ext cx="86439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Установлена с</a:t>
            </a:r>
            <a:r>
              <a:rPr lang="ru-RU" dirty="0"/>
              <a:t> внешней стороны восточной апсиды </a:t>
            </a:r>
            <a:r>
              <a:rPr lang="ru-RU" dirty="0" smtClean="0"/>
              <a:t>Воскресения </a:t>
            </a:r>
            <a:r>
              <a:rPr lang="ru-RU" dirty="0"/>
              <a:t>Христова, которую церемониально открывают каждую субботу в 17:00 и по большим праздникам. В обычные дни можно увидеть только лик Иисуса над створками и барельефы усмиряющих льва и змия архангелов Гавриила и Михаила.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cdn.wallpapersafari.com/81/69/nUSVo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26" cy="6858000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57224" y="142852"/>
            <a:ext cx="7043742" cy="1000132"/>
          </a:xfrm>
        </p:spPr>
        <p:txBody>
          <a:bodyPr>
            <a:normAutofit fontScale="62500" lnSpcReduction="2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Главный храм Вооруженных Сил Российской Федерации — духовный символ России, прославляющий величайшую победу жизни над смертью.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714744" y="714356"/>
            <a:ext cx="52864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00100" y="5429264"/>
            <a:ext cx="72152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Monotype Corsiva" pitchFamily="66" charset="0"/>
              </a:rPr>
              <a:t>Этот храм в честь Воскресения Христова, посвященный 75-летию Победы в Великой Отечественной войне, а также ратным подвигам русского народа во всех войнах, выпавших на долю нашей страны, в рекордные сроки возведен в подмосковном Парке «Патриот».</a:t>
            </a:r>
            <a:endParaRPr lang="ru-RU" b="1" dirty="0">
              <a:latin typeface="Monotype Corsiva" pitchFamily="66" charset="0"/>
            </a:endParaRPr>
          </a:p>
        </p:txBody>
      </p:sp>
      <p:pic>
        <p:nvPicPr>
          <p:cNvPr id="16386" name="Picture 2" descr="https://xn--2020-k4dg3e.xn--p1ai/upload/events/%20%D1%80%D1%84%20%D0%BA%D0%BE%D0%BF%D0%B8%D1%8F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18" y="1142984"/>
            <a:ext cx="5268434" cy="41434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cdn.wallpapersafari.com/81/69/nUSVo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6" y="0"/>
            <a:ext cx="9144026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785786" y="142852"/>
            <a:ext cx="72866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Икона-складень с внешней стороны храма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36868" name="Picture 4" descr="https://sun1-15.userapi.com/bHtJxv6iOLJ1_moMZgVrwj4W0qacUDDRhGxm4g/86cfbgMRlC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714356"/>
            <a:ext cx="8636062" cy="4857784"/>
          </a:xfrm>
          <a:prstGeom prst="rect">
            <a:avLst/>
          </a:prstGeom>
          <a:noFill/>
        </p:spPr>
      </p:pic>
      <p:sp>
        <p:nvSpPr>
          <p:cNvPr id="36870" name="AutoShape 6" descr="Собор Воскресения Христова - главный храм Вооруженных сил РФ. Подмосковье, парк Патриот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872" name="AutoShape 8" descr="Собор Воскресения Христова - главный храм Вооруженных сил РФ. Подмосковье, парк Патриот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874" name="AutoShape 10" descr="https://cdn25.img.ria.ru/images/07e4/06/16/1573325620_0:0:2048:3640_1440x900_80_0_1_f8fef6937955a65059f607fbaa145134.jpg.webp?source-sid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cdn.wallpapersafari.com/81/69/nUSVo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6" y="0"/>
            <a:ext cx="9144026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785786" y="142852"/>
            <a:ext cx="72866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Символизм храма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7158" y="714356"/>
            <a:ext cx="8286808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1600" dirty="0" smtClean="0"/>
              <a:t>На </a:t>
            </a:r>
            <a:r>
              <a:rPr lang="ru-RU" sz="1600" dirty="0"/>
              <a:t>фасаде храма установлено 29 скульптур. Из них 4 скульптуры евангелистов, а 8 скульптур святых воинов-полководцев символизирует такое же число кампаний Великой Отечественной войны</a:t>
            </a:r>
            <a:r>
              <a:rPr lang="ru-RU" sz="1600" dirty="0" smtClean="0"/>
              <a:t>.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/>
              <a:t>Главная икона храма написана на деревянных досках из орудийного лафета 8-фунтовой чугунной пушки 1710 года, поднятой со дна Невы.</a:t>
            </a:r>
            <a:endParaRPr lang="ru-RU" sz="1600" dirty="0" smtClean="0"/>
          </a:p>
          <a:p>
            <a:pPr>
              <a:buFont typeface="Arial" pitchFamily="34" charset="0"/>
              <a:buChar char="•"/>
            </a:pPr>
            <a:r>
              <a:rPr lang="ru-RU" sz="1600" dirty="0" smtClean="0"/>
              <a:t>435 свай в основании храма равняется числу 12 (4+3+5), что соответствует  числу апостолов. Длина свай 15 м (Знамя 150й стрелковой дивизии было водружено над рейхстагом 30 апреля 1945г и стало Знаменем Победы)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 smtClean="0"/>
              <a:t>Киоты и иконостас выполнены из меди с эмалями так, как это делалось на походных воинских иконах.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/>
              <a:t>17 из 18 колоколов посвящены видам и родам войск</a:t>
            </a:r>
            <a:r>
              <a:rPr lang="ru-RU" sz="1600" dirty="0" smtClean="0"/>
              <a:t>.</a:t>
            </a:r>
            <a:r>
              <a:rPr lang="ru-RU" sz="1600" dirty="0"/>
              <a:t> На колоколах отражена тема Победы в Великой Отечественной войне, иконы покровителей русского воинства</a:t>
            </a:r>
            <a:r>
              <a:rPr lang="ru-RU" sz="1600" dirty="0" smtClean="0"/>
              <a:t>.</a:t>
            </a:r>
            <a:endParaRPr lang="ru-RU" sz="1600" dirty="0" smtClean="0"/>
          </a:p>
          <a:p>
            <a:pPr>
              <a:buFont typeface="Arial" pitchFamily="34" charset="0"/>
              <a:buChar char="•"/>
            </a:pPr>
            <a:r>
              <a:rPr lang="ru-RU" sz="1600" dirty="0"/>
              <a:t>Монументальная мозаичная композиция Богоматери с Младенцем на западной стене, созданная народным художником России В.И. Нестеренко, перекликается с известным плакатом времен войны — «Родина-мать зовет</a:t>
            </a:r>
            <a:r>
              <a:rPr lang="ru-RU" sz="1600" dirty="0" smtClean="0"/>
              <a:t>!».</a:t>
            </a:r>
            <a:endParaRPr lang="ru-RU" sz="1600" dirty="0"/>
          </a:p>
          <a:p>
            <a:pPr>
              <a:buFont typeface="Arial" pitchFamily="34" charset="0"/>
              <a:buChar char="•"/>
            </a:pPr>
            <a:r>
              <a:rPr lang="ru-RU" sz="1600" dirty="0"/>
              <a:t>В иконостасе храма 48 икон, по числу месяцев боевых действий в Великой Отечественной и Советско-японской войн. Инкрустация из 431 драгоценного и полудрагоценного камня в иконостасе символизирует о 431 стрелковой дивизии, числящихся в Красной Армии к моменту окончания ВОВ. </a:t>
            </a:r>
            <a:endParaRPr lang="ru-RU" sz="1600" dirty="0" smtClean="0"/>
          </a:p>
          <a:p>
            <a:pPr>
              <a:buFont typeface="Arial" pitchFamily="34" charset="0"/>
              <a:buChar char="•"/>
            </a:pPr>
            <a:r>
              <a:rPr lang="ru-RU" sz="1600" dirty="0"/>
              <a:t>На порталах северных и южных врат будут изображены 36 памятных медалей, по 9 в каждом портале. Это будет символизировать кампании Великой Отечественной и Советско-японской войн, в честь наиболее значимых побед армии и флота</a:t>
            </a:r>
            <a:r>
              <a:rPr lang="ru-RU" sz="1600" dirty="0" smtClean="0"/>
              <a:t>.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 smtClean="0"/>
              <a:t>Площадь витраже на сводах 1418 кв.м.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 smtClean="0"/>
              <a:t>Нас строительство храма деньги собирали всем миром</a:t>
            </a:r>
          </a:p>
          <a:p>
            <a:pPr>
              <a:buFont typeface="Arial" pitchFamily="34" charset="0"/>
              <a:buChar char="•"/>
            </a:pPr>
            <a:endParaRPr lang="ru-RU" sz="16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cdn.wallpapersafari.com/81/69/nUSVo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26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785786" y="142852"/>
            <a:ext cx="74295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Каждая деталь храма свидетельствует о подвигах и событиях военного времени.</a:t>
            </a:r>
            <a:endParaRPr lang="ru-RU" sz="2000" b="1" dirty="0" smtClean="0">
              <a:solidFill>
                <a:srgbClr val="C00000"/>
              </a:solidFill>
            </a:endParaRPr>
          </a:p>
        </p:txBody>
      </p:sp>
      <p:pic>
        <p:nvPicPr>
          <p:cNvPr id="28674" name="Picture 2" descr="https://media.tvzvezda.ru/storage/news_other_images/2020/01/23/a3ecf3b19eef4144928cf49400251f3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000108"/>
            <a:ext cx="8138410" cy="56436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cdn.wallpapersafari.com/81/69/nUSVo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26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785786" y="142852"/>
            <a:ext cx="79296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solidFill>
                  <a:srgbClr val="C00000"/>
                </a:solidFill>
              </a:rPr>
              <a:t>Богослужение в храме</a:t>
            </a:r>
            <a:endParaRPr lang="ru-RU" sz="2400" b="1" cap="all" dirty="0">
              <a:solidFill>
                <a:srgbClr val="C00000"/>
              </a:solidFill>
            </a:endParaRPr>
          </a:p>
        </p:txBody>
      </p:sp>
      <p:pic>
        <p:nvPicPr>
          <p:cNvPr id="22530" name="Picture 2" descr="https://upload.wikimedia.org/wikipedia/commons/d/d1/Ceremony_of_consecration_of_the_Main_temple_1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785794"/>
            <a:ext cx="8143932" cy="5429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cdn.wallpapersafari.com/81/69/nUSVo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26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785786" y="142852"/>
            <a:ext cx="77867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Храм</a:t>
            </a:r>
            <a:r>
              <a:rPr lang="ru-RU" sz="2000" b="1" dirty="0">
                <a:solidFill>
                  <a:srgbClr val="C00000"/>
                </a:solidFill>
              </a:rPr>
              <a:t> является утверждением победы добра над злом в более тонком, духовном понимании, чем просто победа оружия и людей</a:t>
            </a:r>
            <a:endParaRPr lang="ru-RU" sz="2000" b="1" dirty="0" smtClean="0">
              <a:solidFill>
                <a:srgbClr val="C00000"/>
              </a:solidFill>
            </a:endParaRPr>
          </a:p>
        </p:txBody>
      </p:sp>
      <p:pic>
        <p:nvPicPr>
          <p:cNvPr id="5" name="Рисунок 4" descr="j1597426668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000108"/>
            <a:ext cx="7715304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cdn.wallpapersafari.com/81/69/nUSVo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26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857224" y="928671"/>
            <a:ext cx="778674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endParaRPr lang="ru-RU" sz="2000" dirty="0" smtClean="0">
              <a:hlinkClick r:id="rId3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hlinkClick r:id="rId3"/>
              </a:rPr>
              <a:t>https://aleks070565.livejournal.com/6903634.html</a:t>
            </a:r>
            <a:endParaRPr lang="ru-RU" sz="2000" dirty="0" smtClean="0"/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hlinkClick r:id="rId4"/>
              </a:rPr>
              <a:t>https://yandex.ru/turbo/nstarikov.ru/s/glavnyj-hram-armii-116235</a:t>
            </a:r>
            <a:endParaRPr lang="ru-RU" sz="2000" dirty="0" smtClean="0"/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hlinkClick r:id="rId5"/>
              </a:rPr>
              <a:t>https://xn--j1ahfl.xn--p1ai/library/znakomstvo_s_glavnim_hramom_vooruzhennih_sil_rossij_183729.html</a:t>
            </a:r>
            <a:endParaRPr lang="ru-RU" sz="2000" dirty="0" smtClean="0"/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hlinkClick r:id="rId6"/>
              </a:rPr>
              <a:t>https://hram-mil.ru/</a:t>
            </a:r>
            <a:endParaRPr lang="ru-RU" sz="2000" dirty="0" smtClean="0"/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hlinkClick r:id="rId7"/>
              </a:rPr>
              <a:t>https://www.tourister.ru/world/europe/russia/city/kubinka/temples/37378</a:t>
            </a:r>
            <a:endParaRPr lang="ru-RU" sz="2000" dirty="0" smtClean="0"/>
          </a:p>
          <a:p>
            <a:r>
              <a:rPr lang="ru-RU" sz="2000" dirty="0" smtClean="0"/>
              <a:t>Автор презентации: учитель истории и обществознания </a:t>
            </a:r>
            <a:r>
              <a:rPr lang="ru-RU" sz="2000" dirty="0" err="1" smtClean="0"/>
              <a:t>Безолюк</a:t>
            </a:r>
            <a:r>
              <a:rPr lang="ru-RU" sz="2000" dirty="0" smtClean="0"/>
              <a:t> С.П.</a:t>
            </a:r>
          </a:p>
          <a:p>
            <a:pPr>
              <a:buFont typeface="Arial" pitchFamily="34" charset="0"/>
              <a:buChar char="•"/>
            </a:pPr>
            <a:endParaRPr lang="ru-RU" sz="2000" dirty="0" smtClean="0"/>
          </a:p>
          <a:p>
            <a:pPr>
              <a:buFont typeface="Arial" pitchFamily="34" charset="0"/>
              <a:buChar char="•"/>
            </a:pPr>
            <a:endParaRPr lang="ru-RU" sz="2000" dirty="0" smtClean="0"/>
          </a:p>
          <a:p>
            <a:endParaRPr lang="ru-RU" sz="2000" dirty="0" smtClean="0"/>
          </a:p>
          <a:p>
            <a:pPr>
              <a:buFont typeface="Arial" pitchFamily="34" charset="0"/>
              <a:buChar char="•"/>
            </a:pPr>
            <a:endParaRPr lang="ru-RU" sz="2000" dirty="0" smtClean="0"/>
          </a:p>
          <a:p>
            <a:pPr algn="ctr">
              <a:buFont typeface="Arial" pitchFamily="34" charset="0"/>
              <a:buChar char="•"/>
            </a:pPr>
            <a:endParaRPr lang="ru-RU" sz="2000" dirty="0" smtClean="0"/>
          </a:p>
        </p:txBody>
      </p:sp>
      <p:pic>
        <p:nvPicPr>
          <p:cNvPr id="8" name="Picture 2" descr="C:\Users\школа2\Downloads\qrcode_www.google.com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28662" y="4143380"/>
            <a:ext cx="2024059" cy="2024059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642910" y="214290"/>
            <a:ext cx="77867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Ссылки на </a:t>
            </a:r>
            <a:r>
              <a:rPr lang="ru-RU" sz="2000" b="1" dirty="0" err="1" smtClean="0">
                <a:solidFill>
                  <a:srgbClr val="C00000"/>
                </a:solidFill>
              </a:rPr>
              <a:t>интернет-источники</a:t>
            </a:r>
            <a:endParaRPr lang="ru-RU" sz="2000" b="1" dirty="0" smtClean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28596" y="6286520"/>
            <a:ext cx="28337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Храм на </a:t>
            </a:r>
            <a:r>
              <a:rPr lang="en-US" b="1" dirty="0" err="1"/>
              <a:t>google</a:t>
            </a:r>
            <a:r>
              <a:rPr lang="en-US" b="1" dirty="0"/>
              <a:t>-</a:t>
            </a:r>
            <a:r>
              <a:rPr lang="ru-RU" b="1" dirty="0"/>
              <a:t>панораме:</a:t>
            </a:r>
            <a:endParaRPr lang="ru-RU" dirty="0"/>
          </a:p>
        </p:txBody>
      </p:sp>
      <p:pic>
        <p:nvPicPr>
          <p:cNvPr id="37891" name="Picture 3" descr="C:\Users\школа2\Downloads\qrcode_www.google.com (1)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143372" y="4024300"/>
            <a:ext cx="2143140" cy="2143140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3929058" y="6211669"/>
            <a:ext cx="45005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Главный храм Вооруженных сил ВС РФ внутри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cdn.wallpapersafari.com/81/69/nUSVo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26" cy="6858000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57224" y="142852"/>
            <a:ext cx="7043742" cy="1000132"/>
          </a:xfrm>
        </p:spPr>
        <p:txBody>
          <a:bodyPr>
            <a:normAutofit fontScale="55000" lnSpcReduction="20000"/>
          </a:bodyPr>
          <a:lstStyle/>
          <a:p>
            <a:r>
              <a:rPr lang="ru-RU" sz="4000" b="1" cap="all" dirty="0">
                <a:solidFill>
                  <a:srgbClr val="C00000"/>
                </a:solidFill>
                <a:cs typeface="Arial" pitchFamily="34" charset="0"/>
              </a:rPr>
              <a:t>В ПРОПОРЦИЯХ ХРАМА ЗАШИФРОВАНЫ ЗНАЧИМЫЕ ЦИФРЫ И ДАТЫ ИЗ ИСТОРИИ РОССИИ</a:t>
            </a:r>
          </a:p>
          <a:p>
            <a:endParaRPr lang="ru-RU" dirty="0"/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785794"/>
            <a:ext cx="8249707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642910" y="5857868"/>
            <a:ext cx="8143932" cy="1000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7158" y="5934670"/>
            <a:ext cx="79296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75</a:t>
            </a:r>
            <a:r>
              <a:rPr lang="ru-RU" b="1" dirty="0"/>
              <a:t> лет назад, </a:t>
            </a:r>
            <a:r>
              <a:rPr lang="ru-RU" b="1" dirty="0">
                <a:solidFill>
                  <a:srgbClr val="C00000"/>
                </a:solidFill>
              </a:rPr>
              <a:t>8</a:t>
            </a:r>
            <a:r>
              <a:rPr lang="ru-RU" b="1" dirty="0"/>
              <a:t> мая </a:t>
            </a:r>
            <a:r>
              <a:rPr lang="ru-RU" b="1" dirty="0">
                <a:solidFill>
                  <a:srgbClr val="C00000"/>
                </a:solidFill>
              </a:rPr>
              <a:t>1945 </a:t>
            </a:r>
            <a:r>
              <a:rPr lang="ru-RU" b="1" dirty="0"/>
              <a:t>года в</a:t>
            </a:r>
            <a:r>
              <a:rPr lang="ru-RU" b="1" dirty="0">
                <a:solidFill>
                  <a:srgbClr val="C00000"/>
                </a:solidFill>
              </a:rPr>
              <a:t> 22 </a:t>
            </a:r>
            <a:r>
              <a:rPr lang="ru-RU" b="1" dirty="0"/>
              <a:t>часа </a:t>
            </a:r>
            <a:r>
              <a:rPr lang="ru-RU" b="1" dirty="0">
                <a:solidFill>
                  <a:srgbClr val="C00000"/>
                </a:solidFill>
              </a:rPr>
              <a:t>43 </a:t>
            </a:r>
            <a:r>
              <a:rPr lang="ru-RU" b="1" dirty="0"/>
              <a:t>минуты</a:t>
            </a:r>
            <a:r>
              <a:rPr lang="ru-RU" dirty="0"/>
              <a:t> подписан акт о безоговорочной капитуляции Германии.</a:t>
            </a:r>
          </a:p>
          <a:p>
            <a:pPr algn="ctr"/>
            <a:r>
              <a:rPr lang="ru-RU" dirty="0"/>
              <a:t>Закончилась война длиной </a:t>
            </a:r>
            <a:r>
              <a:rPr lang="ru-RU" b="1" dirty="0">
                <a:solidFill>
                  <a:srgbClr val="C00000"/>
                </a:solidFill>
              </a:rPr>
              <a:t>1418</a:t>
            </a:r>
            <a:r>
              <a:rPr lang="ru-RU" b="1" dirty="0"/>
              <a:t> дней и ночей</a:t>
            </a:r>
            <a:r>
              <a:rPr lang="ru-RU" dirty="0"/>
              <a:t>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000892" y="1785926"/>
            <a:ext cx="171451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Нижний храм освящен в честь </a:t>
            </a:r>
            <a:r>
              <a:rPr lang="ru-RU" b="1" dirty="0"/>
              <a:t>Святого Равноапостольного Великого князя Владимира, родившегося в </a:t>
            </a:r>
            <a:r>
              <a:rPr lang="ru-RU" b="1" dirty="0">
                <a:solidFill>
                  <a:srgbClr val="C00000"/>
                </a:solidFill>
              </a:rPr>
              <a:t>960</a:t>
            </a:r>
            <a:r>
              <a:rPr lang="ru-RU" b="1" dirty="0"/>
              <a:t> году</a:t>
            </a:r>
            <a:r>
              <a:rPr lang="ru-RU" dirty="0"/>
              <a:t>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cdn.wallpapersafari.com/81/69/nUSVo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26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929190" y="3143249"/>
            <a:ext cx="3429024" cy="3210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Впервые храм построен из стекла и металла. </a:t>
            </a:r>
            <a:endParaRPr lang="ru-RU" dirty="0" smtClean="0"/>
          </a:p>
          <a:p>
            <a:r>
              <a:rPr lang="ru-RU" dirty="0" smtClean="0"/>
              <a:t>Купол </a:t>
            </a:r>
            <a:r>
              <a:rPr lang="ru-RU" dirty="0"/>
              <a:t>храма спроектирован в форме шлема  св. благоверного князя Александра Невского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dirty="0"/>
              <a:t>На вершине изображен Архангел Михаил — предводитель небесного воинства. Вес главного купола — 80 тонн.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214290"/>
            <a:ext cx="206692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142852"/>
            <a:ext cx="4543425" cy="625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cdn.wallpapersafari.com/81/69/nUSVo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26" cy="6858000"/>
          </a:xfrm>
          <a:prstGeom prst="rect">
            <a:avLst/>
          </a:prstGeom>
          <a:noFill/>
        </p:spPr>
      </p:pic>
      <p:pic>
        <p:nvPicPr>
          <p:cNvPr id="19458" name="Picture 2" descr="https://polit.ru/media/photolib/2018/09/19/EmgdS1g7CU5hYSAjjTsAewUZqqsUulfO_153737062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357166"/>
            <a:ext cx="7201551" cy="5400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714348" y="6072207"/>
            <a:ext cx="78581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cap="all" dirty="0" smtClean="0"/>
              <a:t>4 сентября 2018г. ПРИНЯТО </a:t>
            </a:r>
            <a:r>
              <a:rPr lang="ru-RU" sz="2000" b="1" cap="all" dirty="0"/>
              <a:t>РЕШЕНИЕ О СТРОИТЕЛЬСТВЕ ГЛАВНОГО ХРАМА ВООРУЖЕННЫХ СИЛ РОССИЙСКОЙ ФЕДЕРАЦИИ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cdn.wallpapersafari.com/81/69/nUSVo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26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785786" y="142852"/>
            <a:ext cx="79296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solidFill>
                  <a:srgbClr val="C00000"/>
                </a:solidFill>
              </a:rPr>
              <a:t>История создания храма</a:t>
            </a:r>
            <a:endParaRPr lang="ru-RU" sz="2400" b="1" cap="all" dirty="0">
              <a:solidFill>
                <a:srgbClr val="C00000"/>
              </a:solidFill>
            </a:endParaRPr>
          </a:p>
        </p:txBody>
      </p:sp>
      <p:pic>
        <p:nvPicPr>
          <p:cNvPr id="20482" name="Picture 2" descr="https://hram-mil.ru/media/images/new_INR_8261.2e16d0ba.fill-500x664-c1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785795"/>
            <a:ext cx="1857388" cy="2466612"/>
          </a:xfrm>
          <a:prstGeom prst="rect">
            <a:avLst/>
          </a:prstGeom>
          <a:noFill/>
        </p:spPr>
      </p:pic>
      <p:pic>
        <p:nvPicPr>
          <p:cNvPr id="20484" name="Picture 4" descr="https://hram-mil.ru/media/images/new_20180919-VSN_0465-obr.2e16d0ba.fill-500x664-c1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785794"/>
            <a:ext cx="3548054" cy="4711816"/>
          </a:xfrm>
          <a:prstGeom prst="rect">
            <a:avLst/>
          </a:prstGeom>
          <a:noFill/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571472" y="5643578"/>
            <a:ext cx="3571900" cy="571504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600" b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Церемония освящения закладного камня</a:t>
            </a:r>
          </a:p>
        </p:txBody>
      </p:sp>
      <p:pic>
        <p:nvPicPr>
          <p:cNvPr id="20486" name="Picture 6" descr="https://hram-mil.ru/media/images/OTLITY.2e16d0ba.fill-500x664-c10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643314"/>
            <a:ext cx="2000264" cy="2656350"/>
          </a:xfrm>
          <a:prstGeom prst="rect">
            <a:avLst/>
          </a:prstGeom>
          <a:noFill/>
        </p:spPr>
      </p:pic>
      <p:pic>
        <p:nvPicPr>
          <p:cNvPr id="20488" name="Picture 8" descr="https://hram-mil.ru/media/images/INR_5725.2e16d0ba.fill-500x664-c10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29454" y="714356"/>
            <a:ext cx="1857388" cy="2466611"/>
          </a:xfrm>
          <a:prstGeom prst="rect">
            <a:avLst/>
          </a:prstGeom>
          <a:noFill/>
        </p:spPr>
      </p:pic>
      <p:pic>
        <p:nvPicPr>
          <p:cNvPr id="20490" name="Picture 10" descr="https://hram-mil.ru/media/images/INR_3249.2e16d0ba.fill-500x664-c10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00892" y="3786190"/>
            <a:ext cx="1857388" cy="2466611"/>
          </a:xfrm>
          <a:prstGeom prst="rect">
            <a:avLst/>
          </a:prstGeom>
          <a:noFill/>
        </p:spPr>
      </p:pic>
      <p:sp>
        <p:nvSpPr>
          <p:cNvPr id="11" name="Подзаголовок 2"/>
          <p:cNvSpPr txBox="1">
            <a:spLocks/>
          </p:cNvSpPr>
          <p:nvPr/>
        </p:nvSpPr>
        <p:spPr>
          <a:xfrm>
            <a:off x="4572000" y="3286124"/>
            <a:ext cx="2286016" cy="3571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b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Первые </a:t>
            </a:r>
            <a:r>
              <a:rPr kumimoji="0" lang="ru-RU" sz="1600" b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очертания</a:t>
            </a:r>
            <a:endParaRPr kumimoji="0" lang="ru-RU" b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Подзаголовок 2"/>
          <p:cNvSpPr txBox="1">
            <a:spLocks/>
          </p:cNvSpPr>
          <p:nvPr/>
        </p:nvSpPr>
        <p:spPr>
          <a:xfrm>
            <a:off x="4500562" y="6357958"/>
            <a:ext cx="2357454" cy="500042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3600" b="1" dirty="0" smtClean="0"/>
              <a:t>Колокола отлиты на Воронежском литейном заводе</a:t>
            </a:r>
            <a:endParaRPr kumimoji="0" lang="ru-RU" sz="3600" b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Подзаголовок 2"/>
          <p:cNvSpPr txBox="1">
            <a:spLocks/>
          </p:cNvSpPr>
          <p:nvPr/>
        </p:nvSpPr>
        <p:spPr>
          <a:xfrm>
            <a:off x="6857984" y="3286124"/>
            <a:ext cx="2286016" cy="3571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/>
            <a:r>
              <a:rPr kumimoji="0" lang="ru-RU" sz="1200" b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Путешествие</a:t>
            </a:r>
            <a:r>
              <a:rPr kumimoji="0" lang="ru-RU" sz="1200" b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ru-RU" sz="1200" b="1" dirty="0" smtClean="0"/>
              <a:t>главной иконы Спас Нерукотворный</a:t>
            </a:r>
            <a:endParaRPr kumimoji="0" lang="ru-RU" sz="1200" b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Подзаголовок 2"/>
          <p:cNvSpPr txBox="1">
            <a:spLocks/>
          </p:cNvSpPr>
          <p:nvPr/>
        </p:nvSpPr>
        <p:spPr>
          <a:xfrm>
            <a:off x="6786546" y="6357958"/>
            <a:ext cx="2357454" cy="50004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lvl="0" algn="ctr">
              <a:spcBef>
                <a:spcPct val="20000"/>
              </a:spcBef>
            </a:pPr>
            <a:r>
              <a:rPr lang="ru-RU" sz="1200" b="1" dirty="0"/>
              <a:t>Лучшие художники и скульпторы России ведут работы над убранством храма</a:t>
            </a:r>
            <a:r>
              <a:rPr lang="ru-RU" sz="800" dirty="0"/>
              <a:t> </a:t>
            </a:r>
            <a:endParaRPr kumimoji="0" lang="ru-RU" sz="3600" b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cdn.wallpapersafari.com/81/69/nUSVo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26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785786" y="142852"/>
            <a:ext cx="79296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solidFill>
                  <a:srgbClr val="C00000"/>
                </a:solidFill>
              </a:rPr>
              <a:t>История создания храма</a:t>
            </a:r>
            <a:endParaRPr lang="ru-RU" sz="2400" b="1" cap="all" dirty="0">
              <a:solidFill>
                <a:srgbClr val="C00000"/>
              </a:solidFill>
            </a:endParaRPr>
          </a:p>
        </p:txBody>
      </p:sp>
      <p:sp>
        <p:nvSpPr>
          <p:cNvPr id="12" name="Подзаголовок 2"/>
          <p:cNvSpPr txBox="1">
            <a:spLocks/>
          </p:cNvSpPr>
          <p:nvPr/>
        </p:nvSpPr>
        <p:spPr>
          <a:xfrm>
            <a:off x="4572000" y="6072206"/>
            <a:ext cx="3714776" cy="642942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000" b="1" dirty="0" smtClean="0"/>
              <a:t>Напольная плитка</a:t>
            </a:r>
          </a:p>
          <a:p>
            <a:pPr lvl="0" algn="ctr">
              <a:spcBef>
                <a:spcPct val="20000"/>
              </a:spcBef>
            </a:pPr>
            <a:r>
              <a:rPr lang="ru-RU" sz="2000" dirty="0"/>
              <a:t>В состав вплавлены части трофейного фашистского оружия</a:t>
            </a:r>
            <a:endParaRPr kumimoji="0" lang="ru-RU" sz="2000" b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85720" y="5500702"/>
            <a:ext cx="3571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/>
              <a:t>ОРУЖИЕ ВРАГА</a:t>
            </a:r>
          </a:p>
        </p:txBody>
      </p:sp>
      <p:pic>
        <p:nvPicPr>
          <p:cNvPr id="21506" name="Picture 2" descr="https://hram-mil.ru/media/images/STUPENI.2e16d0ba.fill-500x664-c1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714356"/>
            <a:ext cx="3500430" cy="4648571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4286248" y="642918"/>
            <a:ext cx="41434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Принято решение, что оружие фашистов, найденное раннее в местах боев Великой Отечественной войны, будет использовано для отливки ступеней храма</a:t>
            </a:r>
            <a:r>
              <a:rPr lang="ru-RU" dirty="0" smtClean="0"/>
              <a:t>.</a:t>
            </a:r>
            <a:r>
              <a:rPr lang="ru-RU" dirty="0"/>
              <a:t> Ступени крылец и пандусы отлиты из переплавленной трофейной военной техники вермахта с добавлением чугуна.</a:t>
            </a:r>
          </a:p>
        </p:txBody>
      </p:sp>
      <p:pic>
        <p:nvPicPr>
          <p:cNvPr id="21508" name="Picture 4" descr="m15974255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3000372"/>
            <a:ext cx="3940008" cy="29570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cdn.wallpapersafari.com/81/69/nUSVo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26" cy="6858000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57224" y="142852"/>
            <a:ext cx="7858180" cy="1000132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Символический верстовой столб перед храмом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5362" name="Picture 2" descr="t15974237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214422"/>
            <a:ext cx="4071966" cy="5429288"/>
          </a:xfrm>
          <a:prstGeom prst="rect">
            <a:avLst/>
          </a:prstGeom>
          <a:noFill/>
        </p:spPr>
      </p:pic>
      <p:pic>
        <p:nvPicPr>
          <p:cNvPr id="15364" name="Picture 4" descr="d15974242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2714620"/>
            <a:ext cx="3726912" cy="2797125"/>
          </a:xfrm>
          <a:prstGeom prst="rect">
            <a:avLst/>
          </a:prstGeom>
          <a:noFill/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4857752" y="5643578"/>
            <a:ext cx="3929090" cy="100013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Медная карта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обороны Москвы</a:t>
            </a:r>
            <a:endParaRPr kumimoji="0" lang="ru-RU" sz="3600" b="0" i="0" u="none" strike="noStrike" kern="1200" cap="none" spc="0" normalizeH="0" baseline="0" noProof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cdn.wallpapersafari.com/81/69/nUSVo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26" cy="6858000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57224" y="142852"/>
            <a:ext cx="7858180" cy="1000132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Храм построен в русско-византийском стиле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72066" y="1428736"/>
            <a:ext cx="37862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Стены храма украшены росписями с батальными сценами из военной истории и текстами из </a:t>
            </a:r>
            <a:r>
              <a:rPr lang="ru-RU" dirty="0" smtClean="0"/>
              <a:t>Священного писания</a:t>
            </a:r>
            <a:endParaRPr lang="ru-RU" dirty="0"/>
          </a:p>
        </p:txBody>
      </p:sp>
      <p:pic>
        <p:nvPicPr>
          <p:cNvPr id="23554" name="Picture 2" descr="q15974255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285861"/>
            <a:ext cx="4283305" cy="321471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28596" y="4643446"/>
            <a:ext cx="46434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Фреска - Крестный ход во время Великой отечественной войны</a:t>
            </a:r>
          </a:p>
        </p:txBody>
      </p:sp>
      <p:pic>
        <p:nvPicPr>
          <p:cNvPr id="23556" name="Picture 4" descr="n15974326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3214686"/>
            <a:ext cx="4071966" cy="3056096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4500530" y="6211669"/>
            <a:ext cx="46434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Фреска - облет во время войны Москвы с Иконой Богоматери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604</Words>
  <Application>Microsoft Office PowerPoint</Application>
  <PresentationFormat>Экран (4:3)</PresentationFormat>
  <Paragraphs>94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Главный Храм  Вооруженных Сил Российской Федерации 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Главный Храм  Вооруженных Сил Российской Федерации  </dc:title>
  <dc:creator>школа2</dc:creator>
  <cp:lastModifiedBy>школа2</cp:lastModifiedBy>
  <cp:revision>7</cp:revision>
  <dcterms:created xsi:type="dcterms:W3CDTF">2021-04-12T04:39:58Z</dcterms:created>
  <dcterms:modified xsi:type="dcterms:W3CDTF">2021-04-12T08:10:40Z</dcterms:modified>
</cp:coreProperties>
</file>