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81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6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86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188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992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691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3661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971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0483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74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91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972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36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300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321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079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347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71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CFCACA2-FF3A-4B8B-B101-53878CECA103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18B8804-F4BE-4CA2-AFB6-49EEBC03B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412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6342" y="1336525"/>
            <a:ext cx="9456509" cy="2616199"/>
          </a:xfrm>
        </p:spPr>
        <p:txBody>
          <a:bodyPr>
            <a:normAutofit fontScale="90000"/>
          </a:bodyPr>
          <a:lstStyle/>
          <a:p>
            <a:r>
              <a:rPr lang="ru-RU" sz="5300" b="1" dirty="0" smtClean="0">
                <a:solidFill>
                  <a:schemeClr val="accent6">
                    <a:lumMod val="50000"/>
                  </a:schemeClr>
                </a:solidFill>
              </a:rPr>
              <a:t>Тема: «Дифференциация в обучении детей с задержкой психического развития»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6291" y="5041296"/>
            <a:ext cx="6987645" cy="1940076"/>
          </a:xfrm>
        </p:spPr>
        <p:txBody>
          <a:bodyPr>
            <a:normAutofit/>
          </a:bodyPr>
          <a:lstStyle/>
          <a:p>
            <a:r>
              <a:rPr lang="ru-RU" sz="2400" i="1" dirty="0" err="1" smtClean="0"/>
              <a:t>Мбоу</a:t>
            </a:r>
            <a:r>
              <a:rPr lang="ru-RU" sz="2400" i="1" dirty="0" smtClean="0"/>
              <a:t> «</a:t>
            </a:r>
            <a:r>
              <a:rPr lang="ru-RU" sz="2400" i="1" dirty="0" err="1" smtClean="0"/>
              <a:t>Бугровская</a:t>
            </a:r>
            <a:r>
              <a:rPr lang="ru-RU" sz="2400" i="1" dirty="0" smtClean="0"/>
              <a:t> средняя общеобразовательная школа №2» </a:t>
            </a:r>
          </a:p>
          <a:p>
            <a:r>
              <a:rPr lang="ru-RU" sz="2400" i="1" dirty="0" smtClean="0"/>
              <a:t>Учитель </a:t>
            </a:r>
            <a:r>
              <a:rPr lang="ru-RU" sz="2400" i="1" dirty="0"/>
              <a:t>начальных </a:t>
            </a:r>
            <a:r>
              <a:rPr lang="ru-RU" sz="2400" i="1" dirty="0" smtClean="0"/>
              <a:t>классов: </a:t>
            </a:r>
            <a:r>
              <a:rPr lang="ru-RU" sz="2400" i="1" dirty="0" err="1"/>
              <a:t>Катухина</a:t>
            </a:r>
            <a:r>
              <a:rPr lang="ru-RU" sz="2400" i="1" dirty="0"/>
              <a:t> </a:t>
            </a:r>
            <a:r>
              <a:rPr lang="ru-RU" sz="2400" i="1" dirty="0" smtClean="0"/>
              <a:t>Ксения Владимировна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30527484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2945" y="174171"/>
            <a:ext cx="6253389" cy="130628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Дифференциация в современном понимании 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35313" y="1117599"/>
            <a:ext cx="6868659" cy="2917371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учёт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 особенностей детей, для формирования условных групп, на основе которых будет строиться дальнейшее обучение.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73485" y="3450196"/>
            <a:ext cx="62846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дифференцированного подхода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54286" y="4789713"/>
            <a:ext cx="72716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оптимальных условий для эффективной деятельности всех детей ,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перестраивание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содержания, методов, форм обучения, максимально учитывающих индивидуальные особенности школьников.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9753" y="174171"/>
            <a:ext cx="1465961" cy="2991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4212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88686"/>
            <a:ext cx="10018713" cy="1001485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Условные группы: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7183" y="1364340"/>
            <a:ext cx="4016603" cy="841829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Дети с речевыми нарушениями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349829" y="2177142"/>
            <a:ext cx="3265714" cy="3614057"/>
          </a:xfrm>
        </p:spPr>
        <p:txBody>
          <a:bodyPr>
            <a:noAutofit/>
          </a:bodyPr>
          <a:lstStyle/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особая категория детей, у которых есть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многочисленные значительные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речевые дефекты.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892030" y="1481137"/>
            <a:ext cx="3976199" cy="111692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Учащиеся с замедленным темпом работы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978757" y="2598057"/>
            <a:ext cx="3802743" cy="2455862"/>
          </a:xfrm>
        </p:spPr>
        <p:txBody>
          <a:bodyPr>
            <a:noAutofit/>
          </a:bodyPr>
          <a:lstStyle/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те дети, которым для выполнения задания требуется большее количество времени, чем другим, но качество выполненной работы от этого не изменится.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68229" y="1393366"/>
            <a:ext cx="28302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Гиперактивные</a:t>
            </a:r>
            <a:r>
              <a:rPr lang="ru-RU" sz="2800" b="1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дети</a:t>
            </a:r>
            <a:endParaRPr lang="ru-RU" sz="2800" b="1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042400" y="2699657"/>
            <a:ext cx="30044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дети с синдромом дефицита внимания и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гиперактивности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с поведенческими нарушениями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6229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6229" y="798286"/>
            <a:ext cx="73297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«Спасибо, что красиво выглядишь и как приятно на тебя смотреть»</a:t>
            </a:r>
            <a:endParaRPr lang="ru-RU" sz="32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86514" y="4659086"/>
            <a:ext cx="70974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«Сегодня тему урока мы с вами сможем с легкостью понять»</a:t>
            </a:r>
            <a:endParaRPr lang="ru-RU" sz="3200" b="1" i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0" y="2070773"/>
            <a:ext cx="10058400" cy="2393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9399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96" r="15326"/>
          <a:stretch/>
        </p:blipFill>
        <p:spPr>
          <a:xfrm>
            <a:off x="1175657" y="2503714"/>
            <a:ext cx="2104572" cy="222068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3754" y="174171"/>
            <a:ext cx="10018713" cy="1872343"/>
          </a:xfrm>
        </p:spPr>
        <p:txBody>
          <a:bodyPr>
            <a:normAutofit/>
          </a:bodyPr>
          <a:lstStyle/>
          <a:p>
            <a:r>
              <a:rPr lang="ru-RU" sz="4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Разноуровневое</a:t>
            </a:r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задание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30172" y="1734457"/>
            <a:ext cx="7729309" cy="4165600"/>
          </a:xfrm>
        </p:spPr>
        <p:txBody>
          <a:bodyPr/>
          <a:lstStyle/>
          <a:p>
            <a:r>
              <a:rPr lang="ru-RU" sz="2800" dirty="0"/>
              <a:t> Водяной, вода, водичка, </a:t>
            </a:r>
            <a:r>
              <a:rPr lang="ru-RU" sz="2800" dirty="0" smtClean="0"/>
              <a:t>водитель</a:t>
            </a:r>
            <a:r>
              <a:rPr lang="ru-RU" sz="2800" dirty="0"/>
              <a:t>.</a:t>
            </a:r>
          </a:p>
          <a:p>
            <a:r>
              <a:rPr lang="ru-RU" sz="2800" dirty="0"/>
              <a:t>Гроза, грозный, грозовой.</a:t>
            </a:r>
          </a:p>
          <a:p>
            <a:r>
              <a:rPr lang="ru-RU" sz="2800" dirty="0"/>
              <a:t>Лень, лентяй, лента, ленивец.</a:t>
            </a:r>
          </a:p>
          <a:p>
            <a:r>
              <a:rPr lang="ru-RU" sz="2800" dirty="0"/>
              <a:t>Чай, заварка, чайник, чайная.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85383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88687"/>
            <a:ext cx="10018713" cy="1451428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Двигательная игра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5257" y="1277257"/>
            <a:ext cx="9535886" cy="4513943"/>
          </a:xfrm>
        </p:spPr>
        <p:txBody>
          <a:bodyPr>
            <a:normAutofit/>
          </a:bodyPr>
          <a:lstStyle/>
          <a:p>
            <a:r>
              <a:rPr lang="ru-RU" i="1" u="sng" dirty="0"/>
              <a:t>Правила игры: когда я называю однокоренное слово к заданному вы садитесь, когда лишнее слово вы встаёте и  хлопаете</a:t>
            </a:r>
            <a:r>
              <a:rPr lang="ru-RU" i="1" u="sng" dirty="0" smtClean="0"/>
              <a:t>.</a:t>
            </a:r>
          </a:p>
          <a:p>
            <a:pPr marL="0" indent="0">
              <a:buNone/>
            </a:pPr>
            <a:endParaRPr lang="ru-RU" i="1" u="sng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Однокоренные к слову СНЕГ </a:t>
            </a:r>
            <a:r>
              <a:rPr lang="ru-RU" dirty="0"/>
              <a:t>: снежок, снежочек, СЛАДОСТЬ, СОЛНЦЕ, снежище, снежинка</a:t>
            </a:r>
            <a:r>
              <a:rPr lang="ru-RU" dirty="0" smtClean="0"/>
              <a:t>, ГРАД</a:t>
            </a:r>
            <a:r>
              <a:rPr lang="ru-RU" dirty="0"/>
              <a:t>, ДОЖДЬ, СУГРОБ, </a:t>
            </a:r>
            <a:r>
              <a:rPr lang="ru-RU" dirty="0" err="1"/>
              <a:t>снежиночка</a:t>
            </a:r>
            <a:r>
              <a:rPr lang="ru-RU" dirty="0"/>
              <a:t>,  </a:t>
            </a:r>
            <a:r>
              <a:rPr lang="ru-RU" dirty="0" smtClean="0"/>
              <a:t>Снегурочка </a:t>
            </a:r>
            <a:r>
              <a:rPr lang="ru-RU" dirty="0"/>
              <a:t>,НЕБО, ХОЛОД, САХАРОК, снеговик, </a:t>
            </a:r>
            <a:r>
              <a:rPr lang="ru-RU" dirty="0" smtClean="0"/>
              <a:t>снеговики, </a:t>
            </a:r>
            <a:r>
              <a:rPr lang="ru-RU" dirty="0"/>
              <a:t>ЦВЕТЫ, ПОДСОЛНУХ, подснежник, </a:t>
            </a:r>
            <a:r>
              <a:rPr lang="ru-RU" dirty="0" smtClean="0"/>
              <a:t>ПОДОСИНОВИК, снегопад, </a:t>
            </a:r>
            <a:r>
              <a:rPr lang="ru-RU" dirty="0"/>
              <a:t>снегоуборка, снегоход, снежный, ПОДСОЛНЕЧНОЕ, снеговой, </a:t>
            </a:r>
            <a:r>
              <a:rPr lang="ru-RU" dirty="0" err="1" smtClean="0"/>
              <a:t>МОРОЗ,белоснежный,СИНИЙ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6415" y="4532728"/>
            <a:ext cx="2097554" cy="2165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36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59658"/>
            <a:ext cx="10018713" cy="1219199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Памятка по занятию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(тема: «однокоренные слова»)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741715"/>
            <a:ext cx="10018713" cy="404948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1. однокоренные слова - один корень, </a:t>
            </a:r>
            <a:r>
              <a:rPr lang="ru-RU" dirty="0" smtClean="0"/>
              <a:t>близкое значение.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корень выделяется ____________ </a:t>
            </a:r>
            <a:r>
              <a:rPr lang="ru-RU" dirty="0" smtClean="0"/>
              <a:t>знаком.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. Например: Кот, кошачий, котёнок.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7" name="Полилиния 6"/>
          <p:cNvSpPr/>
          <p:nvPr/>
        </p:nvSpPr>
        <p:spPr>
          <a:xfrm>
            <a:off x="4804229" y="3236686"/>
            <a:ext cx="936000" cy="324000"/>
          </a:xfrm>
          <a:custGeom>
            <a:avLst/>
            <a:gdLst>
              <a:gd name="connsiteX0" fmla="*/ 0 w 696686"/>
              <a:gd name="connsiteY0" fmla="*/ 319342 h 319342"/>
              <a:gd name="connsiteX1" fmla="*/ 377372 w 696686"/>
              <a:gd name="connsiteY1" fmla="*/ 28 h 319342"/>
              <a:gd name="connsiteX2" fmla="*/ 696686 w 696686"/>
              <a:gd name="connsiteY2" fmla="*/ 304828 h 319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96686" h="319342">
                <a:moveTo>
                  <a:pt x="0" y="319342"/>
                </a:moveTo>
                <a:cubicBezTo>
                  <a:pt x="130629" y="160894"/>
                  <a:pt x="261258" y="2447"/>
                  <a:pt x="377372" y="28"/>
                </a:cubicBezTo>
                <a:cubicBezTo>
                  <a:pt x="493486" y="-2391"/>
                  <a:pt x="595086" y="151218"/>
                  <a:pt x="696686" y="304828"/>
                </a:cubicBezTo>
              </a:path>
            </a:pathLst>
          </a:custGeom>
          <a:ln w="5715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" name="Дуга 11"/>
          <p:cNvSpPr/>
          <p:nvPr/>
        </p:nvSpPr>
        <p:spPr>
          <a:xfrm rot="19953912">
            <a:off x="3022698" y="3822293"/>
            <a:ext cx="827441" cy="528458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уга 13"/>
          <p:cNvSpPr/>
          <p:nvPr/>
        </p:nvSpPr>
        <p:spPr>
          <a:xfrm rot="19953912">
            <a:off x="3726640" y="3862047"/>
            <a:ext cx="827441" cy="528458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91541" y="3766458"/>
            <a:ext cx="548688" cy="213378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330" y="4511652"/>
            <a:ext cx="2966827" cy="2346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3571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627914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C00000"/>
                </a:solidFill>
              </a:rPr>
              <a:t>Дифференциация</a:t>
            </a:r>
            <a:r>
              <a:rPr lang="ru-RU" i="1" dirty="0"/>
              <a:t> - это очень важный компонент работы с детьми, относящимися к категории ЗПР. </a:t>
            </a:r>
            <a:r>
              <a:rPr lang="ru-RU" i="1" dirty="0" smtClean="0"/>
              <a:t>Никогда </a:t>
            </a:r>
            <a:r>
              <a:rPr lang="ru-RU" i="1" dirty="0"/>
              <a:t>не следует о нем забывать.</a:t>
            </a:r>
            <a:br>
              <a:rPr lang="ru-RU" i="1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067" y="4280807"/>
            <a:ext cx="73152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218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8197" y="2485572"/>
            <a:ext cx="10018713" cy="1752599"/>
          </a:xfrm>
        </p:spPr>
        <p:txBody>
          <a:bodyPr>
            <a:normAutofit/>
          </a:bodyPr>
          <a:lstStyle/>
          <a:p>
            <a:r>
              <a:rPr lang="ru-RU" sz="6000" b="1" dirty="0">
                <a:solidFill>
                  <a:srgbClr val="C00000"/>
                </a:solidFill>
              </a:rPr>
              <a:t>Спасибо за внимание.</a:t>
            </a:r>
          </a:p>
        </p:txBody>
      </p:sp>
    </p:spTree>
    <p:extLst>
      <p:ext uri="{BB962C8B-B14F-4D97-AF65-F5344CB8AC3E}">
        <p14:creationId xmlns:p14="http://schemas.microsoft.com/office/powerpoint/2010/main" val="11859507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86</TotalTime>
  <Words>279</Words>
  <Application>Microsoft Office PowerPoint</Application>
  <PresentationFormat>Широкоэкранный</PresentationFormat>
  <Paragraphs>31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Corbel</vt:lpstr>
      <vt:lpstr>Times New Roman</vt:lpstr>
      <vt:lpstr>Параллакс</vt:lpstr>
      <vt:lpstr>Тема: «Дифференциация в обучении детей с задержкой психического развития».</vt:lpstr>
      <vt:lpstr>Дифференциация в современном понимании </vt:lpstr>
      <vt:lpstr>Условные группы:</vt:lpstr>
      <vt:lpstr>Презентация PowerPoint</vt:lpstr>
      <vt:lpstr>Разноуровневое задание</vt:lpstr>
      <vt:lpstr>Двигательная игра</vt:lpstr>
      <vt:lpstr>Памятка по занятию  (тема: «однокоренные слова»)</vt:lpstr>
      <vt:lpstr>Дифференциация - это очень важный компонент работы с детьми, относящимися к категории ЗПР. Никогда не следует о нем забывать.  </vt:lpstr>
      <vt:lpstr>Спасибо за внимание.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Test</dc:creator>
  <cp:lastModifiedBy>USER</cp:lastModifiedBy>
  <cp:revision>9</cp:revision>
  <dcterms:created xsi:type="dcterms:W3CDTF">2018-02-19T14:14:44Z</dcterms:created>
  <dcterms:modified xsi:type="dcterms:W3CDTF">2021-03-24T13:41:20Z</dcterms:modified>
</cp:coreProperties>
</file>