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3" r:id="rId7"/>
    <p:sldId id="276" r:id="rId8"/>
    <p:sldId id="264" r:id="rId9"/>
    <p:sldId id="268" r:id="rId10"/>
    <p:sldId id="267" r:id="rId11"/>
    <p:sldId id="266" r:id="rId12"/>
    <p:sldId id="265" r:id="rId13"/>
    <p:sldId id="275"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57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135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C45C7B08-9916-490B-B7C8-815CC30BD5D4}" type="datetimeFigureOut">
              <a:rPr lang="ru-RU" smtClean="0"/>
              <a:t>24.03.2021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24511072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3025684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44010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9485333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15354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3967196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34354599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85828206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2365570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5C7B08-9916-490B-B7C8-815CC30BD5D4}" type="datetimeFigureOut">
              <a:rPr lang="ru-RU" smtClean="0"/>
              <a:t>24.03.2021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3774113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45C7B08-9916-490B-B7C8-815CC30BD5D4}" type="datetimeFigureOut">
              <a:rPr lang="ru-RU" smtClean="0"/>
              <a:t>24.03.2021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37496888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45C7B08-9916-490B-B7C8-815CC30BD5D4}" type="datetimeFigureOut">
              <a:rPr lang="ru-RU" smtClean="0"/>
              <a:t>24.03.2021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2433404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45C7B08-9916-490B-B7C8-815CC30BD5D4}" type="datetimeFigureOut">
              <a:rPr lang="ru-RU" smtClean="0"/>
              <a:t>24.03.2021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3493858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C7B08-9916-490B-B7C8-815CC30BD5D4}" type="datetimeFigureOut">
              <a:rPr lang="ru-RU" smtClean="0"/>
              <a:t>24.03.2021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1136424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5C7B08-9916-490B-B7C8-815CC30BD5D4}" type="datetimeFigureOut">
              <a:rPr lang="ru-RU" smtClean="0"/>
              <a:t>24.03.2021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739937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5C7B08-9916-490B-B7C8-815CC30BD5D4}" type="datetimeFigureOut">
              <a:rPr lang="ru-RU" smtClean="0"/>
              <a:t>24.03.2021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FF8A51-2EBC-4BF1-84C8-C3E5D297760E}" type="slidenum">
              <a:rPr lang="ru-RU" smtClean="0"/>
              <a:t>‹#›</a:t>
            </a:fld>
            <a:endParaRPr lang="ru-RU"/>
          </a:p>
        </p:txBody>
      </p:sp>
    </p:spTree>
    <p:extLst>
      <p:ext uri="{BB962C8B-B14F-4D97-AF65-F5344CB8AC3E}">
        <p14:creationId xmlns:p14="http://schemas.microsoft.com/office/powerpoint/2010/main" val="16397961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45C7B08-9916-490B-B7C8-815CC30BD5D4}" type="datetimeFigureOut">
              <a:rPr lang="ru-RU" smtClean="0"/>
              <a:t>24.03.2021</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2FF8A51-2EBC-4BF1-84C8-C3E5D297760E}" type="slidenum">
              <a:rPr lang="ru-RU" smtClean="0"/>
              <a:t>‹#›</a:t>
            </a:fld>
            <a:endParaRPr lang="ru-RU"/>
          </a:p>
        </p:txBody>
      </p:sp>
    </p:spTree>
    <p:extLst>
      <p:ext uri="{BB962C8B-B14F-4D97-AF65-F5344CB8AC3E}">
        <p14:creationId xmlns:p14="http://schemas.microsoft.com/office/powerpoint/2010/main" val="316337503"/>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7952" y="886687"/>
            <a:ext cx="8001000" cy="2632364"/>
          </a:xfrm>
        </p:spPr>
        <p:txBody>
          <a:bodyPr>
            <a:normAutofit fontScale="90000"/>
          </a:bodyPr>
          <a:lstStyle/>
          <a:p>
            <a:pPr algn="ctr"/>
            <a:r>
              <a:rPr lang="ru-RU" dirty="0" smtClean="0"/>
              <a:t/>
            </a:r>
            <a:br>
              <a:rPr lang="ru-RU" dirty="0" smtClean="0"/>
            </a:br>
            <a:r>
              <a:rPr lang="ru-RU" b="1" i="1" dirty="0" smtClean="0">
                <a:solidFill>
                  <a:schemeClr val="bg1">
                    <a:lumMod val="95000"/>
                    <a:lumOff val="5000"/>
                  </a:schemeClr>
                </a:solidFill>
                <a:latin typeface="Lucida Console" panose="020B0609040504020204" pitchFamily="49" charset="0"/>
              </a:rPr>
              <a:t>Базовая лыжная подготовка. </a:t>
            </a:r>
            <a:br>
              <a:rPr lang="ru-RU" b="1" i="1" dirty="0" smtClean="0">
                <a:solidFill>
                  <a:schemeClr val="bg1">
                    <a:lumMod val="95000"/>
                    <a:lumOff val="5000"/>
                  </a:schemeClr>
                </a:solidFill>
                <a:latin typeface="Lucida Console" panose="020B0609040504020204" pitchFamily="49" charset="0"/>
              </a:rPr>
            </a:br>
            <a:r>
              <a:rPr lang="ru-RU" b="1" i="1" dirty="0" smtClean="0">
                <a:solidFill>
                  <a:schemeClr val="bg1">
                    <a:lumMod val="95000"/>
                    <a:lumOff val="5000"/>
                  </a:schemeClr>
                </a:solidFill>
                <a:latin typeface="Lucida Console" panose="020B0609040504020204" pitchFamily="49" charset="0"/>
              </a:rPr>
              <a:t>Виды лыжных ходов</a:t>
            </a:r>
            <a:r>
              <a:rPr lang="ru-RU" b="1" dirty="0"/>
              <a:t/>
            </a:r>
            <a:br>
              <a:rPr lang="ru-RU" b="1" dirty="0"/>
            </a:br>
            <a:endParaRPr lang="ru-RU" dirty="0"/>
          </a:p>
        </p:txBody>
      </p:sp>
      <p:sp>
        <p:nvSpPr>
          <p:cNvPr id="3" name="Подзаголовок 2"/>
          <p:cNvSpPr>
            <a:spLocks noGrp="1"/>
          </p:cNvSpPr>
          <p:nvPr>
            <p:ph type="subTitle" idx="1"/>
          </p:nvPr>
        </p:nvSpPr>
        <p:spPr/>
        <p:txBody>
          <a:bodyPr/>
          <a:lstStyle/>
          <a:p>
            <a:r>
              <a:rPr lang="ru-RU" dirty="0" smtClean="0">
                <a:solidFill>
                  <a:schemeClr val="bg1">
                    <a:lumMod val="95000"/>
                    <a:lumOff val="5000"/>
                  </a:schemeClr>
                </a:solidFill>
              </a:rPr>
              <a:t>Разработала: учитель физической культуры </a:t>
            </a:r>
          </a:p>
          <a:p>
            <a:r>
              <a:rPr lang="ru-RU" dirty="0" smtClean="0">
                <a:solidFill>
                  <a:schemeClr val="bg1">
                    <a:lumMod val="95000"/>
                    <a:lumOff val="5000"/>
                  </a:schemeClr>
                </a:solidFill>
              </a:rPr>
              <a:t>МБОУ СШ № 19 г. Твери</a:t>
            </a:r>
          </a:p>
          <a:p>
            <a:r>
              <a:rPr lang="ru-RU" dirty="0" smtClean="0">
                <a:solidFill>
                  <a:schemeClr val="bg1">
                    <a:lumMod val="95000"/>
                    <a:lumOff val="5000"/>
                  </a:schemeClr>
                </a:solidFill>
              </a:rPr>
              <a:t>Фалько Анна Геннадьевна</a:t>
            </a:r>
            <a:endParaRPr lang="ru-RU" dirty="0">
              <a:solidFill>
                <a:schemeClr val="bg1">
                  <a:lumMod val="95000"/>
                  <a:lumOff val="5000"/>
                </a:schemeClr>
              </a:solidFill>
            </a:endParaRPr>
          </a:p>
        </p:txBody>
      </p:sp>
    </p:spTree>
    <p:extLst>
      <p:ext uri="{BB962C8B-B14F-4D97-AF65-F5344CB8AC3E}">
        <p14:creationId xmlns:p14="http://schemas.microsoft.com/office/powerpoint/2010/main" val="24192710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7380" y="0"/>
            <a:ext cx="8534400" cy="1507067"/>
          </a:xfrm>
        </p:spPr>
        <p:txBody>
          <a:bodyPr>
            <a:normAutofit/>
          </a:bodyPr>
          <a:lstStyle/>
          <a:p>
            <a:pPr algn="ctr"/>
            <a:r>
              <a:rPr lang="ru-RU" sz="4000" b="1" i="1" dirty="0" err="1">
                <a:solidFill>
                  <a:schemeClr val="bg1">
                    <a:lumMod val="95000"/>
                    <a:lumOff val="5000"/>
                  </a:schemeClr>
                </a:solidFill>
                <a:latin typeface="Lucida Console" panose="020B0609040504020204" pitchFamily="49" charset="0"/>
              </a:rPr>
              <a:t>Двухшажный</a:t>
            </a:r>
            <a:r>
              <a:rPr lang="ru-RU" sz="4000" b="1" i="1" dirty="0">
                <a:solidFill>
                  <a:schemeClr val="bg1">
                    <a:lumMod val="95000"/>
                    <a:lumOff val="5000"/>
                  </a:schemeClr>
                </a:solidFill>
                <a:latin typeface="Lucida Console" panose="020B0609040504020204" pitchFamily="49" charset="0"/>
              </a:rPr>
              <a:t> коньковый ход</a:t>
            </a:r>
            <a:br>
              <a:rPr lang="ru-RU" sz="4000" b="1" i="1" dirty="0">
                <a:solidFill>
                  <a:schemeClr val="bg1">
                    <a:lumMod val="95000"/>
                    <a:lumOff val="5000"/>
                  </a:schemeClr>
                </a:solidFill>
                <a:latin typeface="Lucida Console" panose="020B0609040504020204" pitchFamily="49" charset="0"/>
              </a:rPr>
            </a:br>
            <a:endParaRPr lang="ru-RU" sz="4000" dirty="0"/>
          </a:p>
        </p:txBody>
      </p:sp>
      <p:pic>
        <p:nvPicPr>
          <p:cNvPr id="5" name="Обучение коньковому ходу. Урок 6. Двухшажный, равнинный коньковый хо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01480" y="3081556"/>
            <a:ext cx="6426200" cy="3614738"/>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4" name="Рисунок 3"/>
          <p:cNvPicPr>
            <a:picLocks noChangeAspect="1"/>
          </p:cNvPicPr>
          <p:nvPr/>
        </p:nvPicPr>
        <p:blipFill>
          <a:blip r:embed="rId5"/>
          <a:stretch>
            <a:fillRect/>
          </a:stretch>
        </p:blipFill>
        <p:spPr>
          <a:xfrm>
            <a:off x="193294" y="864373"/>
            <a:ext cx="11876786" cy="2154964"/>
          </a:xfrm>
          <a:prstGeom prst="rect">
            <a:avLst/>
          </a:prstGeom>
        </p:spPr>
      </p:pic>
    </p:spTree>
    <p:extLst>
      <p:ext uri="{BB962C8B-B14F-4D97-AF65-F5344CB8AC3E}">
        <p14:creationId xmlns:p14="http://schemas.microsoft.com/office/powerpoint/2010/main" val="22499320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37652" y="146980"/>
            <a:ext cx="8534400" cy="1507067"/>
          </a:xfrm>
        </p:spPr>
        <p:txBody>
          <a:bodyPr>
            <a:noAutofit/>
          </a:bodyPr>
          <a:lstStyle/>
          <a:p>
            <a:pPr algn="ctr"/>
            <a:r>
              <a:rPr lang="ru-RU" b="1" i="1" dirty="0">
                <a:solidFill>
                  <a:schemeClr val="bg1">
                    <a:lumMod val="95000"/>
                    <a:lumOff val="5000"/>
                  </a:schemeClr>
                </a:solidFill>
                <a:latin typeface="Lucida Console" panose="020B0609040504020204" pitchFamily="49" charset="0"/>
              </a:rPr>
              <a:t>Одновременный одношажный коньковый ход</a:t>
            </a:r>
            <a:br>
              <a:rPr lang="ru-RU" b="1" i="1" dirty="0">
                <a:solidFill>
                  <a:schemeClr val="bg1">
                    <a:lumMod val="95000"/>
                    <a:lumOff val="5000"/>
                  </a:schemeClr>
                </a:solidFill>
                <a:latin typeface="Lucida Console" panose="020B0609040504020204" pitchFamily="49" charset="0"/>
              </a:rPr>
            </a:br>
            <a:endParaRPr lang="ru-RU" dirty="0"/>
          </a:p>
        </p:txBody>
      </p:sp>
      <p:pic>
        <p:nvPicPr>
          <p:cNvPr id="5" name="Обучение коньковому ходу. Урок 8. Подробный разбор одновременного одношажного ко">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392" y="2725627"/>
            <a:ext cx="6559360" cy="3986831"/>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6160" y="3112058"/>
            <a:ext cx="4704778" cy="3600400"/>
          </a:xfrm>
          <a:prstGeom prst="rect">
            <a:avLst/>
          </a:prstGeom>
        </p:spPr>
      </p:pic>
      <p:sp>
        <p:nvSpPr>
          <p:cNvPr id="6" name="Прямоугольник 5"/>
          <p:cNvSpPr/>
          <p:nvPr/>
        </p:nvSpPr>
        <p:spPr>
          <a:xfrm>
            <a:off x="0" y="1190812"/>
            <a:ext cx="12080938" cy="1569660"/>
          </a:xfrm>
          <a:prstGeom prst="rect">
            <a:avLst/>
          </a:prstGeom>
        </p:spPr>
        <p:txBody>
          <a:bodyPr wrap="square">
            <a:spAutoFit/>
          </a:bodyPr>
          <a:lstStyle/>
          <a:p>
            <a:r>
              <a:rPr lang="ru-RU" sz="2400" i="1" dirty="0" smtClean="0">
                <a:solidFill>
                  <a:schemeClr val="bg1">
                    <a:lumMod val="95000"/>
                    <a:lumOff val="5000"/>
                  </a:schemeClr>
                </a:solidFill>
              </a:rPr>
              <a:t>Этот ход наиболее сложный в координационном отношении. так как при каждом скользящем шаге разгибание толчковой ноги сопровождается наклоном туловища и отталкиванием руками. Анализ движений цикла хода целесообразно начинать с момента окончания отталкивания ногой.</a:t>
            </a:r>
            <a:endParaRPr lang="ru-RU" sz="2400" i="1" dirty="0">
              <a:solidFill>
                <a:schemeClr val="bg1">
                  <a:lumMod val="95000"/>
                  <a:lumOff val="5000"/>
                </a:schemeClr>
              </a:solidFill>
            </a:endParaRPr>
          </a:p>
        </p:txBody>
      </p:sp>
    </p:spTree>
    <p:extLst>
      <p:ext uri="{BB962C8B-B14F-4D97-AF65-F5344CB8AC3E}">
        <p14:creationId xmlns:p14="http://schemas.microsoft.com/office/powerpoint/2010/main" val="1137005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180" y="110404"/>
            <a:ext cx="8534400" cy="1507067"/>
          </a:xfrm>
        </p:spPr>
        <p:txBody>
          <a:bodyPr>
            <a:normAutofit/>
          </a:bodyPr>
          <a:lstStyle/>
          <a:p>
            <a:pPr algn="ctr"/>
            <a:r>
              <a:rPr lang="ru-RU" b="1" i="1" dirty="0">
                <a:solidFill>
                  <a:schemeClr val="bg1">
                    <a:lumMod val="95000"/>
                    <a:lumOff val="5000"/>
                  </a:schemeClr>
                </a:solidFill>
                <a:latin typeface="Lucida Console" panose="020B0609040504020204" pitchFamily="49" charset="0"/>
              </a:rPr>
              <a:t>Попеременный коньковый ход</a:t>
            </a:r>
            <a:r>
              <a:rPr lang="ru-RU" dirty="0"/>
              <a:t/>
            </a:r>
            <a:br>
              <a:rPr lang="ru-RU" dirty="0"/>
            </a:br>
            <a:endParaRPr lang="ru-RU" dirty="0"/>
          </a:p>
        </p:txBody>
      </p:sp>
      <p:sp>
        <p:nvSpPr>
          <p:cNvPr id="3" name="Объект 2"/>
          <p:cNvSpPr>
            <a:spLocks noGrp="1"/>
          </p:cNvSpPr>
          <p:nvPr>
            <p:ph idx="1"/>
          </p:nvPr>
        </p:nvSpPr>
        <p:spPr>
          <a:xfrm>
            <a:off x="0" y="1014995"/>
            <a:ext cx="12192000" cy="1642872"/>
          </a:xfrm>
        </p:spPr>
        <p:txBody>
          <a:bodyPr>
            <a:normAutofit/>
          </a:bodyPr>
          <a:lstStyle/>
          <a:p>
            <a:pPr marL="0" indent="0">
              <a:buNone/>
            </a:pPr>
            <a:r>
              <a:rPr lang="ru-RU" sz="2400" i="1" dirty="0">
                <a:solidFill>
                  <a:schemeClr val="bg1">
                    <a:lumMod val="95000"/>
                    <a:lumOff val="5000"/>
                  </a:schemeClr>
                </a:solidFill>
              </a:rPr>
              <a:t>Попеременный коньковый ход применяется на подъемах большой крутизны (более 8°), а также при мягкой лыжне и плохих условиях скольжения на менее крутых подъемах. Хотя этот ход наименее скоростной, значение его недооценивать нельзя.</a:t>
            </a:r>
          </a:p>
        </p:txBody>
      </p:sp>
      <p:pic>
        <p:nvPicPr>
          <p:cNvPr id="4" name="Рисунок 3"/>
          <p:cNvPicPr>
            <a:picLocks noChangeAspect="1"/>
          </p:cNvPicPr>
          <p:nvPr/>
        </p:nvPicPr>
        <p:blipFill>
          <a:blip r:embed="rId4"/>
          <a:stretch>
            <a:fillRect/>
          </a:stretch>
        </p:blipFill>
        <p:spPr>
          <a:xfrm>
            <a:off x="6717792" y="3202599"/>
            <a:ext cx="5474208" cy="3115056"/>
          </a:xfrm>
          <a:prstGeom prst="rect">
            <a:avLst/>
          </a:prstGeom>
        </p:spPr>
      </p:pic>
      <p:pic>
        <p:nvPicPr>
          <p:cNvPr id="5" name="Обучение коньковому ходу. Урок 3. Подъем попеременным ходом (по Ворошиловск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040" y="2952838"/>
            <a:ext cx="6456298" cy="3631668"/>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5681663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08340" y="1016106"/>
            <a:ext cx="8534400" cy="3615267"/>
          </a:xfrm>
        </p:spPr>
        <p:txBody>
          <a:bodyPr>
            <a:normAutofit/>
          </a:bodyPr>
          <a:lstStyle/>
          <a:p>
            <a:pPr marL="0" indent="0" algn="ctr">
              <a:buNone/>
            </a:pPr>
            <a:r>
              <a:rPr lang="ru-RU" sz="7200" b="1" i="1" dirty="0" smtClean="0">
                <a:solidFill>
                  <a:schemeClr val="bg1">
                    <a:lumMod val="95000"/>
                    <a:lumOff val="5000"/>
                  </a:schemeClr>
                </a:solidFill>
                <a:latin typeface="Lucida Console" panose="020B0609040504020204" pitchFamily="49" charset="0"/>
              </a:rPr>
              <a:t>Спасибо за внимание!</a:t>
            </a:r>
            <a:endParaRPr lang="ru-RU" sz="7200" b="1" i="1" dirty="0">
              <a:solidFill>
                <a:schemeClr val="bg1">
                  <a:lumMod val="95000"/>
                  <a:lumOff val="5000"/>
                </a:schemeClr>
              </a:solidFill>
              <a:latin typeface="Lucida Console" panose="020B0609040504020204" pitchFamily="49" charset="0"/>
            </a:endParaRPr>
          </a:p>
        </p:txBody>
      </p:sp>
    </p:spTree>
    <p:extLst>
      <p:ext uri="{BB962C8B-B14F-4D97-AF65-F5344CB8AC3E}">
        <p14:creationId xmlns:p14="http://schemas.microsoft.com/office/powerpoint/2010/main" val="10589387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3556"/>
            <a:ext cx="12192000" cy="1507067"/>
          </a:xfrm>
        </p:spPr>
        <p:txBody>
          <a:bodyPr>
            <a:normAutofit/>
          </a:bodyPr>
          <a:lstStyle/>
          <a:p>
            <a:pPr algn="ctr"/>
            <a:r>
              <a:rPr lang="ru-RU" sz="4400" i="1" dirty="0" smtClean="0">
                <a:solidFill>
                  <a:schemeClr val="bg1">
                    <a:lumMod val="95000"/>
                    <a:lumOff val="5000"/>
                  </a:schemeClr>
                </a:solidFill>
                <a:latin typeface="Lucida Console" panose="020B0609040504020204" pitchFamily="49" charset="0"/>
              </a:rPr>
              <a:t>Основные виды лыжных ходов в школьной программе</a:t>
            </a:r>
            <a:endParaRPr lang="ru-RU" sz="6000" i="1" dirty="0">
              <a:solidFill>
                <a:schemeClr val="bg1">
                  <a:lumMod val="95000"/>
                  <a:lumOff val="5000"/>
                </a:schemeClr>
              </a:solidFill>
              <a:latin typeface="Lucida Console" panose="020B0609040504020204" pitchFamily="49" charset="0"/>
            </a:endParaRPr>
          </a:p>
        </p:txBody>
      </p:sp>
      <p:sp>
        <p:nvSpPr>
          <p:cNvPr id="3" name="Объект 2"/>
          <p:cNvSpPr>
            <a:spLocks noGrp="1"/>
          </p:cNvSpPr>
          <p:nvPr>
            <p:ph idx="1"/>
          </p:nvPr>
        </p:nvSpPr>
        <p:spPr>
          <a:xfrm>
            <a:off x="0" y="1953768"/>
            <a:ext cx="8534400" cy="3615267"/>
          </a:xfrm>
        </p:spPr>
        <p:txBody>
          <a:bodyPr>
            <a:noAutofit/>
          </a:bodyPr>
          <a:lstStyle/>
          <a:p>
            <a:endParaRPr lang="ru-RU" sz="2400" i="1" dirty="0">
              <a:latin typeface="Lucida Console" panose="020B0609040504020204" pitchFamily="49" charset="0"/>
            </a:endParaRPr>
          </a:p>
          <a:p>
            <a:r>
              <a:rPr lang="ru-RU" sz="3200" i="1" dirty="0" err="1">
                <a:latin typeface="Lucida Console" panose="020B0609040504020204" pitchFamily="49" charset="0"/>
              </a:rPr>
              <a:t>Двухшажный</a:t>
            </a:r>
            <a:r>
              <a:rPr lang="ru-RU" sz="3200" i="1" dirty="0">
                <a:latin typeface="Lucida Console" panose="020B0609040504020204" pitchFamily="49" charset="0"/>
              </a:rPr>
              <a:t> попеременный ход;</a:t>
            </a:r>
          </a:p>
          <a:p>
            <a:r>
              <a:rPr lang="ru-RU" sz="3200" i="1" dirty="0" err="1">
                <a:latin typeface="Lucida Console" panose="020B0609040504020204" pitchFamily="49" charset="0"/>
              </a:rPr>
              <a:t>Бесшажный</a:t>
            </a:r>
            <a:r>
              <a:rPr lang="ru-RU" sz="3200" i="1" dirty="0">
                <a:latin typeface="Lucida Console" panose="020B0609040504020204" pitchFamily="49" charset="0"/>
              </a:rPr>
              <a:t> одновременный ход;</a:t>
            </a:r>
          </a:p>
          <a:p>
            <a:r>
              <a:rPr lang="ru-RU" sz="3200" i="1" dirty="0">
                <a:latin typeface="Lucida Console" panose="020B0609040504020204" pitchFamily="49" charset="0"/>
              </a:rPr>
              <a:t>Главная разновидность одношажного одновременного хода;</a:t>
            </a:r>
          </a:p>
          <a:p>
            <a:r>
              <a:rPr lang="ru-RU" sz="3200" i="1" dirty="0">
                <a:latin typeface="Lucida Console" panose="020B0609040504020204" pitchFamily="49" charset="0"/>
              </a:rPr>
              <a:t>Скоростная разновидность одношажного одновременного хода;</a:t>
            </a:r>
          </a:p>
          <a:p>
            <a:r>
              <a:rPr lang="ru-RU" sz="3200" i="1" dirty="0" err="1" smtClean="0">
                <a:latin typeface="Lucida Console" panose="020B0609040504020204" pitchFamily="49" charset="0"/>
              </a:rPr>
              <a:t>Двухшажный</a:t>
            </a:r>
            <a:r>
              <a:rPr lang="ru-RU" sz="3200" i="1" dirty="0" smtClean="0">
                <a:latin typeface="Lucida Console" panose="020B0609040504020204" pitchFamily="49" charset="0"/>
              </a:rPr>
              <a:t> </a:t>
            </a:r>
            <a:r>
              <a:rPr lang="ru-RU" sz="3200" i="1" dirty="0">
                <a:latin typeface="Lucida Console" panose="020B0609040504020204" pitchFamily="49" charset="0"/>
              </a:rPr>
              <a:t>одновременный ход.</a:t>
            </a:r>
          </a:p>
        </p:txBody>
      </p:sp>
    </p:spTree>
    <p:extLst>
      <p:ext uri="{BB962C8B-B14F-4D97-AF65-F5344CB8AC3E}">
        <p14:creationId xmlns:p14="http://schemas.microsoft.com/office/powerpoint/2010/main" val="9437885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93970"/>
            <a:ext cx="12192000" cy="1507067"/>
          </a:xfrm>
        </p:spPr>
        <p:txBody>
          <a:bodyPr>
            <a:normAutofit/>
          </a:bodyPr>
          <a:lstStyle/>
          <a:p>
            <a:pPr algn="ctr"/>
            <a:r>
              <a:rPr lang="ru-RU" sz="4000" i="1" dirty="0">
                <a:solidFill>
                  <a:schemeClr val="bg1">
                    <a:lumMod val="95000"/>
                    <a:lumOff val="5000"/>
                  </a:schemeClr>
                </a:solidFill>
                <a:latin typeface="Lucida Console" panose="020B0609040504020204" pitchFamily="49" charset="0"/>
              </a:rPr>
              <a:t>Попеременный </a:t>
            </a:r>
            <a:r>
              <a:rPr lang="ru-RU" sz="4000" i="1" dirty="0" err="1">
                <a:solidFill>
                  <a:schemeClr val="bg1">
                    <a:lumMod val="95000"/>
                    <a:lumOff val="5000"/>
                  </a:schemeClr>
                </a:solidFill>
                <a:latin typeface="Lucida Console" panose="020B0609040504020204" pitchFamily="49" charset="0"/>
              </a:rPr>
              <a:t>двухшажный</a:t>
            </a:r>
            <a:r>
              <a:rPr lang="ru-RU" sz="4000" i="1" dirty="0">
                <a:solidFill>
                  <a:schemeClr val="bg1">
                    <a:lumMod val="95000"/>
                    <a:lumOff val="5000"/>
                  </a:schemeClr>
                </a:solidFill>
                <a:latin typeface="Lucida Console" panose="020B0609040504020204" pitchFamily="49" charset="0"/>
              </a:rPr>
              <a:t> ход</a:t>
            </a:r>
          </a:p>
        </p:txBody>
      </p:sp>
      <p:pic>
        <p:nvPicPr>
          <p:cNvPr id="4" name="Рисунок 3"/>
          <p:cNvPicPr>
            <a:picLocks noChangeAspect="1"/>
          </p:cNvPicPr>
          <p:nvPr/>
        </p:nvPicPr>
        <p:blipFill>
          <a:blip r:embed="rId4"/>
          <a:stretch>
            <a:fillRect/>
          </a:stretch>
        </p:blipFill>
        <p:spPr>
          <a:xfrm>
            <a:off x="6433383" y="3011424"/>
            <a:ext cx="5799070" cy="3846576"/>
          </a:xfrm>
          <a:prstGeom prst="rect">
            <a:avLst/>
          </a:prstGeom>
        </p:spPr>
      </p:pic>
      <p:sp>
        <p:nvSpPr>
          <p:cNvPr id="6" name="Прямоугольник 5"/>
          <p:cNvSpPr/>
          <p:nvPr/>
        </p:nvSpPr>
        <p:spPr>
          <a:xfrm>
            <a:off x="304800" y="1049446"/>
            <a:ext cx="11887200" cy="1938992"/>
          </a:xfrm>
          <a:prstGeom prst="rect">
            <a:avLst/>
          </a:prstGeom>
        </p:spPr>
        <p:txBody>
          <a:bodyPr wrap="square">
            <a:spAutoFit/>
          </a:bodyPr>
          <a:lstStyle/>
          <a:p>
            <a:r>
              <a:rPr lang="ru-RU" sz="2400" b="0" i="1" dirty="0" smtClean="0">
                <a:solidFill>
                  <a:schemeClr val="bg1">
                    <a:lumMod val="95000"/>
                    <a:lumOff val="5000"/>
                  </a:schemeClr>
                </a:solidFill>
                <a:effectLst/>
                <a:latin typeface="Lucida Console" panose="020B0609040504020204" pitchFamily="49" charset="0"/>
              </a:rPr>
              <a:t>Этот ход один из основных способов передвижения на лыжах, применяется на подъемах малой и средней крутизны, а также на равнине при плохих условиях скольжения. Цикл хода состоит из двух скользящих шагов, при которых лыжник дважды поочередно отталкивается руками.</a:t>
            </a:r>
            <a:endParaRPr lang="ru-RU" sz="2400" i="1" dirty="0">
              <a:solidFill>
                <a:schemeClr val="bg1">
                  <a:lumMod val="95000"/>
                  <a:lumOff val="5000"/>
                </a:schemeClr>
              </a:solidFill>
              <a:latin typeface="Lucida Console" panose="020B0609040504020204" pitchFamily="49" charset="0"/>
            </a:endParaRPr>
          </a:p>
        </p:txBody>
      </p:sp>
      <p:pic>
        <p:nvPicPr>
          <p:cNvPr id="7" name="Урок 1. Попеременный двухшажный классический хо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68" y="3011424"/>
            <a:ext cx="6341532" cy="370846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8429929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2308" y="-304810"/>
            <a:ext cx="8534400" cy="1507067"/>
          </a:xfrm>
        </p:spPr>
        <p:txBody>
          <a:bodyPr>
            <a:normAutofit/>
          </a:bodyPr>
          <a:lstStyle/>
          <a:p>
            <a:pPr algn="ctr"/>
            <a:r>
              <a:rPr lang="ru-RU" sz="4000" i="1" dirty="0">
                <a:solidFill>
                  <a:schemeClr val="bg1">
                    <a:lumMod val="95000"/>
                    <a:lumOff val="5000"/>
                  </a:schemeClr>
                </a:solidFill>
                <a:latin typeface="Lucida Console" panose="020B0609040504020204" pitchFamily="49" charset="0"/>
              </a:rPr>
              <a:t>Одновременный </a:t>
            </a:r>
            <a:r>
              <a:rPr lang="ru-RU" sz="4000" i="1" dirty="0" err="1">
                <a:solidFill>
                  <a:schemeClr val="bg1">
                    <a:lumMod val="95000"/>
                    <a:lumOff val="5000"/>
                  </a:schemeClr>
                </a:solidFill>
                <a:latin typeface="Lucida Console" panose="020B0609040504020204" pitchFamily="49" charset="0"/>
              </a:rPr>
              <a:t>бесшажный</a:t>
            </a:r>
            <a:r>
              <a:rPr lang="ru-RU" sz="4000" i="1" dirty="0">
                <a:solidFill>
                  <a:schemeClr val="bg1">
                    <a:lumMod val="95000"/>
                    <a:lumOff val="5000"/>
                  </a:schemeClr>
                </a:solidFill>
                <a:latin typeface="Lucida Console" panose="020B0609040504020204" pitchFamily="49" charset="0"/>
              </a:rPr>
              <a:t> ход</a:t>
            </a:r>
          </a:p>
        </p:txBody>
      </p:sp>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4368" y="2994784"/>
            <a:ext cx="5437633" cy="3863217"/>
          </a:xfrm>
          <a:prstGeom prst="rect">
            <a:avLst/>
          </a:prstGeom>
        </p:spPr>
      </p:pic>
      <p:sp>
        <p:nvSpPr>
          <p:cNvPr id="5" name="Прямоугольник 4"/>
          <p:cNvSpPr/>
          <p:nvPr/>
        </p:nvSpPr>
        <p:spPr>
          <a:xfrm>
            <a:off x="0" y="802553"/>
            <a:ext cx="12192000" cy="2246769"/>
          </a:xfrm>
          <a:prstGeom prst="rect">
            <a:avLst/>
          </a:prstGeom>
        </p:spPr>
        <p:txBody>
          <a:bodyPr wrap="square">
            <a:spAutoFit/>
          </a:bodyPr>
          <a:lstStyle/>
          <a:p>
            <a:r>
              <a:rPr lang="ru-RU" sz="2000" i="1" dirty="0" smtClean="0">
                <a:solidFill>
                  <a:schemeClr val="bg1">
                    <a:lumMod val="95000"/>
                    <a:lumOff val="5000"/>
                  </a:schemeClr>
                </a:solidFill>
                <a:latin typeface="Lucida Console" panose="020B0609040504020204" pitchFamily="49" charset="0"/>
              </a:rPr>
              <a:t>Передвижение этим ходом осуществляется только за счет одновременного отталкивания руками. Применяется ход на пологих спусках, а также на равнине при хороших условиях скольжения. Цикл хода состоит из свободного скольжения на двух лыжах и одновременного отталкивания руками. Длина цикла 59 м, продолжительность 0,81,2 с. средняя скорость в цикле 47 м/с. темп 5075 циклов в 1 мин/ В цикле хода выделяют две фазы: свободное скольжение на лыжах и скольжение на лыжах с одновременным отталкиванием.</a:t>
            </a:r>
            <a:endParaRPr lang="ru-RU" sz="2000" i="1" dirty="0">
              <a:solidFill>
                <a:schemeClr val="bg1">
                  <a:lumMod val="95000"/>
                  <a:lumOff val="5000"/>
                </a:schemeClr>
              </a:solidFill>
              <a:latin typeface="Lucida Console" panose="020B0609040504020204" pitchFamily="49" charset="0"/>
            </a:endParaRPr>
          </a:p>
        </p:txBody>
      </p:sp>
      <p:pic>
        <p:nvPicPr>
          <p:cNvPr id="6" name="Передвижение на лыжах - Одновременный бесшажный хо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44" y="2994784"/>
            <a:ext cx="6559296" cy="386321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115897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8884" y="-55420"/>
            <a:ext cx="9525480" cy="1507067"/>
          </a:xfrm>
        </p:spPr>
        <p:txBody>
          <a:bodyPr>
            <a:noAutofit/>
          </a:bodyPr>
          <a:lstStyle/>
          <a:p>
            <a:pPr algn="ctr"/>
            <a:r>
              <a:rPr lang="ru-RU" i="1" dirty="0">
                <a:solidFill>
                  <a:schemeClr val="bg1">
                    <a:lumMod val="95000"/>
                    <a:lumOff val="5000"/>
                  </a:schemeClr>
                </a:solidFill>
                <a:latin typeface="Lucida Console" panose="020B0609040504020204" pitchFamily="49" charset="0"/>
              </a:rPr>
              <a:t>Скоростной вариант одновременного одношажного хода</a:t>
            </a:r>
          </a:p>
        </p:txBody>
      </p:sp>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8173" y="3035809"/>
            <a:ext cx="5223827" cy="3675887"/>
          </a:xfrm>
          <a:prstGeom prst="rect">
            <a:avLst/>
          </a:prstGeom>
        </p:spPr>
      </p:pic>
      <p:sp>
        <p:nvSpPr>
          <p:cNvPr id="5" name="Прямоугольник 4"/>
          <p:cNvSpPr/>
          <p:nvPr/>
        </p:nvSpPr>
        <p:spPr>
          <a:xfrm>
            <a:off x="182880" y="1290349"/>
            <a:ext cx="12009120" cy="1631216"/>
          </a:xfrm>
          <a:prstGeom prst="rect">
            <a:avLst/>
          </a:prstGeom>
        </p:spPr>
        <p:txBody>
          <a:bodyPr wrap="square">
            <a:spAutoFit/>
          </a:bodyPr>
          <a:lstStyle/>
          <a:p>
            <a:r>
              <a:rPr lang="ru-RU" sz="2000" i="1" dirty="0" smtClean="0">
                <a:solidFill>
                  <a:schemeClr val="bg1">
                    <a:lumMod val="95000"/>
                    <a:lumOff val="5000"/>
                  </a:schemeClr>
                </a:solidFill>
                <a:latin typeface="Lucida Console" panose="020B0609040504020204" pitchFamily="49" charset="0"/>
              </a:rPr>
              <a:t>Этот ход применяется на равнинных участках местности и на пологих подъемах при хороших и отличных условиях скольжения. Цикл состоит из одного отталкивания ногой. Одновременного отталкивания руками и свободного скольжения на двух лыжах. В цикле скоростного варианта хода выделено шесть фаз, анализ движений начинается с окончания отталкивания руками.</a:t>
            </a:r>
            <a:endParaRPr lang="ru-RU" sz="2000" i="1" dirty="0">
              <a:solidFill>
                <a:schemeClr val="bg1">
                  <a:lumMod val="95000"/>
                  <a:lumOff val="5000"/>
                </a:schemeClr>
              </a:solidFill>
              <a:latin typeface="Lucida Console" panose="020B0609040504020204" pitchFamily="49" charset="0"/>
            </a:endParaRPr>
          </a:p>
        </p:txBody>
      </p:sp>
      <p:pic>
        <p:nvPicPr>
          <p:cNvPr id="6" name="Школа беговых лыж. Урок №8_ одновременный одношажный хо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39" y="3035809"/>
            <a:ext cx="6608337" cy="3675888"/>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6244735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5459" y="13855"/>
            <a:ext cx="9765995" cy="1105407"/>
          </a:xfrm>
        </p:spPr>
        <p:txBody>
          <a:bodyPr>
            <a:noAutofit/>
          </a:bodyPr>
          <a:lstStyle/>
          <a:p>
            <a:pPr algn="ctr"/>
            <a:r>
              <a:rPr lang="ru-RU" sz="4000" i="1" dirty="0">
                <a:solidFill>
                  <a:schemeClr val="bg1">
                    <a:lumMod val="95000"/>
                    <a:lumOff val="5000"/>
                  </a:schemeClr>
                </a:solidFill>
                <a:latin typeface="Lucida Console" panose="020B0609040504020204" pitchFamily="49" charset="0"/>
              </a:rPr>
              <a:t>Одновременный </a:t>
            </a:r>
            <a:r>
              <a:rPr lang="ru-RU" sz="4000" i="1" dirty="0" err="1">
                <a:solidFill>
                  <a:schemeClr val="bg1">
                    <a:lumMod val="95000"/>
                    <a:lumOff val="5000"/>
                  </a:schemeClr>
                </a:solidFill>
                <a:latin typeface="Lucida Console" panose="020B0609040504020204" pitchFamily="49" charset="0"/>
              </a:rPr>
              <a:t>двухшажный</a:t>
            </a:r>
            <a:r>
              <a:rPr lang="ru-RU" sz="4000" i="1" dirty="0">
                <a:solidFill>
                  <a:schemeClr val="bg1">
                    <a:lumMod val="95000"/>
                    <a:lumOff val="5000"/>
                  </a:schemeClr>
                </a:solidFill>
                <a:latin typeface="Lucida Console" panose="020B0609040504020204" pitchFamily="49" charset="0"/>
              </a:rPr>
              <a:t> ход</a:t>
            </a:r>
          </a:p>
        </p:txBody>
      </p:sp>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9440" y="3056693"/>
            <a:ext cx="5242560" cy="3801307"/>
          </a:xfrm>
          <a:prstGeom prst="rect">
            <a:avLst/>
          </a:prstGeom>
        </p:spPr>
      </p:pic>
      <p:pic>
        <p:nvPicPr>
          <p:cNvPr id="5" name="Передвижение на лыжах - Одновременный двухшажный хо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44" y="3030078"/>
            <a:ext cx="6620256" cy="3681549"/>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6" name="Прямоугольник 5"/>
          <p:cNvSpPr/>
          <p:nvPr/>
        </p:nvSpPr>
        <p:spPr>
          <a:xfrm>
            <a:off x="0" y="1176724"/>
            <a:ext cx="12192000" cy="1569660"/>
          </a:xfrm>
          <a:prstGeom prst="rect">
            <a:avLst/>
          </a:prstGeom>
        </p:spPr>
        <p:txBody>
          <a:bodyPr wrap="square">
            <a:spAutoFit/>
          </a:bodyPr>
          <a:lstStyle/>
          <a:p>
            <a:r>
              <a:rPr lang="ru-RU" sz="2400" i="1" dirty="0" smtClean="0">
                <a:solidFill>
                  <a:schemeClr val="bg1">
                    <a:lumMod val="95000"/>
                    <a:lumOff val="5000"/>
                  </a:schemeClr>
                </a:solidFill>
                <a:latin typeface="Lucida Console" panose="020B0609040504020204" pitchFamily="49" charset="0"/>
              </a:rPr>
              <a:t>Этот ход применяется на равнинных участках местности при хороших и отличных условиях скольжения. Цикл одновременного </a:t>
            </a:r>
            <a:r>
              <a:rPr lang="ru-RU" sz="2400" i="1" dirty="0" err="1" smtClean="0">
                <a:solidFill>
                  <a:schemeClr val="bg1">
                    <a:lumMod val="95000"/>
                    <a:lumOff val="5000"/>
                  </a:schemeClr>
                </a:solidFill>
                <a:latin typeface="Lucida Console" panose="020B0609040504020204" pitchFamily="49" charset="0"/>
              </a:rPr>
              <a:t>двухшажного</a:t>
            </a:r>
            <a:r>
              <a:rPr lang="ru-RU" sz="2400" i="1" dirty="0" smtClean="0">
                <a:solidFill>
                  <a:schemeClr val="bg1">
                    <a:lumMod val="95000"/>
                    <a:lumOff val="5000"/>
                  </a:schemeClr>
                </a:solidFill>
                <a:latin typeface="Lucida Console" panose="020B0609040504020204" pitchFamily="49" charset="0"/>
              </a:rPr>
              <a:t> хода состоит из двух скользящих шагов, одновременного отталкивания руками и свободного скольжения на двух лыжах.</a:t>
            </a:r>
            <a:endParaRPr lang="ru-RU" sz="2400" i="1" dirty="0">
              <a:solidFill>
                <a:schemeClr val="bg1">
                  <a:lumMod val="95000"/>
                  <a:lumOff val="5000"/>
                </a:schemeClr>
              </a:solidFill>
              <a:latin typeface="Lucida Console" panose="020B0609040504020204" pitchFamily="49" charset="0"/>
            </a:endParaRPr>
          </a:p>
        </p:txBody>
      </p:sp>
    </p:spTree>
    <p:extLst>
      <p:ext uri="{BB962C8B-B14F-4D97-AF65-F5344CB8AC3E}">
        <p14:creationId xmlns:p14="http://schemas.microsoft.com/office/powerpoint/2010/main" val="2548238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236" y="524256"/>
            <a:ext cx="8534400" cy="734232"/>
          </a:xfrm>
        </p:spPr>
        <p:txBody>
          <a:bodyPr>
            <a:noAutofit/>
          </a:bodyPr>
          <a:lstStyle/>
          <a:p>
            <a:pPr algn="ctr"/>
            <a:r>
              <a:rPr lang="ru-RU" sz="4800" b="1" i="1" dirty="0">
                <a:solidFill>
                  <a:schemeClr val="bg1">
                    <a:lumMod val="95000"/>
                    <a:lumOff val="5000"/>
                  </a:schemeClr>
                </a:solidFill>
                <a:latin typeface="Lucida Console" panose="020B0609040504020204" pitchFamily="49" charset="0"/>
              </a:rPr>
              <a:t>Коньковые лыжные ходы</a:t>
            </a:r>
          </a:p>
        </p:txBody>
      </p:sp>
      <p:sp>
        <p:nvSpPr>
          <p:cNvPr id="3" name="Текст 2"/>
          <p:cNvSpPr>
            <a:spLocks noGrp="1"/>
          </p:cNvSpPr>
          <p:nvPr>
            <p:ph type="body" idx="1"/>
          </p:nvPr>
        </p:nvSpPr>
        <p:spPr>
          <a:xfrm>
            <a:off x="98996" y="1767978"/>
            <a:ext cx="10167222" cy="2633323"/>
          </a:xfrm>
        </p:spPr>
        <p:txBody>
          <a:bodyPr>
            <a:noAutofit/>
          </a:bodyPr>
          <a:lstStyle/>
          <a:p>
            <a:pPr marL="457200" indent="-457200">
              <a:buFont typeface="Wingdings" panose="05000000000000000000" pitchFamily="2" charset="2"/>
              <a:buChar char="Ø"/>
            </a:pPr>
            <a:r>
              <a:rPr lang="ru-RU" sz="3600" b="1" i="1" dirty="0" err="1">
                <a:solidFill>
                  <a:schemeClr val="bg1">
                    <a:lumMod val="95000"/>
                    <a:lumOff val="5000"/>
                  </a:schemeClr>
                </a:solidFill>
                <a:latin typeface="Lucida Console" panose="020B0609040504020204" pitchFamily="49" charset="0"/>
              </a:rPr>
              <a:t>Полуконьковый</a:t>
            </a:r>
            <a:r>
              <a:rPr lang="ru-RU" sz="3600" b="1" i="1" dirty="0">
                <a:solidFill>
                  <a:schemeClr val="bg1">
                    <a:lumMod val="95000"/>
                    <a:lumOff val="5000"/>
                  </a:schemeClr>
                </a:solidFill>
                <a:latin typeface="Lucida Console" panose="020B0609040504020204" pitchFamily="49" charset="0"/>
              </a:rPr>
              <a:t> </a:t>
            </a:r>
            <a:r>
              <a:rPr lang="ru-RU" sz="3600" b="1" i="1" dirty="0" smtClean="0">
                <a:solidFill>
                  <a:schemeClr val="bg1">
                    <a:lumMod val="95000"/>
                    <a:lumOff val="5000"/>
                  </a:schemeClr>
                </a:solidFill>
                <a:latin typeface="Lucida Console" panose="020B0609040504020204" pitchFamily="49" charset="0"/>
              </a:rPr>
              <a:t>ход</a:t>
            </a:r>
          </a:p>
          <a:p>
            <a:pPr marL="457200" indent="-457200">
              <a:buFont typeface="Wingdings" panose="05000000000000000000" pitchFamily="2" charset="2"/>
              <a:buChar char="Ø"/>
            </a:pPr>
            <a:r>
              <a:rPr lang="ru-RU" sz="3600" b="1" i="1" dirty="0">
                <a:solidFill>
                  <a:schemeClr val="bg1">
                    <a:lumMod val="95000"/>
                    <a:lumOff val="5000"/>
                  </a:schemeClr>
                </a:solidFill>
                <a:latin typeface="Lucida Console" panose="020B0609040504020204" pitchFamily="49" charset="0"/>
              </a:rPr>
              <a:t>Коньковый ход без отталкивания </a:t>
            </a:r>
            <a:r>
              <a:rPr lang="ru-RU" sz="3600" b="1" i="1" dirty="0" smtClean="0">
                <a:solidFill>
                  <a:schemeClr val="bg1">
                    <a:lumMod val="95000"/>
                    <a:lumOff val="5000"/>
                  </a:schemeClr>
                </a:solidFill>
                <a:latin typeface="Lucida Console" panose="020B0609040504020204" pitchFamily="49" charset="0"/>
              </a:rPr>
              <a:t>руками</a:t>
            </a:r>
          </a:p>
          <a:p>
            <a:pPr marL="457200" indent="-457200">
              <a:buFont typeface="Wingdings" panose="05000000000000000000" pitchFamily="2" charset="2"/>
              <a:buChar char="Ø"/>
            </a:pPr>
            <a:r>
              <a:rPr lang="ru-RU" sz="3600" b="1" i="1" dirty="0" err="1">
                <a:solidFill>
                  <a:schemeClr val="bg1">
                    <a:lumMod val="95000"/>
                    <a:lumOff val="5000"/>
                  </a:schemeClr>
                </a:solidFill>
                <a:latin typeface="Lucida Console" panose="020B0609040504020204" pitchFamily="49" charset="0"/>
              </a:rPr>
              <a:t>Двухшажный</a:t>
            </a:r>
            <a:r>
              <a:rPr lang="ru-RU" sz="3600" b="1" i="1" dirty="0">
                <a:solidFill>
                  <a:schemeClr val="bg1">
                    <a:lumMod val="95000"/>
                    <a:lumOff val="5000"/>
                  </a:schemeClr>
                </a:solidFill>
                <a:latin typeface="Lucida Console" panose="020B0609040504020204" pitchFamily="49" charset="0"/>
              </a:rPr>
              <a:t> коньковый </a:t>
            </a:r>
            <a:r>
              <a:rPr lang="ru-RU" sz="3600" b="1" i="1" dirty="0" smtClean="0">
                <a:solidFill>
                  <a:schemeClr val="bg1">
                    <a:lumMod val="95000"/>
                    <a:lumOff val="5000"/>
                  </a:schemeClr>
                </a:solidFill>
                <a:latin typeface="Lucida Console" panose="020B0609040504020204" pitchFamily="49" charset="0"/>
              </a:rPr>
              <a:t>ход</a:t>
            </a:r>
          </a:p>
          <a:p>
            <a:pPr marL="457200" indent="-457200">
              <a:buFont typeface="Wingdings" panose="05000000000000000000" pitchFamily="2" charset="2"/>
              <a:buChar char="Ø"/>
            </a:pPr>
            <a:r>
              <a:rPr lang="ru-RU" sz="3600" b="1" i="1" dirty="0">
                <a:solidFill>
                  <a:schemeClr val="bg1">
                    <a:lumMod val="95000"/>
                    <a:lumOff val="5000"/>
                  </a:schemeClr>
                </a:solidFill>
                <a:latin typeface="Lucida Console" panose="020B0609040504020204" pitchFamily="49" charset="0"/>
              </a:rPr>
              <a:t>Одновременный одношажный коньковый </a:t>
            </a:r>
            <a:r>
              <a:rPr lang="ru-RU" sz="3600" b="1" i="1" dirty="0" smtClean="0">
                <a:solidFill>
                  <a:schemeClr val="bg1">
                    <a:lumMod val="95000"/>
                    <a:lumOff val="5000"/>
                  </a:schemeClr>
                </a:solidFill>
                <a:latin typeface="Lucida Console" panose="020B0609040504020204" pitchFamily="49" charset="0"/>
              </a:rPr>
              <a:t>ход</a:t>
            </a:r>
          </a:p>
          <a:p>
            <a:pPr marL="457200" indent="-457200">
              <a:buFont typeface="Wingdings" panose="05000000000000000000" pitchFamily="2" charset="2"/>
              <a:buChar char="Ø"/>
            </a:pPr>
            <a:r>
              <a:rPr lang="ru-RU" sz="3600" b="1" i="1" dirty="0">
                <a:solidFill>
                  <a:schemeClr val="bg1">
                    <a:lumMod val="95000"/>
                    <a:lumOff val="5000"/>
                  </a:schemeClr>
                </a:solidFill>
                <a:latin typeface="Lucida Console" panose="020B0609040504020204" pitchFamily="49" charset="0"/>
              </a:rPr>
              <a:t>Попеременный коньковый ход</a:t>
            </a:r>
            <a:endParaRPr lang="ru-RU" sz="3600" i="1" dirty="0">
              <a:solidFill>
                <a:schemeClr val="bg1">
                  <a:lumMod val="95000"/>
                  <a:lumOff val="5000"/>
                </a:schemeClr>
              </a:solidFill>
              <a:latin typeface="Lucida Console" panose="020B0609040504020204" pitchFamily="49" charset="0"/>
            </a:endParaRPr>
          </a:p>
        </p:txBody>
      </p:sp>
    </p:spTree>
    <p:extLst>
      <p:ext uri="{BB962C8B-B14F-4D97-AF65-F5344CB8AC3E}">
        <p14:creationId xmlns:p14="http://schemas.microsoft.com/office/powerpoint/2010/main" val="28075787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180" y="128572"/>
            <a:ext cx="8534400" cy="908982"/>
          </a:xfrm>
        </p:spPr>
        <p:txBody>
          <a:bodyPr>
            <a:noAutofit/>
          </a:bodyPr>
          <a:lstStyle/>
          <a:p>
            <a:pPr algn="ctr"/>
            <a:r>
              <a:rPr lang="ru-RU" b="1" i="1" dirty="0" err="1">
                <a:solidFill>
                  <a:schemeClr val="bg1">
                    <a:lumMod val="95000"/>
                    <a:lumOff val="5000"/>
                  </a:schemeClr>
                </a:solidFill>
                <a:latin typeface="Lucida Console" panose="020B0609040504020204" pitchFamily="49" charset="0"/>
              </a:rPr>
              <a:t>Полуконьковый</a:t>
            </a:r>
            <a:r>
              <a:rPr lang="ru-RU" b="1" i="1" dirty="0">
                <a:solidFill>
                  <a:schemeClr val="bg1">
                    <a:lumMod val="95000"/>
                    <a:lumOff val="5000"/>
                  </a:schemeClr>
                </a:solidFill>
                <a:latin typeface="Lucida Console" panose="020B0609040504020204" pitchFamily="49" charset="0"/>
              </a:rPr>
              <a:t> ход</a:t>
            </a:r>
            <a:br>
              <a:rPr lang="ru-RU" b="1" i="1" dirty="0">
                <a:solidFill>
                  <a:schemeClr val="bg1">
                    <a:lumMod val="95000"/>
                    <a:lumOff val="5000"/>
                  </a:schemeClr>
                </a:solidFill>
                <a:latin typeface="Lucida Console" panose="020B0609040504020204" pitchFamily="49" charset="0"/>
              </a:rPr>
            </a:br>
            <a:endParaRPr lang="ru-RU" dirty="0">
              <a:solidFill>
                <a:schemeClr val="bg1">
                  <a:lumMod val="95000"/>
                  <a:lumOff val="5000"/>
                </a:schemeClr>
              </a:solidFill>
            </a:endParaRPr>
          </a:p>
        </p:txBody>
      </p:sp>
      <p:sp>
        <p:nvSpPr>
          <p:cNvPr id="3" name="Объект 2"/>
          <p:cNvSpPr>
            <a:spLocks noGrp="1"/>
          </p:cNvSpPr>
          <p:nvPr>
            <p:ph idx="1"/>
          </p:nvPr>
        </p:nvSpPr>
        <p:spPr>
          <a:xfrm>
            <a:off x="0" y="756187"/>
            <a:ext cx="12192000" cy="2154935"/>
          </a:xfrm>
        </p:spPr>
        <p:txBody>
          <a:bodyPr>
            <a:noAutofit/>
          </a:bodyPr>
          <a:lstStyle/>
          <a:p>
            <a:pPr marL="0" indent="0">
              <a:buNone/>
            </a:pPr>
            <a:r>
              <a:rPr lang="ru-RU" sz="1800" b="1" i="1" dirty="0" err="1">
                <a:solidFill>
                  <a:schemeClr val="bg1">
                    <a:lumMod val="95000"/>
                    <a:lumOff val="5000"/>
                  </a:schemeClr>
                </a:solidFill>
                <a:latin typeface="Lucida Console" panose="020B0609040504020204" pitchFamily="49" charset="0"/>
              </a:rPr>
              <a:t>Полуконьковый</a:t>
            </a:r>
            <a:r>
              <a:rPr lang="ru-RU" sz="1800" b="1" i="1" dirty="0">
                <a:solidFill>
                  <a:schemeClr val="bg1">
                    <a:lumMod val="95000"/>
                    <a:lumOff val="5000"/>
                  </a:schemeClr>
                </a:solidFill>
                <a:latin typeface="Lucida Console" panose="020B0609040504020204" pitchFamily="49" charset="0"/>
              </a:rPr>
              <a:t> ход один из наиболее эффективных способов передвижения на лыжах. Использование его позволяет развивать высокую скорость. Применяется этот ход на равнинных участках, пологих подъемах н спусках, при движении по дуге. Для него нужна лыжная колея, которая обеспечивала бы правильное направление скольжения лыжника при коньковом отталкивании ногой. Цикл хода состоит из одновременного отталкивания руками, отталкивания ногой скользящим упором и свободного одноопорного скольжения.  Фазовый анализ движений в цикле хода целесообразно начинать с момента окончания отталкивания ногой. Принцип выделения фаз в цикле хода основывается на временных характеристиках отталкивания ногами, руками и свободного скольжения.</a:t>
            </a:r>
          </a:p>
        </p:txBody>
      </p:sp>
      <p:pic>
        <p:nvPicPr>
          <p:cNvPr id="4" name="Рисунок 3"/>
          <p:cNvPicPr>
            <a:picLocks noChangeAspect="1"/>
          </p:cNvPicPr>
          <p:nvPr/>
        </p:nvPicPr>
        <p:blipFill>
          <a:blip r:embed="rId4"/>
          <a:stretch>
            <a:fillRect/>
          </a:stretch>
        </p:blipFill>
        <p:spPr>
          <a:xfrm>
            <a:off x="6611344" y="3389376"/>
            <a:ext cx="5490497" cy="3415799"/>
          </a:xfrm>
          <a:prstGeom prst="rect">
            <a:avLst/>
          </a:prstGeom>
        </p:spPr>
      </p:pic>
      <p:pic>
        <p:nvPicPr>
          <p:cNvPr id="5" name="Школа беговых лыж. Урок №11_ одновременный полуконьковый хо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688" y="3233927"/>
            <a:ext cx="6253036" cy="3546349"/>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1166846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5732" y="86020"/>
            <a:ext cx="10125104" cy="1507067"/>
          </a:xfrm>
        </p:spPr>
        <p:txBody>
          <a:bodyPr>
            <a:noAutofit/>
          </a:bodyPr>
          <a:lstStyle/>
          <a:p>
            <a:pPr algn="ctr"/>
            <a:r>
              <a:rPr lang="ru-RU" b="1" i="1" dirty="0">
                <a:solidFill>
                  <a:schemeClr val="bg1">
                    <a:lumMod val="95000"/>
                    <a:lumOff val="5000"/>
                  </a:schemeClr>
                </a:solidFill>
                <a:latin typeface="Lucida Console" panose="020B0609040504020204" pitchFamily="49" charset="0"/>
              </a:rPr>
              <a:t>Коньковый ход без отталкивания руками</a:t>
            </a:r>
            <a:br>
              <a:rPr lang="ru-RU" b="1" i="1" dirty="0">
                <a:solidFill>
                  <a:schemeClr val="bg1">
                    <a:lumMod val="95000"/>
                    <a:lumOff val="5000"/>
                  </a:schemeClr>
                </a:solidFill>
                <a:latin typeface="Lucida Console" panose="020B0609040504020204" pitchFamily="49" charset="0"/>
              </a:rPr>
            </a:br>
            <a:endParaRPr lang="ru-RU" dirty="0"/>
          </a:p>
        </p:txBody>
      </p:sp>
      <p:sp>
        <p:nvSpPr>
          <p:cNvPr id="3" name="Объект 2"/>
          <p:cNvSpPr>
            <a:spLocks noGrp="1"/>
          </p:cNvSpPr>
          <p:nvPr>
            <p:ph idx="1"/>
          </p:nvPr>
        </p:nvSpPr>
        <p:spPr>
          <a:xfrm>
            <a:off x="147764" y="1224587"/>
            <a:ext cx="11934508" cy="1642196"/>
          </a:xfrm>
        </p:spPr>
        <p:txBody>
          <a:bodyPr>
            <a:noAutofit/>
          </a:bodyPr>
          <a:lstStyle/>
          <a:p>
            <a:pPr marL="0" indent="0">
              <a:buNone/>
            </a:pPr>
            <a:r>
              <a:rPr lang="ru-RU" sz="2400" b="1" i="1" dirty="0">
                <a:solidFill>
                  <a:schemeClr val="bg1">
                    <a:lumMod val="95000"/>
                    <a:lumOff val="5000"/>
                  </a:schemeClr>
                </a:solidFill>
              </a:rPr>
              <a:t>Применяются два варианте этого хода: с махами и без махов руками. В обоих вариантах цикл хода состоит из двух скользящих шагов, во время которых выполняются два поочередных отталкивания ногами, и включает две фазы, характерные для каждого шага -свободное одноопорное скольжение и скольжение с отталкиванием ногой.</a:t>
            </a:r>
          </a:p>
        </p:txBody>
      </p:sp>
      <p:pic>
        <p:nvPicPr>
          <p:cNvPr id="4" name="Обучение коньковому ходу. Урок 1. Скольжение без палок. Cross-country skate ski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5805" y="3126232"/>
            <a:ext cx="6634254" cy="3731768"/>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1200461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167</TotalTime>
  <Words>539</Words>
  <Application>Microsoft Office PowerPoint</Application>
  <PresentationFormat>Произвольный</PresentationFormat>
  <Paragraphs>35</Paragraphs>
  <Slides>13</Slides>
  <Notes>0</Notes>
  <HiddenSlides>0</HiddenSlides>
  <MMClips>9</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Сектор</vt:lpstr>
      <vt:lpstr> Базовая лыжная подготовка.  Виды лыжных ходов </vt:lpstr>
      <vt:lpstr>Основные виды лыжных ходов в школьной программе</vt:lpstr>
      <vt:lpstr>Попеременный двухшажный ход</vt:lpstr>
      <vt:lpstr>Одновременный бесшажный ход</vt:lpstr>
      <vt:lpstr>Скоростной вариант одновременного одношажного хода</vt:lpstr>
      <vt:lpstr>Одновременный двухшажный ход</vt:lpstr>
      <vt:lpstr>Коньковые лыжные ходы</vt:lpstr>
      <vt:lpstr>Полуконьковый ход </vt:lpstr>
      <vt:lpstr>Коньковый ход без отталкивания руками </vt:lpstr>
      <vt:lpstr>Двухшажный коньковый ход </vt:lpstr>
      <vt:lpstr>Одновременный одношажный коньковый ход </vt:lpstr>
      <vt:lpstr>Попеременный коньковый ход </vt:lpstr>
      <vt:lpstr>Презентация PowerPoint</vt:lpstr>
    </vt:vector>
  </TitlesOfParts>
  <Company>Kraftway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Виды ходов на лыжах для уроков лыжной подготовки </dc:title>
  <dc:creator>777</dc:creator>
  <cp:lastModifiedBy>Надежда</cp:lastModifiedBy>
  <cp:revision>28</cp:revision>
  <dcterms:created xsi:type="dcterms:W3CDTF">2017-02-28T17:16:26Z</dcterms:created>
  <dcterms:modified xsi:type="dcterms:W3CDTF">2021-03-24T09:32:32Z</dcterms:modified>
</cp:coreProperties>
</file>