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71" r:id="rId6"/>
    <p:sldId id="272" r:id="rId7"/>
    <p:sldId id="259" r:id="rId8"/>
    <p:sldId id="273" r:id="rId9"/>
    <p:sldId id="274" r:id="rId10"/>
  </p:sldIdLst>
  <p:sldSz cx="9144000" cy="5143500" type="screen16x9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638DF-AA7A-412B-A6DA-8237B93E3E3E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0B30A-6A72-4FE0-B08F-793984EF53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066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8D78C-D662-464E-A785-44B0C18B3F9E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CC6FF-2EA8-412F-A14D-3E2AD140E2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34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28B83-ED3C-41A9-B873-4250C3C665EC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5E42E-A396-46BE-9772-D136B39ACA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345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AC909-D7BE-4386-86DF-42A7786FE9F3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9D0A-5A85-4ECC-A119-E240A3C48E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564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911A3-811B-41FB-A06E-7CE8CB79EEF9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D11E6-7FF7-4C32-A4DE-D9DC9CBF7C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303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D7ABD-943C-43B7-A838-3A461B07F39E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BC2FC-A194-470C-B043-5CC7BC8196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6164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C4889-90FA-4165-98D6-E98DC723476E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BF8A5-516E-4E7E-B106-AD21313FDC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966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ED150-A347-4E9D-9CE6-8CF52BD720E4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681A7-B524-4916-A4E0-23A72A6FA1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828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DC1A5-68D7-4257-B6F5-A21EF43E9DD9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FE4AA-D2C4-4812-9644-A35110AE42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37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8BEE-A089-4320-9F4D-9B107A4BBAE8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7F8F5-FC1D-40D3-9DB5-096AA1DC12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402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04060-30D9-47F8-95E8-F6C374C8BDC8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19D2F-E585-487D-BF58-8F727F03B4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426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81D5B3-9EB0-4272-9954-95B86EE06D92}" type="datetimeFigureOut">
              <a:rPr lang="ru-RU"/>
              <a:pPr>
                <a:defRPr/>
              </a:pPr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1AE9A0-B130-4BBF-8300-518A575DCC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1560" y="411510"/>
            <a:ext cx="1778564" cy="584775"/>
          </a:xfrm>
          <a:prstGeom prst="rect">
            <a:avLst/>
          </a:prstGeom>
          <a:blipFill rotWithShape="1">
            <a:blip r:embed="rId2"/>
            <a:stretch>
              <a:fillRect l="-7770" t="-11111" b="-31313"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432050" y="3843338"/>
            <a:ext cx="4464050" cy="1587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олилиния 4"/>
          <p:cNvSpPr/>
          <p:nvPr/>
        </p:nvSpPr>
        <p:spPr>
          <a:xfrm rot="5400000" flipH="1">
            <a:off x="4125913" y="2109788"/>
            <a:ext cx="2189162" cy="3179762"/>
          </a:xfrm>
          <a:custGeom>
            <a:avLst/>
            <a:gdLst>
              <a:gd name="connsiteX0" fmla="*/ 0 w 2202873"/>
              <a:gd name="connsiteY0" fmla="*/ 3179618 h 3179618"/>
              <a:gd name="connsiteX1" fmla="*/ 758536 w 2202873"/>
              <a:gd name="connsiteY1" fmla="*/ 3096491 h 3179618"/>
              <a:gd name="connsiteX2" fmla="*/ 1205345 w 2202873"/>
              <a:gd name="connsiteY2" fmla="*/ 2763982 h 3179618"/>
              <a:gd name="connsiteX3" fmla="*/ 1641764 w 2202873"/>
              <a:gd name="connsiteY3" fmla="*/ 1943100 h 3179618"/>
              <a:gd name="connsiteX4" fmla="*/ 2202873 w 2202873"/>
              <a:gd name="connsiteY4" fmla="*/ 0 h 3179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2873" h="3179618">
                <a:moveTo>
                  <a:pt x="0" y="3179618"/>
                </a:moveTo>
                <a:cubicBezTo>
                  <a:pt x="278822" y="3172691"/>
                  <a:pt x="557645" y="3165764"/>
                  <a:pt x="758536" y="3096491"/>
                </a:cubicBezTo>
                <a:cubicBezTo>
                  <a:pt x="959427" y="3027218"/>
                  <a:pt x="1058140" y="2956214"/>
                  <a:pt x="1205345" y="2763982"/>
                </a:cubicBezTo>
                <a:cubicBezTo>
                  <a:pt x="1352550" y="2571750"/>
                  <a:pt x="1475509" y="2403764"/>
                  <a:pt x="1641764" y="1943100"/>
                </a:cubicBezTo>
                <a:cubicBezTo>
                  <a:pt x="1808019" y="1482436"/>
                  <a:pt x="2005446" y="741218"/>
                  <a:pt x="2202873" y="0"/>
                </a:cubicBezTo>
              </a:path>
            </a:pathLst>
          </a:custGeom>
          <a:ln w="190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3498852" y="904875"/>
            <a:ext cx="14286" cy="387985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411663" y="3844925"/>
            <a:ext cx="215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TextBox 11"/>
          <p:cNvSpPr txBox="1">
            <a:spLocks noChangeArrowheads="1"/>
          </p:cNvSpPr>
          <p:nvPr/>
        </p:nvSpPr>
        <p:spPr bwMode="auto">
          <a:xfrm>
            <a:off x="4332288" y="3952875"/>
            <a:ext cx="296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/>
              <a:t>a</a:t>
            </a:r>
            <a:endParaRPr lang="ru-RU" altLang="ru-RU" sz="1800"/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19139" y="2205259"/>
            <a:ext cx="1111137" cy="399468"/>
          </a:xfrm>
          <a:prstGeom prst="rect">
            <a:avLst/>
          </a:prstGeom>
          <a:blipFill rotWithShape="1">
            <a:blip r:embed="rId3"/>
            <a:stretch>
              <a:fillRect b="-6154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057" name="TextBox 1"/>
          <p:cNvSpPr txBox="1">
            <a:spLocks noChangeArrowheads="1"/>
          </p:cNvSpPr>
          <p:nvPr/>
        </p:nvSpPr>
        <p:spPr bwMode="auto">
          <a:xfrm>
            <a:off x="6513513" y="3384550"/>
            <a:ext cx="296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/>
              <a:t>x</a:t>
            </a:r>
            <a:endParaRPr lang="ru-RU" altLang="ru-RU" sz="1800"/>
          </a:p>
        </p:txBody>
      </p:sp>
      <p:sp>
        <p:nvSpPr>
          <p:cNvPr id="2058" name="TextBox 16"/>
          <p:cNvSpPr txBox="1">
            <a:spLocks noChangeArrowheads="1"/>
          </p:cNvSpPr>
          <p:nvPr/>
        </p:nvSpPr>
        <p:spPr bwMode="auto">
          <a:xfrm>
            <a:off x="3517059" y="812135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 dirty="0"/>
              <a:t>y</a:t>
            </a:r>
            <a:endParaRPr lang="ru-RU" altLang="ru-RU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2390124" y="90383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уроку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логарифмов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4"/>
          <p:cNvSpPr>
            <a:spLocks noChangeArrowheads="1"/>
          </p:cNvSpPr>
          <p:nvPr/>
        </p:nvSpPr>
        <p:spPr bwMode="auto">
          <a:xfrm>
            <a:off x="1403350" y="1347788"/>
            <a:ext cx="61198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Логарифм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по основанию определяется как показатель степени, в которую надо возвести основание, чтобы получить число</a:t>
            </a:r>
            <a:r>
              <a:rPr lang="ru-RU" altLang="ru-RU" sz="2800" dirty="0"/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1560" y="1419622"/>
            <a:ext cx="6318448" cy="2805255"/>
          </a:xfrm>
          <a:prstGeom prst="rect">
            <a:avLst/>
          </a:prstGeom>
          <a:blipFill rotWithShape="1">
            <a:blip r:embed="rId2"/>
            <a:stretch>
              <a:fillRect l="-964" b="-152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630238" y="700088"/>
            <a:ext cx="30339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тождеств</a:t>
            </a:r>
            <a:r>
              <a:rPr lang="ru-RU" altLang="ru-RU" sz="2400" dirty="0">
                <a:solidFill>
                  <a:srgbClr val="0070C0"/>
                </a:solidFill>
              </a:rPr>
              <a:t>а: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1573213" y="555625"/>
            <a:ext cx="1271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1.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73290" y="903570"/>
            <a:ext cx="6383086" cy="584775"/>
          </a:xfrm>
          <a:prstGeom prst="rect">
            <a:avLst/>
          </a:prstGeom>
          <a:blipFill rotWithShape="1">
            <a:blip r:embed="rId2"/>
            <a:stretch>
              <a:fillRect l="-478" t="-4167" b="-1145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68313" y="1708150"/>
            <a:ext cx="17654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Доказательство.</a:t>
            </a:r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2069484"/>
            <a:ext cx="3709477" cy="399468"/>
          </a:xfrm>
          <a:prstGeom prst="rect">
            <a:avLst/>
          </a:prstGeom>
          <a:blipFill rotWithShape="1">
            <a:blip r:embed="rId3"/>
            <a:stretch>
              <a:fillRect l="-493" t="-9091" r="-2138" b="-13636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68313" y="2408238"/>
            <a:ext cx="1149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/>
              <a:t>m </a:t>
            </a:r>
            <a:r>
              <a:rPr lang="ru-RU" altLang="ru-RU" sz="1800"/>
              <a:t>=</a:t>
            </a:r>
            <a:r>
              <a:rPr lang="en-US" altLang="ru-RU" sz="1800"/>
              <a:t> n </a:t>
            </a:r>
            <a:r>
              <a:rPr lang="ru-RU" altLang="ru-RU" sz="1800"/>
              <a:t>+</a:t>
            </a:r>
            <a:r>
              <a:rPr lang="en-US" altLang="ru-RU" sz="1800"/>
              <a:t> k;</a:t>
            </a:r>
            <a:endParaRPr lang="ru-RU" altLang="ru-RU" sz="1800"/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2705891"/>
            <a:ext cx="2954207" cy="399468"/>
          </a:xfrm>
          <a:prstGeom prst="rect">
            <a:avLst/>
          </a:prstGeom>
          <a:blipFill rotWithShape="1">
            <a:blip r:embed="rId4"/>
            <a:stretch>
              <a:fillRect l="-1860" t="-9231" r="-2066" b="-1538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3" y="3049230"/>
            <a:ext cx="2661626" cy="369332"/>
          </a:xfrm>
          <a:prstGeom prst="rect">
            <a:avLst/>
          </a:prstGeom>
          <a:blipFill rotWithShape="1">
            <a:blip r:embed="rId5"/>
            <a:stretch>
              <a:fillRect l="-2064" t="-9836" r="-1147" b="-2295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3353963"/>
            <a:ext cx="2642968" cy="416140"/>
          </a:xfrm>
          <a:prstGeom prst="rect">
            <a:avLst/>
          </a:prstGeom>
          <a:blipFill rotWithShape="1">
            <a:blip r:embed="rId6"/>
            <a:stretch>
              <a:fillRect l="-2079" t="-4412" r="-2079" b="-14706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3" y="3683559"/>
            <a:ext cx="2728376" cy="379591"/>
          </a:xfrm>
          <a:prstGeom prst="rect">
            <a:avLst/>
          </a:prstGeom>
          <a:blipFill rotWithShape="1">
            <a:blip r:embed="rId7"/>
            <a:stretch>
              <a:fillRect t="-4762" r="-447" b="-23810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2381" y="4281424"/>
            <a:ext cx="7128792" cy="501804"/>
          </a:xfrm>
          <a:prstGeom prst="rect">
            <a:avLst/>
          </a:prstGeom>
          <a:blipFill rotWithShape="1">
            <a:blip r:embed="rId8"/>
            <a:stretch>
              <a:fillRect l="-770" t="-9639" b="-1807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1619250" y="534988"/>
            <a:ext cx="1273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en-US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9672" y="850740"/>
            <a:ext cx="7992888" cy="699422"/>
          </a:xfrm>
          <a:prstGeom prst="rect">
            <a:avLst/>
          </a:prstGeom>
          <a:blipFill rotWithShape="1">
            <a:blip r:embed="rId2"/>
            <a:stretch>
              <a:fillRect l="-458" t="-3509" b="-263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68313" y="1646238"/>
            <a:ext cx="17654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Доказательство.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539962"/>
              </p:ext>
            </p:extLst>
          </p:nvPr>
        </p:nvGraphicFramePr>
        <p:xfrm>
          <a:off x="493618" y="2139703"/>
          <a:ext cx="8254845" cy="20882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5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059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новых переменных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определения логарифма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Доказательство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0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22" t="-104651" r="-200443" b="-20814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100000" t="-104651" r="-100000" b="-20814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00443" t="-104651" r="-222" b="-208140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89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22" t="-288525" r="-200443" b="-19344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100000" t="-288525" r="-100000" b="-19344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00443" t="-288525" r="-222" b="-193443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89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22" t="-388525" r="-200443" b="-9344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100000" t="-388525" r="-100000" b="-9344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i="0" dirty="0" smtClean="0">
                          <a:effectLst/>
                        </a:rPr>
                        <a:t>m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smtClean="0">
                          <a:effectLst/>
                        </a:rPr>
                        <a:t>=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smtClean="0">
                          <a:effectLst/>
                        </a:rPr>
                        <a:t>n</a:t>
                      </a:r>
                      <a:r>
                        <a:rPr lang="ru-RU" sz="1400" i="0" dirty="0" smtClean="0">
                          <a:effectLst/>
                        </a:rPr>
                        <a:t> – </a:t>
                      </a:r>
                      <a:r>
                        <a:rPr lang="en-US" sz="1400" i="0" dirty="0" smtClean="0">
                          <a:effectLst/>
                        </a:rPr>
                        <a:t>k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318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Доказать: </a:t>
                      </a:r>
                      <a:r>
                        <a:rPr lang="en-US" sz="1400" i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ru-RU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ru-RU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40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ru-RU" sz="11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>
                          <a:effectLst/>
                        </a:rPr>
                        <a:t> </a:t>
                      </a:r>
                      <a:endParaRPr lang="ru-RU" sz="110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i="0" dirty="0">
                          <a:effectLst/>
                        </a:rPr>
                        <a:t> 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4495021"/>
            <a:ext cx="6813915" cy="491096"/>
          </a:xfrm>
          <a:prstGeom prst="rect">
            <a:avLst/>
          </a:prstGeom>
          <a:blipFill rotWithShape="1">
            <a:blip r:embed="rId4"/>
            <a:stretch>
              <a:fillRect l="-269" b="-3704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1547813" y="569913"/>
            <a:ext cx="1271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70C0"/>
                </a:solidFill>
              </a:rPr>
              <a:t>Теорема 3.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7664" y="904471"/>
            <a:ext cx="7992888" cy="615105"/>
          </a:xfrm>
          <a:prstGeom prst="rect">
            <a:avLst/>
          </a:prstGeom>
          <a:blipFill rotWithShape="1">
            <a:blip r:embed="rId2"/>
            <a:stretch>
              <a:fillRect l="-458" t="-3960" b="-594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68313" y="1717675"/>
            <a:ext cx="1901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</a:rPr>
              <a:t>Доказательство.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83956" y="2211710"/>
          <a:ext cx="8264508" cy="201622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54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4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4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FF0000"/>
                          </a:solidFill>
                          <a:effectLst/>
                        </a:rPr>
                        <a:t>Введение новых 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effectLst/>
                        </a:rPr>
                        <a:t>переменных 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FF0000"/>
                          </a:solidFill>
                          <a:effectLst/>
                        </a:rPr>
                        <a:t>Применение определение 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effectLst/>
                        </a:rPr>
                        <a:t>логарифма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i="0" dirty="0">
                          <a:solidFill>
                            <a:srgbClr val="FF0000"/>
                          </a:solidFill>
                          <a:effectLst/>
                        </a:rPr>
                        <a:t>Доказательство</a:t>
                      </a:r>
                      <a:endParaRPr lang="ru-RU" sz="1100" i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t="-107229" r="-200221" b="-19879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100000" t="-107229" r="-100221" b="-19879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00000" t="-107229" r="-221" b="-198795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t="-209756" r="-200221" b="-10122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100000" t="-209756" r="-100221" b="-10122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blipFill rotWithShape="1">
                      <a:blip r:embed="rId3"/>
                      <a:stretch>
                        <a:fillRect l="-200000" t="-209756" r="-221" b="-101220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 </a:t>
                      </a:r>
                      <a:r>
                        <a:rPr lang="ru-RU" sz="1400" i="0" dirty="0" smtClean="0">
                          <a:solidFill>
                            <a:srgbClr val="0070C0"/>
                          </a:solidFill>
                          <a:effectLst/>
                        </a:rPr>
                        <a:t>Доказать: </a:t>
                      </a:r>
                      <a:r>
                        <a:rPr lang="en-US" sz="1400" i="0" dirty="0" smtClean="0">
                          <a:effectLst/>
                        </a:rPr>
                        <a:t>m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smtClean="0">
                          <a:effectLst/>
                        </a:rPr>
                        <a:t>=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err="1" smtClean="0">
                          <a:effectLst/>
                        </a:rPr>
                        <a:t>rn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>
                          <a:effectLst/>
                        </a:rPr>
                        <a:t> </a:t>
                      </a:r>
                      <a:endParaRPr lang="ru-RU" sz="110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i="0" dirty="0" smtClean="0">
                          <a:effectLst/>
                        </a:rPr>
                        <a:t>m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smtClean="0">
                          <a:effectLst/>
                        </a:rPr>
                        <a:t>=</a:t>
                      </a:r>
                      <a:r>
                        <a:rPr lang="ru-RU" sz="1400" i="0" dirty="0" smtClean="0">
                          <a:effectLst/>
                        </a:rPr>
                        <a:t> </a:t>
                      </a:r>
                      <a:r>
                        <a:rPr lang="en-US" sz="1400" i="0" dirty="0" smtClean="0">
                          <a:effectLst/>
                        </a:rPr>
                        <a:t>nr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4371950"/>
            <a:ext cx="5373459" cy="485197"/>
          </a:xfrm>
          <a:prstGeom prst="rect">
            <a:avLst/>
          </a:prstGeom>
          <a:blipFill rotWithShape="1">
            <a:blip r:embed="rId4"/>
            <a:stretch>
              <a:fillRect l="-341" b="-5000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339502"/>
            <a:ext cx="7704856" cy="551113"/>
          </a:xfrm>
          <a:prstGeom prst="rect">
            <a:avLst/>
          </a:prstGeom>
          <a:blipFill rotWithShape="1">
            <a:blip r:embed="rId2"/>
            <a:stretch>
              <a:fillRect l="-633" b="-222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3850" y="982663"/>
            <a:ext cx="8280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38138" y="1087438"/>
            <a:ext cx="11001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708" y="1419622"/>
            <a:ext cx="4662110" cy="67781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60032" y="1593117"/>
            <a:ext cx="4074000" cy="434734"/>
          </a:xfrm>
          <a:prstGeom prst="rect">
            <a:avLst/>
          </a:prstGeom>
          <a:blipFill rotWithShape="1">
            <a:blip r:embed="rId4"/>
            <a:stretch>
              <a:fillRect l="-299" t="-1389" r="-2093" b="-1111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902" y="2097436"/>
            <a:ext cx="4082656" cy="517257"/>
          </a:xfrm>
          <a:prstGeom prst="rect">
            <a:avLst/>
          </a:prstGeom>
          <a:blipFill rotWithShape="1">
            <a:blip r:embed="rId5"/>
            <a:stretch>
              <a:fillRect l="-1194" r="-2239" b="-823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69525" y="2133988"/>
            <a:ext cx="3444982" cy="491096"/>
          </a:xfrm>
          <a:prstGeom prst="rect">
            <a:avLst/>
          </a:prstGeom>
          <a:blipFill rotWithShape="1">
            <a:blip r:embed="rId6"/>
            <a:stretch>
              <a:fillRect r="-1770" b="-3704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Прямоугольник 1"/>
          <p:cNvSpPr>
            <a:spLocks noChangeArrowheads="1"/>
          </p:cNvSpPr>
          <p:nvPr/>
        </p:nvSpPr>
        <p:spPr bwMode="auto">
          <a:xfrm>
            <a:off x="1043608" y="195486"/>
            <a:ext cx="1443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</a:t>
            </a:r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7664" y="1984008"/>
            <a:ext cx="7992888" cy="646331"/>
          </a:xfrm>
          <a:prstGeom prst="rect">
            <a:avLst/>
          </a:prstGeom>
          <a:blipFill rotWithShape="1">
            <a:blip r:embed="rId2"/>
            <a:stretch>
              <a:fillRect l="-686" t="-5660" b="-1320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339502"/>
            <a:ext cx="7704856" cy="404534"/>
          </a:xfrm>
          <a:prstGeom prst="rect">
            <a:avLst/>
          </a:prstGeom>
          <a:blipFill rotWithShape="1">
            <a:blip r:embed="rId2"/>
            <a:stretch>
              <a:fillRect l="-633" t="-4545" b="-1818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3850" y="842963"/>
            <a:ext cx="8280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38138" y="903288"/>
            <a:ext cx="11001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alt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271860"/>
            <a:ext cx="2788777" cy="403124"/>
          </a:xfrm>
          <a:prstGeom prst="rect">
            <a:avLst/>
          </a:prstGeom>
          <a:blipFill rotWithShape="1">
            <a:blip r:embed="rId3"/>
            <a:stretch>
              <a:fillRect b="-2424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15816" y="1271860"/>
            <a:ext cx="1441420" cy="403124"/>
          </a:xfrm>
          <a:prstGeom prst="rect">
            <a:avLst/>
          </a:prstGeom>
          <a:blipFill rotWithShape="1">
            <a:blip r:embed="rId4"/>
            <a:stretch>
              <a:fillRect b="-24242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96553" y="1078794"/>
            <a:ext cx="1207895" cy="386131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235825" y="842963"/>
            <a:ext cx="0" cy="41052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93</Words>
  <Application>Microsoft Office PowerPoint</Application>
  <PresentationFormat>Экран (16:9)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Тинякова</dc:creator>
  <cp:lastModifiedBy>Мария</cp:lastModifiedBy>
  <cp:revision>28</cp:revision>
  <dcterms:created xsi:type="dcterms:W3CDTF">2014-09-12T10:01:02Z</dcterms:created>
  <dcterms:modified xsi:type="dcterms:W3CDTF">2021-03-21T10:02:27Z</dcterms:modified>
</cp:coreProperties>
</file>