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63" r:id="rId3"/>
    <p:sldId id="261" r:id="rId4"/>
    <p:sldId id="275" r:id="rId5"/>
    <p:sldId id="264" r:id="rId6"/>
    <p:sldId id="265" r:id="rId7"/>
    <p:sldId id="266" r:id="rId8"/>
    <p:sldId id="267" r:id="rId9"/>
    <p:sldId id="268" r:id="rId10"/>
    <p:sldId id="256" r:id="rId11"/>
    <p:sldId id="258" r:id="rId12"/>
    <p:sldId id="257" r:id="rId13"/>
    <p:sldId id="260" r:id="rId14"/>
    <p:sldId id="262" r:id="rId15"/>
    <p:sldId id="272" r:id="rId16"/>
    <p:sldId id="271" r:id="rId17"/>
    <p:sldId id="273" r:id="rId18"/>
    <p:sldId id="270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gif"/><Relationship Id="rId7" Type="http://schemas.openxmlformats.org/officeDocument/2006/relationships/image" Target="../media/image39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gif"/><Relationship Id="rId5" Type="http://schemas.openxmlformats.org/officeDocument/2006/relationships/image" Target="../media/image30.jpeg"/><Relationship Id="rId10" Type="http://schemas.openxmlformats.org/officeDocument/2006/relationships/image" Target="../media/image42.png"/><Relationship Id="rId4" Type="http://schemas.openxmlformats.org/officeDocument/2006/relationships/image" Target="../media/image37.gif"/><Relationship Id="rId9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5.gif"/><Relationship Id="rId7" Type="http://schemas.openxmlformats.org/officeDocument/2006/relationships/image" Target="../media/image44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gif"/><Relationship Id="rId11" Type="http://schemas.openxmlformats.org/officeDocument/2006/relationships/image" Target="../media/image47.jpeg"/><Relationship Id="rId5" Type="http://schemas.openxmlformats.org/officeDocument/2006/relationships/image" Target="../media/image42.png"/><Relationship Id="rId10" Type="http://schemas.openxmlformats.org/officeDocument/2006/relationships/hyperlink" Target="http://kolgotki-est.ru/d/4535-1/kolgotki-est170_003.jpg" TargetMode="External"/><Relationship Id="rId4" Type="http://schemas.openxmlformats.org/officeDocument/2006/relationships/image" Target="../media/image43.png"/><Relationship Id="rId9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3" Type="http://schemas.openxmlformats.org/officeDocument/2006/relationships/image" Target="../media/image48.jpeg"/><Relationship Id="rId7" Type="http://schemas.openxmlformats.org/officeDocument/2006/relationships/image" Target="../media/image52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gif"/><Relationship Id="rId5" Type="http://schemas.openxmlformats.org/officeDocument/2006/relationships/image" Target="../media/image50.gif"/><Relationship Id="rId10" Type="http://schemas.openxmlformats.org/officeDocument/2006/relationships/image" Target="../media/image55.png"/><Relationship Id="rId4" Type="http://schemas.openxmlformats.org/officeDocument/2006/relationships/image" Target="../media/image49.gif"/><Relationship Id="rId9" Type="http://schemas.openxmlformats.org/officeDocument/2006/relationships/image" Target="../media/image54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0.png"/><Relationship Id="rId7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gif"/><Relationship Id="rId5" Type="http://schemas.openxmlformats.org/officeDocument/2006/relationships/image" Target="../media/image58.jpeg"/><Relationship Id="rId10" Type="http://schemas.openxmlformats.org/officeDocument/2006/relationships/image" Target="../media/image61.png"/><Relationship Id="rId4" Type="http://schemas.openxmlformats.org/officeDocument/2006/relationships/image" Target="../media/image57.gif"/><Relationship Id="rId9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gif"/><Relationship Id="rId5" Type="http://schemas.openxmlformats.org/officeDocument/2006/relationships/image" Target="../media/image64.gif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72.jpeg"/><Relationship Id="rId7" Type="http://schemas.openxmlformats.org/officeDocument/2006/relationships/image" Target="../media/image75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3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82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евросеть\Desktop\1593721867_11-p-foni-dlya-detskikh-prezentatsii-v-shkolu-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746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6048672" cy="208823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Автоматизация звука С       </a:t>
            </a:r>
            <a:b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в предложении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3704456" cy="1270992"/>
          </a:xfrm>
        </p:spPr>
        <p:txBody>
          <a:bodyPr>
            <a:normAutofit fontScale="77500" lnSpcReduction="20000"/>
          </a:bodyPr>
          <a:lstStyle/>
          <a:p>
            <a:r>
              <a:rPr lang="ru-RU" sz="2200" b="1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Презентацию подготовила</a:t>
            </a:r>
          </a:p>
          <a:p>
            <a:r>
              <a:rPr lang="ru-RU" sz="2200" b="1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       учитель -  логопед:</a:t>
            </a:r>
          </a:p>
          <a:p>
            <a:r>
              <a:rPr lang="ru-RU" sz="2200" b="1" dirty="0" err="1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Обрубова</a:t>
            </a:r>
            <a:r>
              <a:rPr lang="ru-RU" sz="2200" b="1" dirty="0" smtClean="0">
                <a:solidFill>
                  <a:schemeClr val="bg1">
                    <a:lumMod val="50000"/>
                  </a:schemeClr>
                </a:solidFill>
                <a:latin typeface="Bookman Old Style" pitchFamily="18" charset="0"/>
              </a:rPr>
              <a:t> Майя Анатольевна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4177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Bahnschrift" pitchFamily="34" charset="0"/>
              </a:rPr>
              <a:t>Саня      смотрит           на…</a:t>
            </a:r>
            <a:endParaRPr lang="ru-RU" dirty="0">
              <a:solidFill>
                <a:schemeClr val="tx2">
                  <a:lumMod val="75000"/>
                </a:schemeClr>
              </a:solidFill>
              <a:latin typeface="Bahnschrift" pitchFamily="34" charset="0"/>
            </a:endParaRPr>
          </a:p>
        </p:txBody>
      </p:sp>
      <p:sp>
        <p:nvSpPr>
          <p:cNvPr id="7" name="Стрелка влево 6"/>
          <p:cNvSpPr/>
          <p:nvPr/>
        </p:nvSpPr>
        <p:spPr>
          <a:xfrm rot="1980184" flipV="1">
            <a:off x="1687361" y="2085456"/>
            <a:ext cx="2240883" cy="11918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79512" y="260648"/>
            <a:ext cx="1610390" cy="1586636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23528" y="2204864"/>
            <a:ext cx="1656184" cy="1656184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51520" y="4653136"/>
            <a:ext cx="2304256" cy="1656184"/>
          </a:xfrm>
          <a:prstGeom prst="rect">
            <a:avLst/>
          </a:prstGeom>
        </p:spPr>
      </p:pic>
      <p:sp>
        <p:nvSpPr>
          <p:cNvPr id="11" name="Стрелка влево 10"/>
          <p:cNvSpPr/>
          <p:nvPr/>
        </p:nvSpPr>
        <p:spPr>
          <a:xfrm rot="8755995" flipV="1">
            <a:off x="4071388" y="2456113"/>
            <a:ext cx="2719475" cy="741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 flipV="1">
            <a:off x="1835696" y="2852936"/>
            <a:ext cx="1855379" cy="1372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 rot="19246493" flipV="1">
            <a:off x="1489891" y="3869061"/>
            <a:ext cx="2719475" cy="8776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евросеть\Desktop\boy-cartoon_7814-154.jpg"/>
          <p:cNvPicPr>
            <a:picLocks noChangeAspect="1" noChangeArrowheads="1"/>
          </p:cNvPicPr>
          <p:nvPr/>
        </p:nvPicPr>
        <p:blipFill>
          <a:blip r:embed="rId5" cstate="print"/>
          <a:srcRect l="27208" r="25177"/>
          <a:stretch>
            <a:fillRect/>
          </a:stretch>
        </p:blipFill>
        <p:spPr bwMode="auto">
          <a:xfrm>
            <a:off x="3707904" y="620688"/>
            <a:ext cx="1872208" cy="3586248"/>
          </a:xfrm>
          <a:prstGeom prst="rect">
            <a:avLst/>
          </a:prstGeom>
          <a:noFill/>
        </p:spPr>
      </p:pic>
      <p:pic>
        <p:nvPicPr>
          <p:cNvPr id="15" name="Рисунок 14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660232" y="188640"/>
            <a:ext cx="2248781" cy="1814193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948264" y="2132856"/>
            <a:ext cx="1762001" cy="2059060"/>
          </a:xfrm>
          <a:prstGeom prst="rect">
            <a:avLst/>
          </a:prstGeom>
        </p:spPr>
      </p:pic>
      <p:pic>
        <p:nvPicPr>
          <p:cNvPr id="17" name="Рисунок 16" descr="https://s3.amazonaws.com/peoplepng/wp-content/uploads/2018/11/12002207/Soup-Download-PNG.png"/>
          <p:cNvPicPr/>
          <p:nvPr/>
        </p:nvPicPr>
        <p:blipFill>
          <a:blip r:embed="rId8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869160"/>
            <a:ext cx="1872834" cy="1801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s://i.pinimg.com/originals/1a/57/40/1a57402c4caa4c7ee58aee43e90f3a6e.png"/>
          <p:cNvPicPr/>
          <p:nvPr/>
        </p:nvPicPr>
        <p:blipFill>
          <a:blip r:embed="rId9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81128"/>
            <a:ext cx="1553344" cy="1940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s://pngimg.com/uploads/treasure_chest/treasure_chest_PNG134.png"/>
          <p:cNvPicPr/>
          <p:nvPr/>
        </p:nvPicPr>
        <p:blipFill>
          <a:blip r:embed="rId10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157192"/>
            <a:ext cx="1944489" cy="128311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Стрелка влево 19"/>
          <p:cNvSpPr/>
          <p:nvPr/>
        </p:nvSpPr>
        <p:spPr>
          <a:xfrm rot="10800000" flipV="1">
            <a:off x="5580112" y="2852936"/>
            <a:ext cx="1224136" cy="1372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лево 20"/>
          <p:cNvSpPr/>
          <p:nvPr/>
        </p:nvSpPr>
        <p:spPr>
          <a:xfrm rot="13004951">
            <a:off x="5381857" y="4109672"/>
            <a:ext cx="2512095" cy="8027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лево 22"/>
          <p:cNvSpPr/>
          <p:nvPr/>
        </p:nvSpPr>
        <p:spPr>
          <a:xfrm rot="16200000" flipV="1">
            <a:off x="5288716" y="4512483"/>
            <a:ext cx="576064" cy="1372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лево 23"/>
          <p:cNvSpPr/>
          <p:nvPr/>
        </p:nvSpPr>
        <p:spPr>
          <a:xfrm rot="16200000" flipV="1">
            <a:off x="3272492" y="4440475"/>
            <a:ext cx="576064" cy="13728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1691681" y="260648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Автоматизация звука С в предложении</a:t>
            </a:r>
            <a:endParaRPr lang="ru-RU" b="1" i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20" grpId="0" animBg="1"/>
      <p:bldP spid="21" grpId="0" animBg="1"/>
      <p:bldP spid="23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Савва сидит на…..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  </a:t>
            </a:r>
            <a:endParaRPr lang="ru-RU" dirty="0"/>
          </a:p>
        </p:txBody>
      </p:sp>
      <p:pic>
        <p:nvPicPr>
          <p:cNvPr id="3076" name="Picture 4" descr="C:\Users\евросеть\Desktop\мальчик-который-сидят-на-корточках-вниз-1029685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0"/>
            <a:ext cx="2237995" cy="3356992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499992" y="4725144"/>
            <a:ext cx="1921450" cy="1875656"/>
          </a:xfrm>
          <a:prstGeom prst="rect">
            <a:avLst/>
          </a:prstGeom>
        </p:spPr>
      </p:pic>
      <p:pic>
        <p:nvPicPr>
          <p:cNvPr id="10" name="Рисунок 9" descr="http://ramki-photoshop.ru/predmet/mebel8.pn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1610236" cy="2331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pngimg.com/uploads/treasure_chest/treasure_chest_PNG134.png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97152"/>
            <a:ext cx="2232794" cy="1702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07504" y="260648"/>
            <a:ext cx="2243138" cy="1428439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95536" y="4869160"/>
            <a:ext cx="2058760" cy="1804936"/>
          </a:xfrm>
          <a:prstGeom prst="rect">
            <a:avLst/>
          </a:prstGeom>
        </p:spPr>
      </p:pic>
      <p:pic>
        <p:nvPicPr>
          <p:cNvPr id="3077" name="Picture 5" descr="C:\Users\евросеть\Desktop\8026.0000.0000.jpg"/>
          <p:cNvPicPr>
            <a:picLocks noChangeAspect="1" noChangeArrowheads="1"/>
          </p:cNvPicPr>
          <p:nvPr/>
        </p:nvPicPr>
        <p:blipFill>
          <a:blip r:embed="rId8" cstate="print"/>
          <a:srcRect l="7891" r="9858"/>
          <a:stretch>
            <a:fillRect/>
          </a:stretch>
        </p:blipFill>
        <p:spPr bwMode="auto">
          <a:xfrm>
            <a:off x="6084168" y="188640"/>
            <a:ext cx="2592288" cy="1772816"/>
          </a:xfrm>
          <a:prstGeom prst="rect">
            <a:avLst/>
          </a:prstGeom>
          <a:noFill/>
        </p:spPr>
      </p:pic>
      <p:pic>
        <p:nvPicPr>
          <p:cNvPr id="3078" name="Picture 6" descr="C:\Users\евросеть\Desktop\mebel2.jpg"/>
          <p:cNvPicPr>
            <a:picLocks noChangeAspect="1" noChangeArrowheads="1"/>
          </p:cNvPicPr>
          <p:nvPr/>
        </p:nvPicPr>
        <p:blipFill>
          <a:blip r:embed="rId9" cstate="print"/>
          <a:srcRect l="7874" t="15422" r="9454" b="13535"/>
          <a:stretch>
            <a:fillRect/>
          </a:stretch>
        </p:blipFill>
        <p:spPr bwMode="auto">
          <a:xfrm>
            <a:off x="2267744" y="4797152"/>
            <a:ext cx="2069283" cy="1872208"/>
          </a:xfrm>
          <a:prstGeom prst="rect">
            <a:avLst/>
          </a:prstGeom>
          <a:noFill/>
        </p:spPr>
      </p:pic>
      <p:pic>
        <p:nvPicPr>
          <p:cNvPr id="17" name="Picture 8" descr="Картинка 3 из 153752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 l="12501" t="10878" r="7138" b="2102"/>
          <a:stretch>
            <a:fillRect/>
          </a:stretch>
        </p:blipFill>
        <p:spPr bwMode="auto">
          <a:xfrm rot="20878196">
            <a:off x="6237356" y="2396430"/>
            <a:ext cx="273405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евросеть\Desktop\ncTxnVCTia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728" t="5759" r="15147" b="6736"/>
          <a:stretch>
            <a:fillRect/>
          </a:stretch>
        </p:blipFill>
        <p:spPr bwMode="auto">
          <a:xfrm>
            <a:off x="3347864" y="260648"/>
            <a:ext cx="2448272" cy="3960440"/>
          </a:xfrm>
          <a:prstGeom prst="rect">
            <a:avLst/>
          </a:prstGeom>
          <a:noFill/>
        </p:spPr>
      </p:pic>
      <p:pic>
        <p:nvPicPr>
          <p:cNvPr id="7" name="Рисунок 6" descr="http://nastanova.com/wp-content/uploads/2019/01/34302d495b24b510bae86c770a9847ec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12602" t="4185" r="12264" b="5415"/>
          <a:stretch/>
        </p:blipFill>
        <p:spPr bwMode="auto">
          <a:xfrm>
            <a:off x="323528" y="332656"/>
            <a:ext cx="1512168" cy="1728192"/>
          </a:xfrm>
          <a:prstGeom prst="round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588224" y="332656"/>
            <a:ext cx="1910145" cy="1929444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804248" y="2564904"/>
            <a:ext cx="1612567" cy="1570275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95536" y="4797152"/>
            <a:ext cx="1771346" cy="1563551"/>
          </a:xfrm>
          <a:prstGeom prst="rect">
            <a:avLst/>
          </a:prstGeom>
        </p:spPr>
      </p:pic>
      <p:pic>
        <p:nvPicPr>
          <p:cNvPr id="12" name="Рисунок 11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020272" y="4941168"/>
            <a:ext cx="1627965" cy="1388740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8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987824" y="4797152"/>
            <a:ext cx="1298512" cy="1745087"/>
          </a:xfrm>
          <a:prstGeom prst="rect">
            <a:avLst/>
          </a:prstGeom>
        </p:spPr>
      </p:pic>
      <p:pic>
        <p:nvPicPr>
          <p:cNvPr id="14" name="Рисунок 13"/>
          <p:cNvPicPr/>
          <p:nvPr/>
        </p:nvPicPr>
        <p:blipFill>
          <a:blip r:embed="rId9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572000" y="4797152"/>
            <a:ext cx="2083369" cy="1804519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10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51520" y="2132856"/>
            <a:ext cx="2254173" cy="239098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47864" y="4293096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У Светы в сумке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  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Соня ест……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Рисунок 3" descr="http://nbhz.com.ua/wp-content/uploads/2016/11/10-%D0%91%D1%83%D0%BB%D0%BA%D0%B0-%D0%BC%D1%96%D1%81%D1%8C%D0%BA%D0%B0.pn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2453354" cy="1391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3.amazonaws.com/peoplepng/wp-content/uploads/2018/11/12002207/Soup-Download-PNG.pn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2198004" cy="209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948264" y="404664"/>
            <a:ext cx="1599329" cy="2255712"/>
          </a:xfrm>
          <a:prstGeom prst="rect">
            <a:avLst/>
          </a:prstGeom>
        </p:spPr>
      </p:pic>
      <p:pic>
        <p:nvPicPr>
          <p:cNvPr id="7" name="Рисунок 6" descr="https://avatars.mds.yandex.net/get-pdb/403640/f6139729-f4c2-4097-82bb-a3d60469b444/s120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47450"/>
          <a:stretch/>
        </p:blipFill>
        <p:spPr bwMode="auto">
          <a:xfrm>
            <a:off x="7020272" y="2996953"/>
            <a:ext cx="1763688" cy="1800200"/>
          </a:xfrm>
          <a:prstGeom prst="roundRect">
            <a:avLst/>
          </a:prstGeom>
          <a:noFill/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483768" y="5085184"/>
            <a:ext cx="2051720" cy="1484784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7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499992" y="4653136"/>
            <a:ext cx="2060259" cy="1916832"/>
          </a:xfrm>
          <a:prstGeom prst="rect">
            <a:avLst/>
          </a:prstGeom>
        </p:spPr>
      </p:pic>
      <p:pic>
        <p:nvPicPr>
          <p:cNvPr id="11" name="Рисунок 10" descr="https://avatars.mds.yandex.net/get-zen_doc/35845/pub_5c47f2c303922200ad734c56_5c48b59a43099005c7bfa6c0/scale_600"/>
          <p:cNvPicPr/>
          <p:nvPr/>
        </p:nvPicPr>
        <p:blipFill>
          <a:blip r:embed="rId8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1177" t="13220" r="15263" b="7090"/>
          <a:stretch>
            <a:fillRect/>
          </a:stretch>
        </p:blipFill>
        <p:spPr bwMode="auto">
          <a:xfrm>
            <a:off x="7092280" y="4941168"/>
            <a:ext cx="1440160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евросеть\Desktop\depositphotos_10032348-stock-illustration-child-illustration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260648"/>
            <a:ext cx="4032448" cy="3024336"/>
          </a:xfrm>
          <a:prstGeom prst="rect">
            <a:avLst/>
          </a:prstGeom>
          <a:noFill/>
        </p:spPr>
      </p:pic>
      <p:pic>
        <p:nvPicPr>
          <p:cNvPr id="13" name="Рисунок 12" descr="https://pngimg.com/uploads/muffin/muffin_PNG109.png"/>
          <p:cNvPicPr/>
          <p:nvPr/>
        </p:nvPicPr>
        <p:blipFill>
          <a:blip r:embed="rId10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77072"/>
            <a:ext cx="2316663" cy="1941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</a:t>
            </a:r>
            <a:r>
              <a:rPr lang="ru-RU" b="1" dirty="0" smtClean="0">
                <a:latin typeface="Bookman Old Style" pitchFamily="18" charset="0"/>
              </a:rPr>
              <a:t>София смотрит на…..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95536" y="188640"/>
            <a:ext cx="1795811" cy="2029889"/>
          </a:xfrm>
          <a:prstGeom prst="rect">
            <a:avLst/>
          </a:prstGeom>
        </p:spPr>
      </p:pic>
      <p:pic>
        <p:nvPicPr>
          <p:cNvPr id="7" name="Рисунок 6" descr="http://xn--h1ahfbmc7b.xn--p1ai/rw_common/images/som.pn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20186349">
            <a:off x="6509036" y="4818180"/>
            <a:ext cx="2597872" cy="1586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www.pngplay.com/wp-content/uploads/1/Flying-Bug-Transparent-PNG.png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 rot="2416968">
            <a:off x="7565114" y="2588208"/>
            <a:ext cx="1217830" cy="1909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5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79512" y="4653136"/>
            <a:ext cx="1974105" cy="2204864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6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444208" y="188640"/>
            <a:ext cx="2394475" cy="2160240"/>
          </a:xfrm>
          <a:prstGeom prst="rect">
            <a:avLst/>
          </a:prstGeom>
        </p:spPr>
      </p:pic>
      <p:pic>
        <p:nvPicPr>
          <p:cNvPr id="5123" name="Picture 3" descr="C:\Users\евросеть\Desktop\i (1).jf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0"/>
            <a:ext cx="3600400" cy="2780928"/>
          </a:xfrm>
          <a:prstGeom prst="rect">
            <a:avLst/>
          </a:prstGeom>
          <a:noFill/>
        </p:spPr>
      </p:pic>
      <p:pic>
        <p:nvPicPr>
          <p:cNvPr id="15" name="Рисунок 14"/>
          <p:cNvPicPr/>
          <p:nvPr/>
        </p:nvPicPr>
        <p:blipFill>
          <a:blip r:embed="rId8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51520" y="2636912"/>
            <a:ext cx="2586553" cy="1654683"/>
          </a:xfrm>
          <a:prstGeom prst="rect">
            <a:avLst/>
          </a:prstGeom>
        </p:spPr>
      </p:pic>
      <p:pic>
        <p:nvPicPr>
          <p:cNvPr id="16" name="Содержимое 3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2483768" y="4365104"/>
            <a:ext cx="2160240" cy="2253444"/>
          </a:xfrm>
          <a:prstGeom prst="rect">
            <a:avLst/>
          </a:prstGeom>
        </p:spPr>
      </p:pic>
      <p:pic>
        <p:nvPicPr>
          <p:cNvPr id="17" name="Рисунок 16" descr="https://www.illinoislibraryday.info/wp-content/uploads/2019/01/cactus-clipart-free-cute-plants-pinterest-clip.png"/>
          <p:cNvPicPr/>
          <p:nvPr/>
        </p:nvPicPr>
        <p:blipFill>
          <a:blip r:embed="rId10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30352"/>
            <a:ext cx="2191870" cy="2927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Закрепление произношения звука С в предложениях, составленных как ответ на вопрос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Ответь на вопросы полными предложениями.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/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В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случае затруднений используй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картинки-подсказки 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.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Кто летает над лесом, глядя вниз с интересом? Что растет у моста, где вокруг красота? Кто сидит на сосне, днем как будто во сне? Кто ест сосиски из своей миски?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551712" y="2708920"/>
            <a:ext cx="2592288" cy="252028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4860032" y="4149080"/>
            <a:ext cx="2088232" cy="2533945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3542184"/>
            <a:ext cx="2880320" cy="3315816"/>
          </a:xfrm>
          <a:prstGeom prst="rect">
            <a:avLst/>
          </a:prstGeom>
        </p:spPr>
      </p:pic>
      <p:pic>
        <p:nvPicPr>
          <p:cNvPr id="10244" name="Picture 4" descr="C:\Users\евросеть\Desktop\254b1390-05e6-4e86-a8a7-4994e892f806.png"/>
          <p:cNvPicPr>
            <a:picLocks noChangeAspect="1" noChangeArrowheads="1"/>
          </p:cNvPicPr>
          <p:nvPr/>
        </p:nvPicPr>
        <p:blipFill>
          <a:blip r:embed="rId5" cstate="print"/>
          <a:srcRect t="9257"/>
          <a:stretch>
            <a:fillRect/>
          </a:stretch>
        </p:blipFill>
        <p:spPr bwMode="auto">
          <a:xfrm rot="153309">
            <a:off x="2228400" y="2771624"/>
            <a:ext cx="2847117" cy="15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892480" cy="5937523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2400" b="1" dirty="0" smtClean="0"/>
              <a:t>Закрепление </a:t>
            </a:r>
          </a:p>
          <a:p>
            <a:pPr indent="0" algn="ctr">
              <a:buNone/>
            </a:pPr>
            <a:r>
              <a:rPr lang="ru-RU" sz="2400" b="1" dirty="0" smtClean="0"/>
              <a:t>правильного произношения  звука С </a:t>
            </a:r>
          </a:p>
          <a:p>
            <a:pPr indent="0" algn="ctr">
              <a:buNone/>
            </a:pPr>
            <a:r>
              <a:rPr lang="ru-RU" sz="2400" b="1" dirty="0" smtClean="0"/>
              <a:t>в </a:t>
            </a:r>
            <a:r>
              <a:rPr lang="ru-RU" sz="2400" b="1" dirty="0" smtClean="0"/>
              <a:t>предложениях. </a:t>
            </a:r>
            <a:endParaRPr lang="ru-RU" sz="2400" b="1" dirty="0" smtClean="0"/>
          </a:p>
          <a:p>
            <a:pPr indent="0">
              <a:buNone/>
            </a:pPr>
            <a:r>
              <a:rPr lang="ru-RU" sz="2400" b="1" dirty="0" smtClean="0"/>
              <a:t>                        Уточнение </a:t>
            </a:r>
            <a:r>
              <a:rPr lang="ru-RU" sz="2400" b="1" dirty="0" smtClean="0"/>
              <a:t>знаний об окружающем мире</a:t>
            </a:r>
            <a:endParaRPr lang="ru-RU" sz="2400" dirty="0" smtClean="0"/>
          </a:p>
          <a:p>
            <a:pPr>
              <a:buNone/>
            </a:pPr>
            <a:r>
              <a:rPr lang="ru-RU" sz="2000" i="1" dirty="0" smtClean="0"/>
              <a:t>       Рассмотри картинки и </a:t>
            </a:r>
            <a:r>
              <a:rPr lang="ru-RU" sz="2000" i="1" dirty="0" smtClean="0"/>
              <a:t>четко, выделяя звук С, </a:t>
            </a:r>
            <a:r>
              <a:rPr lang="ru-RU" sz="2000" i="1" dirty="0" smtClean="0"/>
              <a:t>назови </a:t>
            </a:r>
            <a:r>
              <a:rPr lang="ru-RU" sz="2000" i="1" dirty="0" smtClean="0"/>
              <a:t>их. </a:t>
            </a:r>
            <a:r>
              <a:rPr lang="ru-RU" sz="2000" i="1" dirty="0" smtClean="0"/>
              <a:t>Определи </a:t>
            </a:r>
            <a:r>
              <a:rPr lang="ru-RU" sz="2000" i="1" dirty="0" smtClean="0"/>
              <a:t>время года, к </a:t>
            </a:r>
            <a:r>
              <a:rPr lang="ru-RU" sz="2000" i="1" dirty="0" smtClean="0"/>
              <a:t>которому </a:t>
            </a:r>
            <a:r>
              <a:rPr lang="ru-RU" sz="2000" i="1" dirty="0" smtClean="0"/>
              <a:t>относится каждый предмет. Подробно объясни свой выбор.</a:t>
            </a:r>
          </a:p>
          <a:p>
            <a:endParaRPr lang="ru-RU" dirty="0"/>
          </a:p>
        </p:txBody>
      </p:sp>
      <p:pic>
        <p:nvPicPr>
          <p:cNvPr id="5" name="Рисунок 4" descr="https://avatars.mds.yandex.net/get-pdb/1511346/329b7b58-1199-4ed6-a0ca-34226b6ab66f/s1200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93096"/>
            <a:ext cx="2088232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C:\Users\евросеть\Desktop\trafaret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31946">
            <a:off x="7056255" y="2801645"/>
            <a:ext cx="1687659" cy="1202457"/>
          </a:xfrm>
          <a:prstGeom prst="ellipse">
            <a:avLst/>
          </a:prstGeom>
          <a:noFill/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995936" y="5445224"/>
            <a:ext cx="1451050" cy="996391"/>
          </a:xfrm>
          <a:prstGeom prst="rect">
            <a:avLst/>
          </a:prstGeom>
        </p:spPr>
      </p:pic>
      <p:pic>
        <p:nvPicPr>
          <p:cNvPr id="9" name="Picture 2" descr="C:\Users\евросеть\Desktop\038200220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5013176"/>
            <a:ext cx="1676195" cy="1184995"/>
          </a:xfrm>
          <a:prstGeom prst="rect">
            <a:avLst/>
          </a:prstGeom>
          <a:noFill/>
        </p:spPr>
      </p:pic>
      <p:pic>
        <p:nvPicPr>
          <p:cNvPr id="11" name="Picture 4" descr="C:\Users\евросеть\Desktop\9b609120f9228704043dffd0c5c207e8-mushrooms-clipar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2924944"/>
            <a:ext cx="1921024" cy="2226405"/>
          </a:xfrm>
          <a:prstGeom prst="rect">
            <a:avLst/>
          </a:prstGeom>
          <a:noFill/>
        </p:spPr>
      </p:pic>
      <p:pic>
        <p:nvPicPr>
          <p:cNvPr id="12" name="Picture 6" descr="C:\Users\евросеть\Desktop\381337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140968"/>
            <a:ext cx="2016224" cy="2016224"/>
          </a:xfrm>
          <a:prstGeom prst="round2DiagRect">
            <a:avLst/>
          </a:prstGeom>
          <a:noFill/>
        </p:spPr>
      </p:pic>
      <p:pic>
        <p:nvPicPr>
          <p:cNvPr id="13" name="Picture 9" descr="C:\Users\евросеть\Desktop\1848.94_1_tif_1000x10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5085184"/>
            <a:ext cx="2001401" cy="1509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евросеть\Desktop\ND8187D2D57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492896"/>
            <a:ext cx="2682956" cy="3641606"/>
          </a:xfrm>
          <a:prstGeom prst="rect">
            <a:avLst/>
          </a:prstGeom>
          <a:noFill/>
        </p:spPr>
      </p:pic>
      <p:pic>
        <p:nvPicPr>
          <p:cNvPr id="11267" name="Picture 3" descr="C:\Users\евросеть\Desktop\0954f111524fe396620ce59c4dc9f6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9704" y="3861048"/>
            <a:ext cx="2664296" cy="2664296"/>
          </a:xfrm>
          <a:prstGeom prst="rect">
            <a:avLst/>
          </a:prstGeom>
          <a:noFill/>
        </p:spPr>
      </p:pic>
      <p:pic>
        <p:nvPicPr>
          <p:cNvPr id="11269" name="Picture 5" descr="C:\Users\евросеть\Desktop\hello_html_2ab4d5c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60648"/>
            <a:ext cx="2331657" cy="2171728"/>
          </a:xfrm>
          <a:prstGeom prst="rect">
            <a:avLst/>
          </a:prstGeom>
          <a:noFill/>
        </p:spPr>
      </p:pic>
      <p:pic>
        <p:nvPicPr>
          <p:cNvPr id="11271" name="Picture 7" descr="C:\Users\евросеть\Desktop\666301_mai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27039">
            <a:off x="6090706" y="361252"/>
            <a:ext cx="2925688" cy="2241756"/>
          </a:xfrm>
          <a:prstGeom prst="roundRect">
            <a:avLst/>
          </a:prstGeom>
          <a:noFill/>
        </p:spPr>
      </p:pic>
      <p:pic>
        <p:nvPicPr>
          <p:cNvPr id="11272" name="Picture 8" descr="C:\Users\евросеть\Desktop\2a4f5924cc37b681eeea3020065ef8ef_w720_h540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91898">
            <a:off x="297440" y="3334368"/>
            <a:ext cx="3816424" cy="2862087"/>
          </a:xfrm>
          <a:prstGeom prst="roundRect">
            <a:avLst/>
          </a:prstGeom>
          <a:noFill/>
        </p:spPr>
      </p:pic>
      <p:pic>
        <p:nvPicPr>
          <p:cNvPr id="12" name="Рисунок 11" descr="https://i.ya-webdesign.com/images/icicles-border-png-2.png"/>
          <p:cNvPicPr/>
          <p:nvPr/>
        </p:nvPicPr>
        <p:blipFill>
          <a:blip r:embed="rId7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2232248" cy="1821867"/>
          </a:xfrm>
          <a:prstGeom prst="round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260648"/>
            <a:ext cx="8363272" cy="586551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Закрепление произношения звука С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 предложениях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, составленных по двум опорным словам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</a:t>
            </a:r>
            <a:r>
              <a:rPr lang="ru-RU" sz="26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Послушай </a:t>
            </a:r>
            <a:r>
              <a:rPr lang="ru-RU" sz="26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пары слов. Проговори </a:t>
            </a:r>
            <a:r>
              <a:rPr lang="ru-RU" sz="26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каждую пару слов  </a:t>
            </a:r>
            <a:r>
              <a:rPr lang="ru-RU" sz="26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3-4 раза, выделяя звук С.</a:t>
            </a:r>
            <a:r>
              <a:rPr lang="ru-RU" sz="26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Составь </a:t>
            </a:r>
            <a:r>
              <a:rPr lang="ru-RU" sz="2600" i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 ними предложения.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Галстук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— выставка.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Спутник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— космос.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Соловей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— кусты.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Снег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— санки.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Соль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—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суп. 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Весна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— сосульки.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Слон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— ананас.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Слякоть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— сапоги.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Стакан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— сок.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Асфальт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—са­мокат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евросеть\Desktop\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евросеть\Desktop\img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99592" y="260648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     Пальчиковая </a:t>
            </a: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гимнастика </a:t>
            </a:r>
            <a:endParaRPr lang="ru-RU" sz="32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619672" y="1196752"/>
            <a:ext cx="5688632" cy="4929411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Bahnschrift" pitchFamily="34" charset="0"/>
              </a:rPr>
              <a:t>          Скачет </a:t>
            </a:r>
            <a:r>
              <a:rPr lang="ru-RU" b="1" i="1" dirty="0" smtClean="0">
                <a:solidFill>
                  <a:srgbClr val="C00000"/>
                </a:solidFill>
                <a:latin typeface="Bahnschrift" pitchFamily="34" charset="0"/>
              </a:rPr>
              <a:t>зайка косой («зайчик» правой рукой).</a:t>
            </a:r>
            <a:endParaRPr lang="ru-RU" b="1" dirty="0" smtClean="0">
              <a:solidFill>
                <a:srgbClr val="C00000"/>
              </a:solidFill>
              <a:latin typeface="Bahnschrift" pitchFamily="34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Bahnschrift" pitchFamily="34" charset="0"/>
              </a:rPr>
              <a:t>         Под </a:t>
            </a:r>
            <a:r>
              <a:rPr lang="ru-RU" b="1" i="1" dirty="0" smtClean="0">
                <a:solidFill>
                  <a:srgbClr val="C00000"/>
                </a:solidFill>
                <a:latin typeface="Bahnschrift" pitchFamily="34" charset="0"/>
              </a:rPr>
              <a:t>высокой сосной. («дерево» правой рукой).</a:t>
            </a:r>
            <a:endParaRPr lang="ru-RU" b="1" dirty="0" smtClean="0">
              <a:solidFill>
                <a:srgbClr val="C00000"/>
              </a:solidFill>
              <a:latin typeface="Bahnschrift" pitchFamily="34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Bahnschrift" pitchFamily="34" charset="0"/>
              </a:rPr>
              <a:t>       Под </a:t>
            </a:r>
            <a:r>
              <a:rPr lang="ru-RU" b="1" i="1" dirty="0" smtClean="0">
                <a:solidFill>
                  <a:srgbClr val="C00000"/>
                </a:solidFill>
                <a:latin typeface="Bahnschrift" pitchFamily="34" charset="0"/>
              </a:rPr>
              <a:t>другою сосной («дерево» левой рукой).</a:t>
            </a:r>
            <a:endParaRPr lang="ru-RU" b="1" dirty="0" smtClean="0">
              <a:solidFill>
                <a:srgbClr val="C00000"/>
              </a:solidFill>
              <a:latin typeface="Bahnschrift" pitchFamily="34" charset="0"/>
            </a:endParaRPr>
          </a:p>
          <a:p>
            <a:pPr>
              <a:buNone/>
            </a:pPr>
            <a:r>
              <a:rPr lang="ru-RU" b="1" i="1" dirty="0" smtClean="0">
                <a:solidFill>
                  <a:srgbClr val="C00000"/>
                </a:solidFill>
                <a:latin typeface="Bahnschrift" pitchFamily="34" charset="0"/>
              </a:rPr>
              <a:t>      Скачет </a:t>
            </a:r>
            <a:r>
              <a:rPr lang="ru-RU" b="1" i="1" dirty="0" smtClean="0">
                <a:solidFill>
                  <a:srgbClr val="C00000"/>
                </a:solidFill>
                <a:latin typeface="Bahnschrift" pitchFamily="34" charset="0"/>
              </a:rPr>
              <a:t>зайка второй. («зайчик </a:t>
            </a:r>
            <a:r>
              <a:rPr lang="ru-RU" b="1" i="1" dirty="0" smtClean="0">
                <a:solidFill>
                  <a:srgbClr val="C00000"/>
                </a:solidFill>
                <a:latin typeface="Bahnschrift" pitchFamily="34" charset="0"/>
              </a:rPr>
              <a:t>левой </a:t>
            </a:r>
            <a:r>
              <a:rPr lang="ru-RU" b="1" i="1" dirty="0" smtClean="0">
                <a:solidFill>
                  <a:srgbClr val="C00000"/>
                </a:solidFill>
                <a:latin typeface="Bahnschrift" pitchFamily="34" charset="0"/>
              </a:rPr>
              <a:t>рукой»).</a:t>
            </a:r>
            <a:endParaRPr lang="ru-RU" b="1" dirty="0" smtClean="0">
              <a:solidFill>
                <a:srgbClr val="C00000"/>
              </a:solidFill>
              <a:latin typeface="Bahnschrift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171" name="Picture 3" descr="C:\Users\евросеть\Desktop\unnam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006" y="4876006"/>
            <a:ext cx="1981994" cy="1981994"/>
          </a:xfrm>
          <a:prstGeom prst="rect">
            <a:avLst/>
          </a:prstGeom>
          <a:noFill/>
        </p:spPr>
      </p:pic>
      <p:pic>
        <p:nvPicPr>
          <p:cNvPr id="7172" name="Picture 4" descr="C:\Users\евросеть\Desktop\ми-ый-зайчик-изо-ированный-на-бе-ой-пре-посы-ке-74891400.jpg"/>
          <p:cNvPicPr>
            <a:picLocks noChangeAspect="1" noChangeArrowheads="1"/>
          </p:cNvPicPr>
          <p:nvPr/>
        </p:nvPicPr>
        <p:blipFill>
          <a:blip r:embed="rId3" cstate="print"/>
          <a:srcRect l="16263" r="20267"/>
          <a:stretch>
            <a:fillRect/>
          </a:stretch>
        </p:blipFill>
        <p:spPr bwMode="auto">
          <a:xfrm>
            <a:off x="467544" y="4077072"/>
            <a:ext cx="1547664" cy="2498725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0" y="548680"/>
            <a:ext cx="2051720" cy="3645024"/>
          </a:xfrm>
          <a:prstGeom prst="rect">
            <a:avLst/>
          </a:prstGeom>
        </p:spPr>
      </p:pic>
      <p:pic>
        <p:nvPicPr>
          <p:cNvPr id="15" name="Рисунок 14"/>
          <p:cNvPicPr/>
          <p:nvPr/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804248" y="980728"/>
            <a:ext cx="2051720" cy="3645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5" name="Picture 3" descr="C:\Users\евросеть\Desktop\1593735937_18-p-foni-dlya-dou-21.jpg"/>
          <p:cNvPicPr>
            <a:picLocks noChangeAspect="1" noChangeArrowheads="1"/>
          </p:cNvPicPr>
          <p:nvPr/>
        </p:nvPicPr>
        <p:blipFill>
          <a:blip r:embed="rId2" cstate="print"/>
          <a:srcRect t="56537"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260648"/>
            <a:ext cx="7704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Звуковая </a:t>
            </a:r>
            <a:r>
              <a:rPr lang="ru-RU" sz="32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распевка</a:t>
            </a:r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7" name="Содержимое 3" descr="http://www.logolife.ru/wp-content/gallery/dlya-izucheniya-zvukov/krug.jpg"/>
          <p:cNvPicPr>
            <a:picLocks/>
          </p:cNvPicPr>
          <p:nvPr/>
        </p:nvPicPr>
        <p:blipFill>
          <a:blip r:embed="rId3" cstate="print"/>
          <a:srcRect r="10000"/>
          <a:stretch>
            <a:fillRect/>
          </a:stretch>
        </p:blipFill>
        <p:spPr bwMode="auto">
          <a:xfrm>
            <a:off x="683568" y="980728"/>
            <a:ext cx="1296144" cy="11583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4" descr="http://www.logolife.ru/wp-content/gallery/dlya-izucheniya-zvukov/krug1.jpg"/>
          <p:cNvPicPr>
            <a:picLocks noChangeAspect="1" noChangeArrowheads="1"/>
          </p:cNvPicPr>
          <p:nvPr/>
        </p:nvPicPr>
        <p:blipFill>
          <a:blip r:embed="rId4" cstate="print"/>
          <a:srcRect t="-15507" r="-25998" b="-16306"/>
          <a:stretch>
            <a:fillRect/>
          </a:stretch>
        </p:blipFill>
        <p:spPr bwMode="auto">
          <a:xfrm>
            <a:off x="2123728" y="980728"/>
            <a:ext cx="1224136" cy="12241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Рисунок 5" descr="http://www.logolife.ru/wp-content/gallery/dlya-izucheniya-zvukov/kirpi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124744"/>
            <a:ext cx="1282700" cy="9286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Рисунок 5" descr="http://www.logolife.ru/wp-content/gallery/dlya-izucheniya-zvukov/kirpich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2276872"/>
            <a:ext cx="1282700" cy="92868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" name="Рисунок 4" descr="http://www.logolife.ru/wp-content/gallery/dlya-izucheniya-zvukov/krug1.jpg"/>
          <p:cNvPicPr>
            <a:picLocks noChangeAspect="1" noChangeArrowheads="1"/>
          </p:cNvPicPr>
          <p:nvPr/>
        </p:nvPicPr>
        <p:blipFill>
          <a:blip r:embed="rId4" cstate="print"/>
          <a:srcRect t="-15507" r="-25998" b="-16306"/>
          <a:stretch>
            <a:fillRect/>
          </a:stretch>
        </p:blipFill>
        <p:spPr bwMode="auto">
          <a:xfrm>
            <a:off x="4860032" y="2132856"/>
            <a:ext cx="1224136" cy="122413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2" name="Содержимое 3" descr="http://www.logolife.ru/wp-content/gallery/dlya-izucheniya-zvukov/krug.jpg"/>
          <p:cNvPicPr>
            <a:picLocks/>
          </p:cNvPicPr>
          <p:nvPr/>
        </p:nvPicPr>
        <p:blipFill>
          <a:blip r:embed="rId3" cstate="print"/>
          <a:srcRect r="10000"/>
          <a:stretch>
            <a:fillRect/>
          </a:stretch>
        </p:blipFill>
        <p:spPr bwMode="auto">
          <a:xfrm>
            <a:off x="6084168" y="2060848"/>
            <a:ext cx="1296144" cy="115839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Bookman Old Style" pitchFamily="18" charset="0"/>
              </a:rPr>
              <a:t>Артикуляционная гимнастика</a:t>
            </a:r>
            <a:endParaRPr lang="ru-RU" sz="3200" b="1" dirty="0">
              <a:latin typeface="Bookman Old Style" pitchFamily="18" charset="0"/>
            </a:endParaRPr>
          </a:p>
        </p:txBody>
      </p:sp>
      <p:pic>
        <p:nvPicPr>
          <p:cNvPr id="4" name="Picture 11" descr="заборчик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7704856" cy="1800200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6" name="Picture 10" descr="дудочка"/>
          <p:cNvPicPr>
            <a:picLocks noChangeAspect="1" noChangeArrowheads="1"/>
          </p:cNvPicPr>
          <p:nvPr/>
        </p:nvPicPr>
        <p:blipFill>
          <a:blip r:embed="rId3" cstate="print">
            <a:lum bright="6000" contrast="24000"/>
          </a:blip>
          <a:srcRect/>
          <a:stretch>
            <a:fillRect/>
          </a:stretch>
        </p:blipFill>
        <p:spPr bwMode="auto">
          <a:xfrm>
            <a:off x="539552" y="2852937"/>
            <a:ext cx="7772400" cy="1872208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7" name="Рисунок 28"/>
          <p:cNvPicPr>
            <a:picLocks noChangeAspect="1" noChangeArrowheads="1"/>
          </p:cNvPicPr>
          <p:nvPr/>
        </p:nvPicPr>
        <p:blipFill>
          <a:blip r:embed="rId4" cstate="print">
            <a:lum bright="-6000" contrast="48000"/>
          </a:blip>
          <a:srcRect/>
          <a:stretch>
            <a:fillRect/>
          </a:stretch>
        </p:blipFill>
        <p:spPr bwMode="auto">
          <a:xfrm>
            <a:off x="539552" y="980728"/>
            <a:ext cx="2520280" cy="160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3 трубоч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924944"/>
            <a:ext cx="2232248" cy="1732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10" name="Rectangle 59"/>
          <p:cNvSpPr>
            <a:spLocks noChangeArrowheads="1"/>
          </p:cNvSpPr>
          <p:nvPr/>
        </p:nvSpPr>
        <p:spPr bwMode="auto">
          <a:xfrm>
            <a:off x="2627784" y="908720"/>
            <a:ext cx="3429000" cy="158417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 dirty="0">
                <a:solidFill>
                  <a:srgbClr val="CC0000"/>
                </a:solidFill>
                <a:latin typeface="Comic Sans MS" pitchFamily="66" charset="0"/>
              </a:rPr>
              <a:t>	</a:t>
            </a:r>
            <a:endParaRPr lang="ru-RU" sz="2400" b="1" dirty="0">
              <a:solidFill>
                <a:srgbClr val="CC0000"/>
              </a:solidFill>
              <a:latin typeface="Book Antiqua" pitchFamily="18" charset="0"/>
            </a:endParaRPr>
          </a:p>
          <a:p>
            <a:r>
              <a:rPr lang="ru-RU" sz="1600" b="1" dirty="0">
                <a:solidFill>
                  <a:srgbClr val="CC0000"/>
                </a:solidFill>
                <a:latin typeface="Bookman Old Style" pitchFamily="18" charset="0"/>
              </a:rPr>
              <a:t>«Улыбка» </a:t>
            </a:r>
            <a:r>
              <a:rPr lang="ru-RU" sz="1600" dirty="0">
                <a:solidFill>
                  <a:srgbClr val="CC0000"/>
                </a:solidFill>
                <a:latin typeface="Bookman Old Style" pitchFamily="18" charset="0"/>
              </a:rPr>
              <a:t>(«Заборчик»)</a:t>
            </a:r>
          </a:p>
          <a:p>
            <a:endParaRPr lang="ru-RU" sz="1600" dirty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FontTx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Улыбнуться с напряжением, </a:t>
            </a:r>
          </a:p>
          <a:p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обнажив сомкнутые зубы</a:t>
            </a:r>
          </a:p>
        </p:txBody>
      </p:sp>
      <p:pic>
        <p:nvPicPr>
          <p:cNvPr id="5" name="Рисунок 12" descr="http://mirsovetov.ru/images/2789/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2160" y="1052736"/>
            <a:ext cx="2169666" cy="1632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58"/>
          <p:cNvSpPr>
            <a:spLocks noChangeArrowheads="1"/>
          </p:cNvSpPr>
          <p:nvPr/>
        </p:nvSpPr>
        <p:spPr bwMode="auto">
          <a:xfrm>
            <a:off x="2667000" y="2996952"/>
            <a:ext cx="3352800" cy="15121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b="1" dirty="0">
                <a:solidFill>
                  <a:srgbClr val="CC0000"/>
                </a:solidFill>
                <a:latin typeface="Bookman Old Style" pitchFamily="18" charset="0"/>
              </a:rPr>
              <a:t>«Дудочка» </a:t>
            </a:r>
            <a:r>
              <a:rPr lang="ru-RU" sz="1600" dirty="0">
                <a:solidFill>
                  <a:srgbClr val="CC0000"/>
                </a:solidFill>
                <a:latin typeface="Bookman Old Style" pitchFamily="18" charset="0"/>
              </a:rPr>
              <a:t>(«Хоботок»)</a:t>
            </a:r>
          </a:p>
          <a:p>
            <a:endParaRPr lang="ru-RU" sz="1600" dirty="0">
              <a:solidFill>
                <a:srgbClr val="CC0000"/>
              </a:solidFill>
              <a:latin typeface="Bookman Old Style" pitchFamily="18" charset="0"/>
            </a:endParaRPr>
          </a:p>
          <a:p>
            <a:pPr>
              <a:buFontTx/>
              <a:buChar char="•"/>
            </a:pP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 С напряжением вытянуть </a:t>
            </a:r>
          </a:p>
          <a:p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губы вперед (зубы сомкнуты</a:t>
            </a: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)</a:t>
            </a:r>
          </a:p>
        </p:txBody>
      </p:sp>
      <p:pic>
        <p:nvPicPr>
          <p:cNvPr id="13" name="Picture 13" descr="блинчик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869160"/>
            <a:ext cx="7848600" cy="1820863"/>
          </a:xfrm>
          <a:prstGeom prst="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14" name="Рисунок 2"/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>
            <a:off x="683568" y="4941168"/>
            <a:ext cx="2141984" cy="17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59"/>
          <p:cNvSpPr>
            <a:spLocks noChangeArrowheads="1"/>
          </p:cNvSpPr>
          <p:nvPr/>
        </p:nvSpPr>
        <p:spPr bwMode="auto">
          <a:xfrm>
            <a:off x="2843808" y="4941168"/>
            <a:ext cx="3252192" cy="1656184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400" b="1" dirty="0">
                <a:solidFill>
                  <a:srgbClr val="CC0000"/>
                </a:solidFill>
                <a:latin typeface="Comic Sans MS" pitchFamily="66" charset="0"/>
              </a:rPr>
              <a:t>	</a:t>
            </a:r>
            <a:endParaRPr lang="ru-RU" sz="2400" b="1" dirty="0">
              <a:solidFill>
                <a:srgbClr val="CC0000"/>
              </a:solidFill>
              <a:latin typeface="Book Antiqua" pitchFamily="18" charset="0"/>
            </a:endParaRPr>
          </a:p>
          <a:p>
            <a:r>
              <a:rPr lang="ru-RU" sz="1600" b="1" dirty="0">
                <a:solidFill>
                  <a:srgbClr val="CC0000"/>
                </a:solidFill>
                <a:latin typeface="Book Antiqua" pitchFamily="18" charset="0"/>
              </a:rPr>
              <a:t>«</a:t>
            </a:r>
            <a:r>
              <a:rPr lang="ru-RU" sz="1600" b="1" dirty="0">
                <a:solidFill>
                  <a:srgbClr val="CC0000"/>
                </a:solidFill>
                <a:latin typeface="Bookman Old Style" pitchFamily="18" charset="0"/>
              </a:rPr>
              <a:t>Улыбка» </a:t>
            </a:r>
            <a:r>
              <a:rPr lang="ru-RU" sz="1600" dirty="0">
                <a:solidFill>
                  <a:srgbClr val="CC0000"/>
                </a:solidFill>
                <a:latin typeface="Bookman Old Style" pitchFamily="18" charset="0"/>
              </a:rPr>
              <a:t>-</a:t>
            </a:r>
            <a:r>
              <a:rPr lang="ru-RU" sz="1600" b="1" dirty="0">
                <a:solidFill>
                  <a:srgbClr val="CC0000"/>
                </a:solidFill>
                <a:latin typeface="Bookman Old Style" pitchFamily="18" charset="0"/>
              </a:rPr>
              <a:t> «Дудочка» </a:t>
            </a:r>
            <a:endParaRPr lang="ru-RU" sz="1600" dirty="0">
              <a:solidFill>
                <a:srgbClr val="002060"/>
              </a:solidFill>
              <a:latin typeface="Bookman Old Style" pitchFamily="18" charset="0"/>
            </a:endParaRPr>
          </a:p>
          <a:p>
            <a:pPr>
              <a:buFontTx/>
              <a:buChar char="•"/>
            </a:pP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Чередовать упражнения </a:t>
            </a:r>
          </a:p>
          <a:p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«Улыбка» - «Дудочка». </a:t>
            </a:r>
          </a:p>
          <a:p>
            <a:pPr>
              <a:buFontTx/>
              <a:buChar char="•"/>
            </a:pP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Переключение позиций </a:t>
            </a:r>
          </a:p>
          <a:p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плавное, в одном ритме</a:t>
            </a:r>
            <a:endParaRPr lang="ru-RU" sz="16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pic>
        <p:nvPicPr>
          <p:cNvPr id="16" name="Рисунок 12" descr="http://mirsovetov.ru/images/2789/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4941168"/>
            <a:ext cx="201622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6" descr="3 трубочк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5589240"/>
            <a:ext cx="216024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9" descr="месим тес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7924800" cy="1843088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5" name="Picture 39" descr="месим тесто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653136"/>
            <a:ext cx="7848872" cy="1749549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6" name="Picture 39" descr="месим тес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420888"/>
            <a:ext cx="7924800" cy="1843088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7" name="Рисунок 29"/>
          <p:cNvPicPr>
            <a:picLocks noChangeAspect="1" noChangeArrowheads="1"/>
          </p:cNvPicPr>
          <p:nvPr/>
        </p:nvPicPr>
        <p:blipFill>
          <a:blip r:embed="rId3" cstate="print">
            <a:lum bright="-6000" contrast="54000"/>
          </a:blip>
          <a:srcRect/>
          <a:stretch>
            <a:fillRect/>
          </a:stretch>
        </p:blipFill>
        <p:spPr bwMode="auto">
          <a:xfrm>
            <a:off x="533400" y="457200"/>
            <a:ext cx="1981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1"/>
          <p:cNvSpPr>
            <a:spLocks noChangeArrowheads="1"/>
          </p:cNvSpPr>
          <p:nvPr/>
        </p:nvSpPr>
        <p:spPr bwMode="auto">
          <a:xfrm>
            <a:off x="2590800" y="304800"/>
            <a:ext cx="3429000" cy="1752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dirty="0">
                <a:solidFill>
                  <a:srgbClr val="CC0000"/>
                </a:solidFill>
                <a:latin typeface="Bookman Old Style" pitchFamily="18" charset="0"/>
              </a:rPr>
              <a:t>         </a:t>
            </a:r>
            <a:r>
              <a:rPr lang="ru-RU" sz="1600" b="1" dirty="0">
                <a:solidFill>
                  <a:srgbClr val="CC0000"/>
                </a:solidFill>
                <a:latin typeface="Bookman Old Style" pitchFamily="18" charset="0"/>
              </a:rPr>
              <a:t>«Лопаточка»</a:t>
            </a:r>
          </a:p>
          <a:p>
            <a:pPr>
              <a:buFontTx/>
              <a:buChar char="•"/>
            </a:pPr>
            <a:r>
              <a:rPr lang="ru-RU" sz="1600" dirty="0">
                <a:solidFill>
                  <a:srgbClr val="009900"/>
                </a:solidFill>
                <a:latin typeface="Bookman Old Style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Улыбнуться</a:t>
            </a:r>
          </a:p>
          <a:p>
            <a:pPr>
              <a:buFontTx/>
              <a:buChar char="•"/>
            </a:pP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 Приоткрыть рот</a:t>
            </a:r>
          </a:p>
          <a:p>
            <a:pPr>
              <a:buFontTx/>
              <a:buChar char="•"/>
            </a:pP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 Положить широкий язык на </a:t>
            </a:r>
          </a:p>
          <a:p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нижнюю губу</a:t>
            </a:r>
          </a:p>
        </p:txBody>
      </p:sp>
      <p:pic>
        <p:nvPicPr>
          <p:cNvPr id="9" name="Picture 20" descr="Усложненный вариант логопедической гимнастики: Часики"/>
          <p:cNvPicPr>
            <a:picLocks noChangeAspect="1" noChangeArrowheads="1"/>
          </p:cNvPicPr>
          <p:nvPr/>
        </p:nvPicPr>
        <p:blipFill>
          <a:blip r:embed="rId4" cstate="print"/>
          <a:srcRect l="13514" t="13553" r="12162" b="14157"/>
          <a:stretch>
            <a:fillRect/>
          </a:stretch>
        </p:blipFill>
        <p:spPr bwMode="auto">
          <a:xfrm>
            <a:off x="5868144" y="404664"/>
            <a:ext cx="2239467" cy="1523568"/>
          </a:xfrm>
          <a:prstGeom prst="rect">
            <a:avLst/>
          </a:prstGeom>
          <a:noFill/>
        </p:spPr>
      </p:pic>
      <p:pic>
        <p:nvPicPr>
          <p:cNvPr id="10" name="Рисунок 42"/>
          <p:cNvPicPr>
            <a:picLocks noChangeAspect="1" noChangeArrowheads="1"/>
          </p:cNvPicPr>
          <p:nvPr/>
        </p:nvPicPr>
        <p:blipFill>
          <a:blip r:embed="rId5" cstate="print">
            <a:lum bright="-12000" contrast="42000"/>
          </a:blip>
          <a:srcRect/>
          <a:stretch>
            <a:fillRect/>
          </a:stretch>
        </p:blipFill>
        <p:spPr bwMode="auto">
          <a:xfrm>
            <a:off x="539552" y="2636912"/>
            <a:ext cx="198120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2"/>
          <p:cNvSpPr>
            <a:spLocks noChangeArrowheads="1"/>
          </p:cNvSpPr>
          <p:nvPr/>
        </p:nvSpPr>
        <p:spPr bwMode="auto">
          <a:xfrm>
            <a:off x="2555776" y="2492896"/>
            <a:ext cx="3373522" cy="175048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dirty="0">
                <a:latin typeface="Book Antiqua" pitchFamily="18" charset="0"/>
              </a:rPr>
              <a:t>        </a:t>
            </a:r>
            <a:r>
              <a:rPr lang="ru-RU" sz="1600" b="1" dirty="0">
                <a:solidFill>
                  <a:srgbClr val="CC0000"/>
                </a:solidFill>
                <a:latin typeface="Bookman Old Style" pitchFamily="18" charset="0"/>
              </a:rPr>
              <a:t>«Чашечка»</a:t>
            </a:r>
          </a:p>
          <a:p>
            <a:endParaRPr lang="ru-RU" sz="1600" dirty="0">
              <a:solidFill>
                <a:srgbClr val="009900"/>
              </a:solidFill>
              <a:latin typeface="Bookman Old Style" pitchFamily="18" charset="0"/>
            </a:endParaRPr>
          </a:p>
          <a:p>
            <a:pPr>
              <a:buFontTx/>
              <a:buChar char="•"/>
            </a:pP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Из положения «Лопаточка» </a:t>
            </a:r>
          </a:p>
          <a:p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поднять  язычок вверх, </a:t>
            </a:r>
          </a:p>
          <a:p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загибая боковые края</a:t>
            </a:r>
            <a:r>
              <a:rPr lang="ru-RU" dirty="0">
                <a:solidFill>
                  <a:srgbClr val="002060"/>
                </a:solidFill>
                <a:latin typeface="Bookman Old Style" pitchFamily="18" charset="0"/>
              </a:rPr>
              <a:t>.</a:t>
            </a:r>
          </a:p>
        </p:txBody>
      </p:sp>
      <p:pic>
        <p:nvPicPr>
          <p:cNvPr id="12" name="Рисунок 6" descr="http://vam-zhenshini.ru/images/articles/Articulating_gymnastics/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2590800"/>
            <a:ext cx="237626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6" descr="http://ds2483.msk.ru/pic/logoped25-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6888" y="4791075"/>
            <a:ext cx="2017712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3"/>
          <p:cNvSpPr>
            <a:spLocks noChangeArrowheads="1"/>
          </p:cNvSpPr>
          <p:nvPr/>
        </p:nvSpPr>
        <p:spPr bwMode="auto">
          <a:xfrm>
            <a:off x="2590800" y="4648200"/>
            <a:ext cx="3581400" cy="158911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dirty="0">
                <a:latin typeface="Book Antiqua" pitchFamily="18" charset="0"/>
              </a:rPr>
              <a:t>       </a:t>
            </a:r>
            <a:r>
              <a:rPr lang="ru-RU" sz="1600" b="1" dirty="0">
                <a:solidFill>
                  <a:srgbClr val="CC0000"/>
                </a:solidFill>
                <a:latin typeface="Bookman Old Style" pitchFamily="18" charset="0"/>
              </a:rPr>
              <a:t>«Иголочка»</a:t>
            </a:r>
          </a:p>
          <a:p>
            <a:pPr>
              <a:buFontTx/>
              <a:buChar char="•"/>
            </a:pP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 Сделать язык узким</a:t>
            </a:r>
          </a:p>
        </p:txBody>
      </p:sp>
      <p:pic>
        <p:nvPicPr>
          <p:cNvPr id="8194" name="Picture 2" descr="C:\Users\евросеть\Desktop\art.gimn_page-0009.jpg"/>
          <p:cNvPicPr>
            <a:picLocks noChangeAspect="1" noChangeArrowheads="1"/>
          </p:cNvPicPr>
          <p:nvPr/>
        </p:nvPicPr>
        <p:blipFill>
          <a:blip r:embed="rId8" cstate="print"/>
          <a:srcRect l="49232" t="37870" r="5324" b="9111"/>
          <a:stretch>
            <a:fillRect/>
          </a:stretch>
        </p:blipFill>
        <p:spPr bwMode="auto">
          <a:xfrm>
            <a:off x="5796136" y="4725144"/>
            <a:ext cx="230425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5" descr="чистим зуб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001000" cy="1762125"/>
          </a:xfrm>
          <a:prstGeom prst="rect">
            <a:avLst/>
          </a:prstGeom>
          <a:noFill/>
          <a:ln w="57150">
            <a:solidFill>
              <a:srgbClr val="CC00FF"/>
            </a:solidFill>
            <a:miter lim="800000"/>
            <a:headEnd/>
            <a:tailEnd/>
          </a:ln>
        </p:spPr>
      </p:pic>
      <p:pic>
        <p:nvPicPr>
          <p:cNvPr id="5" name="Picture 45" descr="чистим зубы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780928"/>
            <a:ext cx="7920880" cy="1815678"/>
          </a:xfrm>
          <a:prstGeom prst="rect">
            <a:avLst/>
          </a:prstGeom>
          <a:noFill/>
          <a:ln w="57150">
            <a:solidFill>
              <a:srgbClr val="CC00FF"/>
            </a:solidFill>
            <a:miter lim="800000"/>
            <a:headEnd/>
            <a:tailEnd/>
          </a:ln>
        </p:spPr>
      </p:pic>
      <p:sp>
        <p:nvSpPr>
          <p:cNvPr id="7" name="Rectangle 52"/>
          <p:cNvSpPr>
            <a:spLocks noChangeArrowheads="1"/>
          </p:cNvSpPr>
          <p:nvPr/>
        </p:nvSpPr>
        <p:spPr bwMode="auto">
          <a:xfrm>
            <a:off x="2514600" y="457200"/>
            <a:ext cx="3569568" cy="1600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600" dirty="0">
                <a:latin typeface="Bookman Old Style" pitchFamily="18" charset="0"/>
              </a:rPr>
              <a:t>        </a:t>
            </a:r>
            <a:r>
              <a:rPr lang="ru-RU" sz="1600" b="1" dirty="0">
                <a:solidFill>
                  <a:srgbClr val="CC0000"/>
                </a:solidFill>
                <a:latin typeface="Bookman Old Style" pitchFamily="18" charset="0"/>
              </a:rPr>
              <a:t>«Чистим зубки»</a:t>
            </a:r>
          </a:p>
          <a:p>
            <a:endParaRPr lang="ru-RU" sz="1600" dirty="0">
              <a:solidFill>
                <a:srgbClr val="009900"/>
              </a:solidFill>
              <a:latin typeface="Bookman Old Style" pitchFamily="18" charset="0"/>
            </a:endParaRPr>
          </a:p>
          <a:p>
            <a:pPr>
              <a:buFontTx/>
              <a:buChar char="•"/>
            </a:pP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Улыбнись, открой рот</a:t>
            </a:r>
          </a:p>
          <a:p>
            <a:pPr>
              <a:buFontTx/>
              <a:buChar char="•"/>
            </a:pP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Кончиком языка «почисти» </a:t>
            </a:r>
          </a:p>
          <a:p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нижние зубы с внутренней </a:t>
            </a:r>
          </a:p>
          <a:p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стороны (вправо – влево)</a:t>
            </a:r>
          </a:p>
        </p:txBody>
      </p:sp>
      <p:pic>
        <p:nvPicPr>
          <p:cNvPr id="8" name="Рисунок 3" descr="http://vam-zhenshini.ru/images/articles/Articulating_gymnastics/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04664"/>
            <a:ext cx="2152600" cy="157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50"/>
          <p:cNvPicPr>
            <a:picLocks noChangeAspect="1" noChangeArrowheads="1"/>
          </p:cNvPicPr>
          <p:nvPr/>
        </p:nvPicPr>
        <p:blipFill>
          <a:blip r:embed="rId4" cstate="print">
            <a:lum bright="-6000" contrast="54000"/>
          </a:blip>
          <a:srcRect/>
          <a:stretch>
            <a:fillRect/>
          </a:stretch>
        </p:blipFill>
        <p:spPr bwMode="auto">
          <a:xfrm>
            <a:off x="611560" y="2924944"/>
            <a:ext cx="2088232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3"/>
          <p:cNvSpPr>
            <a:spLocks noChangeArrowheads="1"/>
          </p:cNvSpPr>
          <p:nvPr/>
        </p:nvSpPr>
        <p:spPr bwMode="auto">
          <a:xfrm>
            <a:off x="2699792" y="2924944"/>
            <a:ext cx="3312368" cy="151216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dirty="0">
                <a:latin typeface="Book Antiqua" pitchFamily="18" charset="0"/>
              </a:rPr>
              <a:t>       </a:t>
            </a:r>
            <a:r>
              <a:rPr lang="ru-RU" sz="1600" b="1" dirty="0">
                <a:solidFill>
                  <a:srgbClr val="CC0000"/>
                </a:solidFill>
                <a:latin typeface="Book Antiqua" pitchFamily="18" charset="0"/>
              </a:rPr>
              <a:t>«</a:t>
            </a:r>
            <a:r>
              <a:rPr lang="ru-RU" sz="1600" b="1" dirty="0">
                <a:solidFill>
                  <a:srgbClr val="CC0000"/>
                </a:solidFill>
                <a:latin typeface="Bookman Old Style" pitchFamily="18" charset="0"/>
              </a:rPr>
              <a:t>Горка»</a:t>
            </a:r>
          </a:p>
          <a:p>
            <a:pPr>
              <a:buFontTx/>
              <a:buChar char="•"/>
            </a:pP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 Кончик зыка упирается в </a:t>
            </a:r>
          </a:p>
          <a:p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нижние зубы </a:t>
            </a:r>
          </a:p>
          <a:p>
            <a:pPr>
              <a:buFontTx/>
              <a:buChar char="•"/>
            </a:pP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 Язык выгибаем горкой, </a:t>
            </a:r>
          </a:p>
          <a:p>
            <a:pPr>
              <a:buFontTx/>
              <a:buChar char="•"/>
            </a:pPr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 Губы в улыбке, рот открыт</a:t>
            </a:r>
          </a:p>
          <a:p>
            <a:r>
              <a:rPr lang="ru-RU" sz="1600" dirty="0">
                <a:solidFill>
                  <a:srgbClr val="002060"/>
                </a:solidFill>
                <a:latin typeface="Bookman Old Style" pitchFamily="18" charset="0"/>
              </a:rPr>
              <a:t>затем расслабляем</a:t>
            </a:r>
          </a:p>
        </p:txBody>
      </p:sp>
      <p:pic>
        <p:nvPicPr>
          <p:cNvPr id="12" name="Picture 12" descr="Усложненный вариант логопедической гимнастики: Чашка-Блюдце 1"/>
          <p:cNvPicPr>
            <a:picLocks noChangeAspect="1" noChangeArrowheads="1"/>
          </p:cNvPicPr>
          <p:nvPr/>
        </p:nvPicPr>
        <p:blipFill>
          <a:blip r:embed="rId5" cstate="print"/>
          <a:srcRect l="13971" t="11764" r="15441" b="20588"/>
          <a:stretch>
            <a:fillRect/>
          </a:stretch>
        </p:blipFill>
        <p:spPr bwMode="auto">
          <a:xfrm>
            <a:off x="6012160" y="2924944"/>
            <a:ext cx="2072842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864096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ru-RU" sz="27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Упражнения </a:t>
            </a:r>
            <a:r>
              <a:rPr lang="ru-RU" sz="27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на дыхание</a:t>
            </a:r>
            <a: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 </a:t>
            </a:r>
            <a:br>
              <a:rPr lang="ru-RU" sz="27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Bookman Old Style" pitchFamily="18" charset="0"/>
              </a:rPr>
              <a:t>Развитие силы выдоха. Выработка правильного направления воздушной струи по средней линии языка.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628800"/>
            <a:ext cx="777686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  <a:latin typeface="Bookman Old Style" pitchFamily="18" charset="0"/>
              </a:rPr>
              <a:t>«Холодный ветер».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</a:rPr>
              <a:t> Набрав в легкие воздух, с силой дуть через вытянутые вперед трубочкой губы. Поднести ко рту тыльную сторону ладони. Должна ощущаться резкая бьющая холодная струя.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924944"/>
            <a:ext cx="74888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«Насос».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Губки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улыбаются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, зубки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появляются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. Воздух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носиком вдыхаем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, 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сквозь зубки выдыхаем: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 С-С-С-С-С-С-С-С-С-С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3861048"/>
            <a:ext cx="763284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«Чей мяч дальше?» 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Улыбнуться, положить широкий передний край языка на нижнюю губу и, как бы произнося длительно звук </a:t>
            </a:r>
            <a:r>
              <a:rPr lang="ru-RU" b="1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Ф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, сдуть ватку на противоположный край стола.</a:t>
            </a:r>
            <a:r>
              <a:rPr lang="ru-RU" dirty="0" smtClean="0"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002060"/>
              </a:solidFill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5013176"/>
            <a:ext cx="748883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«</a:t>
            </a:r>
            <a:r>
              <a:rPr lang="ru-RU" sz="2400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Свистящий пузырёк».</a:t>
            </a:r>
            <a:r>
              <a:rPr lang="ru-RU" sz="2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pc="50" dirty="0" smtClean="0">
                <a:ln w="11430"/>
                <a:solidFill>
                  <a:srgbClr val="002060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Поднести к нижней губе пузырек с узким горлышком или колпачок от фломастера и подуть. Если при этом появляется шум, значит, воздушная струя направлена правильно.</a:t>
            </a:r>
            <a:endParaRPr lang="ru-RU" b="1" i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8" name="Рисунок 7" descr="https://i.pinimg.com/736x/98/56/b2/9856b27464a76a9dff2d8305f9182ed8--camping-equipment-decathlon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9285" r="9285"/>
          <a:stretch>
            <a:fillRect/>
          </a:stretch>
        </p:blipFill>
        <p:spPr bwMode="auto">
          <a:xfrm>
            <a:off x="8028384" y="2708920"/>
            <a:ext cx="1115616" cy="2325653"/>
          </a:xfrm>
          <a:prstGeom prst="round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latin typeface="Bookman Old Style" pitchFamily="18" charset="0"/>
              </a:rPr>
              <a:t>Познакомься – это Соня, Саня, Савва, Света и София.</a:t>
            </a:r>
            <a:br>
              <a:rPr lang="ru-RU" sz="4000" b="1" dirty="0" smtClean="0">
                <a:latin typeface="Bookman Old Style" pitchFamily="18" charset="0"/>
              </a:rPr>
            </a:br>
            <a:r>
              <a:rPr lang="ru-RU" sz="4000" b="1" dirty="0" smtClean="0">
                <a:latin typeface="Bookman Old Style" pitchFamily="18" charset="0"/>
              </a:rPr>
              <a:t>Давай с ними поиграем!</a:t>
            </a:r>
            <a:br>
              <a:rPr lang="ru-RU" sz="4000" b="1" dirty="0" smtClean="0">
                <a:latin typeface="Bookman Old Style" pitchFamily="18" charset="0"/>
              </a:rPr>
            </a:br>
            <a:endParaRPr lang="ru-RU" sz="4000" b="1" dirty="0">
              <a:latin typeface="Bookman Old Style" pitchFamily="18" charset="0"/>
            </a:endParaRPr>
          </a:p>
        </p:txBody>
      </p:sp>
      <p:pic>
        <p:nvPicPr>
          <p:cNvPr id="4" name="Picture 4" descr="C:\Users\евросеть\Desktop\boy-cartoon_7814-1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208" r="25177"/>
          <a:stretch>
            <a:fillRect/>
          </a:stretch>
        </p:blipFill>
        <p:spPr bwMode="auto">
          <a:xfrm>
            <a:off x="323528" y="1988840"/>
            <a:ext cx="1777884" cy="3733875"/>
          </a:xfrm>
          <a:prstGeom prst="rect">
            <a:avLst/>
          </a:prstGeom>
          <a:noFill/>
        </p:spPr>
      </p:pic>
      <p:pic>
        <p:nvPicPr>
          <p:cNvPr id="5" name="Picture 4" descr="C:\Users\евросеть\Desktop\мальчик-который-сидят-на-корточках-вниз-1029685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626260"/>
            <a:ext cx="2016224" cy="3024336"/>
          </a:xfrm>
          <a:prstGeom prst="rect">
            <a:avLst/>
          </a:prstGeom>
          <a:noFill/>
        </p:spPr>
      </p:pic>
      <p:pic>
        <p:nvPicPr>
          <p:cNvPr id="8" name="Picture 3" descr="C:\Users\евросеть\Desktop\i (1).jfif"/>
          <p:cNvPicPr>
            <a:picLocks noChangeAspect="1" noChangeArrowheads="1"/>
          </p:cNvPicPr>
          <p:nvPr/>
        </p:nvPicPr>
        <p:blipFill>
          <a:blip r:embed="rId4" cstate="print"/>
          <a:srcRect l="20000" r="20000"/>
          <a:stretch>
            <a:fillRect/>
          </a:stretch>
        </p:blipFill>
        <p:spPr bwMode="auto">
          <a:xfrm>
            <a:off x="5715656" y="4293096"/>
            <a:ext cx="2096704" cy="2376264"/>
          </a:xfrm>
          <a:prstGeom prst="rect">
            <a:avLst/>
          </a:prstGeom>
          <a:noFill/>
        </p:spPr>
      </p:pic>
      <p:pic>
        <p:nvPicPr>
          <p:cNvPr id="7" name="Picture 2" descr="C:\Users\евросеть\Desktop\depositphotos_10032348-stock-illustration-child-illustration.jpg"/>
          <p:cNvPicPr>
            <a:picLocks noChangeAspect="1" noChangeArrowheads="1"/>
          </p:cNvPicPr>
          <p:nvPr/>
        </p:nvPicPr>
        <p:blipFill>
          <a:blip r:embed="rId5" cstate="print"/>
          <a:srcRect l="12500" r="12500"/>
          <a:stretch>
            <a:fillRect/>
          </a:stretch>
        </p:blipFill>
        <p:spPr bwMode="auto">
          <a:xfrm>
            <a:off x="5868144" y="1844824"/>
            <a:ext cx="2520280" cy="2520280"/>
          </a:xfrm>
          <a:prstGeom prst="rect">
            <a:avLst/>
          </a:prstGeom>
          <a:noFill/>
        </p:spPr>
      </p:pic>
      <p:pic>
        <p:nvPicPr>
          <p:cNvPr id="6" name="Picture 3" descr="C:\Users\евросеть\Desktop\ncTxnVCTiao.jpg"/>
          <p:cNvPicPr>
            <a:picLocks noChangeAspect="1" noChangeArrowheads="1"/>
          </p:cNvPicPr>
          <p:nvPr/>
        </p:nvPicPr>
        <p:blipFill>
          <a:blip r:embed="rId6" cstate="print"/>
          <a:srcRect l="12728" t="5759" r="15147" b="6736"/>
          <a:stretch>
            <a:fillRect/>
          </a:stretch>
        </p:blipFill>
        <p:spPr bwMode="auto">
          <a:xfrm>
            <a:off x="3779912" y="2060848"/>
            <a:ext cx="1869590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426</Words>
  <Application>Microsoft Office PowerPoint</Application>
  <PresentationFormat>Экран (4:3)</PresentationFormat>
  <Paragraphs>89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Автоматизация звука С        в предложении</vt:lpstr>
      <vt:lpstr>Слайд 2</vt:lpstr>
      <vt:lpstr>Слайд 3</vt:lpstr>
      <vt:lpstr>Слайд 4</vt:lpstr>
      <vt:lpstr>Артикуляционная гимнастика</vt:lpstr>
      <vt:lpstr>Слайд 6</vt:lpstr>
      <vt:lpstr>Слайд 7</vt:lpstr>
      <vt:lpstr>Упражнения на дыхание.  Развитие силы выдоха. Выработка правильного направления воздушной струи по средней линии языка. </vt:lpstr>
      <vt:lpstr>Познакомься – это Соня, Саня, Савва, Света и София. Давай с ними поиграем! </vt:lpstr>
      <vt:lpstr>Слайд 10</vt:lpstr>
      <vt:lpstr>Слайд 11</vt:lpstr>
      <vt:lpstr>Слайд 12</vt:lpstr>
      <vt:lpstr>Слайд 13</vt:lpstr>
      <vt:lpstr>Слайд 14</vt:lpstr>
      <vt:lpstr>Закрепление произношения звука С в предложениях, составленных как ответ на вопрос Ответь на вопросы полными предложениями.  В случае затруднений используй картинки-подсказки . Кто летает над лесом, глядя вниз с интересом? Что растет у моста, где вокруг красота? Кто сидит на сосне, днем как будто во сне? Кто ест сосиски из своей миски? 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Автоматизация звука С        в предложении</dc:title>
  <dc:creator>евросеть</dc:creator>
  <cp:lastModifiedBy>евросеть</cp:lastModifiedBy>
  <cp:revision>1</cp:revision>
  <dcterms:created xsi:type="dcterms:W3CDTF">2021-02-27T12:06:16Z</dcterms:created>
  <dcterms:modified xsi:type="dcterms:W3CDTF">2021-02-27T16:54:17Z</dcterms:modified>
</cp:coreProperties>
</file>