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72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inAdRatorist\Downloads\1595711950_25-p-fon-velikaya-otechestvennaya-voina-dlya-pr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71414"/>
            <a:ext cx="839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«Защитникам Отечества посвящается»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268760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atin typeface="+mj-lt"/>
                <a:cs typeface="Times New Roman" pitchFamily="18" charset="0"/>
              </a:rPr>
              <a:t>Пусть живые запомнят – поколения знают </a:t>
            </a:r>
          </a:p>
          <a:p>
            <a:pPr algn="ctr"/>
            <a:r>
              <a:rPr lang="ru-RU" sz="4400" b="1" dirty="0" smtClean="0">
                <a:latin typeface="+mj-lt"/>
                <a:cs typeface="Times New Roman" pitchFamily="18" charset="0"/>
              </a:rPr>
              <a:t>Льва </a:t>
            </a:r>
            <a:r>
              <a:rPr lang="ru-RU" sz="4400" b="1" dirty="0" err="1" smtClean="0">
                <a:latin typeface="+mj-lt"/>
                <a:cs typeface="Times New Roman" pitchFamily="18" charset="0"/>
              </a:rPr>
              <a:t>Таикешева</a:t>
            </a:r>
            <a:r>
              <a:rPr lang="ru-RU" sz="4400" b="1" dirty="0" smtClean="0">
                <a:latin typeface="+mj-lt"/>
                <a:cs typeface="Times New Roman" pitchFamily="18" charset="0"/>
              </a:rPr>
              <a:t>»</a:t>
            </a:r>
            <a:endParaRPr lang="ru-RU" sz="4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73016"/>
            <a:ext cx="5175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Выполнила: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Бочарникова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Галина Михайловна,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учитель информатики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МОАУ «Гимназия №8» г. Оренбурга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inAdRatorist\Downloads\1595711950_25-p-fon-velikaya-otechestvennaya-voina-dlya-pr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Гимназия имени Льва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Таикешева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altay/1920875/2a000001704cc5052476ef40899e0bc330d4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682157" cy="426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87624" y="1196752"/>
            <a:ext cx="6984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Наша гимназия носит имя героя второй Чеченской войны Льва </a:t>
            </a:r>
            <a:r>
              <a:rPr lang="ru-RU" sz="2000" dirty="0" err="1" smtClean="0">
                <a:cs typeface="Times New Roman" pitchFamily="18" charset="0"/>
              </a:rPr>
              <a:t>Урумбасаровича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Таикешева</a:t>
            </a:r>
            <a:r>
              <a:rPr lang="ru-RU" sz="2000" dirty="0" smtClean="0">
                <a:cs typeface="Times New Roman" pitchFamily="18" charset="0"/>
              </a:rPr>
              <a:t>, подвиг которого остается в памяти гимназистов и жителей Оренбургской области. 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00" y="1142984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cs typeface="Times New Roman" pitchFamily="18" charset="0"/>
              </a:rPr>
              <a:t>Оренбуржец</a:t>
            </a:r>
            <a:r>
              <a:rPr lang="ru-RU" sz="2000" dirty="0" smtClean="0">
                <a:cs typeface="Times New Roman" pitchFamily="18" charset="0"/>
              </a:rPr>
              <a:t> Лев </a:t>
            </a:r>
            <a:r>
              <a:rPr lang="ru-RU" sz="2000" dirty="0" err="1" smtClean="0">
                <a:cs typeface="Times New Roman" pitchFamily="18" charset="0"/>
              </a:rPr>
              <a:t>Таикешев</a:t>
            </a:r>
            <a:r>
              <a:rPr lang="ru-RU" sz="2000" dirty="0" smtClean="0">
                <a:cs typeface="Times New Roman" pitchFamily="18" charset="0"/>
              </a:rPr>
              <a:t> погиб в Чечне, прикрывая собой во время артиллерийского обстрела однополчанина. В память о сыне мать и отец каждую четверть вручали часть своей пенсии лучшему кадету школы №44 (Гимназия №8).</a:t>
            </a:r>
          </a:p>
          <a:p>
            <a:pPr algn="just"/>
            <a:r>
              <a:rPr lang="ru-RU" sz="2000" dirty="0" smtClean="0">
                <a:cs typeface="Times New Roman" pitchFamily="18" charset="0"/>
              </a:rPr>
              <a:t>20-летнему лейтенанту десантных войск Льву </a:t>
            </a:r>
            <a:r>
              <a:rPr lang="ru-RU" sz="2000" dirty="0" err="1" smtClean="0">
                <a:cs typeface="Times New Roman" pitchFamily="18" charset="0"/>
              </a:rPr>
              <a:t>Таикешеву</a:t>
            </a:r>
            <a:r>
              <a:rPr lang="ru-RU" sz="2000" dirty="0" smtClean="0">
                <a:cs typeface="Times New Roman" pitchFamily="18" charset="0"/>
              </a:rPr>
              <a:t> посмертно присвоен орден Мужества. В школе, где учился Лев, в память о герое был создан кадетский класс, который носил его имя и в котором абсолютно каждый кадет хотел быть похожим на героического земляка.</a:t>
            </a:r>
          </a:p>
        </p:txBody>
      </p:sp>
      <p:pic>
        <p:nvPicPr>
          <p:cNvPr id="16386" name="Picture 2" descr="http://geroi-rf.ru/wp-content/uploads/2018/12/%D0%A2%D0%B0%D0%B8%D0%BA%D0%B5%D1%88%D0%B5%D0%B2-225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1124743"/>
            <a:ext cx="3132349" cy="417646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91680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Таикешев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Лев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Урумбасарович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Еще в начальных классах Лев объявил всем, что станет десантником. И в семье знали, что, скорее всего, так оно и будет: твердость и решительность были присущи ему с детства.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35716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  <a:cs typeface="Times New Roman" pitchFamily="18" charset="0"/>
              </a:rPr>
              <a:t>Детство и юность</a:t>
            </a:r>
            <a:endParaRPr lang="ru-RU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7410" name="Picture 2" descr="C:\Users\MINADR~1\AppData\Local\Temp\ARCAE00\20201208_093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4816868" cy="5229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7809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Уже будучи восьмиклассником, мальчик стал готовиться к поступлению в военное училище в Коломне: занялся военно-прикладным многоборьем, каждое утро начинал с зарядки.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После окончания училища Лев получил распределение в Оренбург. Служил в десантной бригаде, которая дислоцировалась в поселке </a:t>
            </a:r>
            <a:r>
              <a:rPr lang="ru-RU" dirty="0" err="1" smtClean="0">
                <a:cs typeface="Times New Roman" pitchFamily="18" charset="0"/>
              </a:rPr>
              <a:t>Кушкуль</a:t>
            </a:r>
            <a:r>
              <a:rPr lang="ru-RU" dirty="0" smtClean="0">
                <a:cs typeface="Times New Roman" pitchFamily="18" charset="0"/>
              </a:rPr>
              <a:t>. В ноябре 95-го в составе сформированной группы Лев </a:t>
            </a:r>
            <a:r>
              <a:rPr lang="ru-RU" dirty="0" err="1" smtClean="0">
                <a:cs typeface="Times New Roman" pitchFamily="18" charset="0"/>
              </a:rPr>
              <a:t>Таикешев</a:t>
            </a:r>
            <a:r>
              <a:rPr lang="ru-RU" dirty="0" smtClean="0">
                <a:cs typeface="Times New Roman" pitchFamily="18" charset="0"/>
              </a:rPr>
              <a:t> был командирован в Чечню. Он был старшим в группе, поэтому перед отправкой всем матерям отправлявшихся в горячую точку солдат дал слово, что с их детьми ничего не случится. И … сдержал обещание. Домой из той командировки не вернулся только он один.</a:t>
            </a:r>
          </a:p>
        </p:txBody>
      </p:sp>
      <p:pic>
        <p:nvPicPr>
          <p:cNvPr id="17411" name="Picture 3" descr="C:\Users\MINADR~1\AppData\Local\Temp\ARC3B73\20201208_093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3543858" cy="4725144"/>
          </a:xfrm>
          <a:prstGeom prst="rect">
            <a:avLst/>
          </a:prstGeom>
          <a:noFill/>
        </p:spPr>
      </p:pic>
      <p:pic>
        <p:nvPicPr>
          <p:cNvPr id="17412" name="Picture 4" descr="C:\Users\MINADR~1\AppData\Local\Temp\ARCB5E2\20201208_093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6854" y="1124744"/>
            <a:ext cx="4977146" cy="525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 indent="104775" algn="just">
              <a:buNone/>
              <a:tabLst>
                <a:tab pos="266700" algn="l"/>
              </a:tabLst>
            </a:pPr>
            <a:r>
              <a:rPr lang="ru-RU" sz="2000" dirty="0" smtClean="0"/>
              <a:t>Это случилось 17 декабря 1995 года. Его подразделение стояло в горах. Неожиданно начался обстрел. Лев закрыл собой одного из офицеров, своего друга, у которого должен был родиться сын, и получил ранение в голову. Вертолет срочно доставил его в больницу в Грозный. Врачи боролись за жизнь парня больше десяти часов, но он умер, так и не приходя в сознание.</a:t>
            </a:r>
          </a:p>
          <a:p>
            <a:pPr indent="104775" algn="just">
              <a:buNone/>
              <a:tabLst>
                <a:tab pos="266700" algn="l"/>
              </a:tabLst>
            </a:pPr>
            <a:r>
              <a:rPr lang="ru-RU" sz="2000" dirty="0" smtClean="0"/>
              <a:t>Был награжден орденом мужества.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  <a:cs typeface="Times New Roman" pitchFamily="18" charset="0"/>
              </a:rPr>
              <a:t>Подвиг</a:t>
            </a:r>
            <a:endParaRPr lang="ru-RU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5363" name="Picture 3" descr="C:\Users\MINADR~1\AppData\Local\Temp\ARCA364\20201208_09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80639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medalww.ru/photo/img/orden-muzhestva-rossii-foto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300805" cy="332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  <a:cs typeface="Times New Roman" pitchFamily="18" charset="0"/>
              </a:rPr>
              <a:t>Служба</a:t>
            </a:r>
            <a:endParaRPr lang="ru-RU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C:\Users\MINADR~1\AppData\Local\Temp\ARC9675\20201208_093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5265576" cy="3826752"/>
          </a:xfrm>
          <a:prstGeom prst="rect">
            <a:avLst/>
          </a:prstGeom>
          <a:noFill/>
        </p:spPr>
      </p:pic>
      <p:pic>
        <p:nvPicPr>
          <p:cNvPr id="1027" name="Picture 3" descr="C:\Users\MINADR~1\AppData\Local\Temp\ARC3361\20201208_09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3538976" cy="4869160"/>
          </a:xfrm>
          <a:prstGeom prst="rect">
            <a:avLst/>
          </a:prstGeom>
          <a:noFill/>
        </p:spPr>
      </p:pic>
      <p:pic>
        <p:nvPicPr>
          <p:cNvPr id="1029" name="Picture 5" descr="C:\Users\MINADR~1\AppData\Local\Temp\ARCAF06\20201208_094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96752"/>
            <a:ext cx="4572000" cy="3306019"/>
          </a:xfrm>
          <a:prstGeom prst="rect">
            <a:avLst/>
          </a:prstGeom>
          <a:noFill/>
        </p:spPr>
      </p:pic>
      <p:pic>
        <p:nvPicPr>
          <p:cNvPr id="1030" name="Picture 6" descr="C:\Users\MINADR~1\AppData\Local\Temp\ARC28D8\20201208_094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4608512" cy="317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4536504"/>
          </a:xfrm>
        </p:spPr>
        <p:txBody>
          <a:bodyPr>
            <a:normAutofit/>
          </a:bodyPr>
          <a:lstStyle/>
          <a:p>
            <a:pPr indent="288925">
              <a:buNone/>
            </a:pPr>
            <a:r>
              <a:rPr lang="ru-RU" sz="2000" dirty="0" smtClean="0"/>
              <a:t>В нашей гимназии бережно хранится память о подвиге Льва </a:t>
            </a:r>
            <a:r>
              <a:rPr lang="ru-RU" sz="2000" dirty="0" err="1" smtClean="0"/>
              <a:t>Таикешева</a:t>
            </a:r>
            <a:r>
              <a:rPr lang="ru-RU" sz="2000" dirty="0" smtClean="0"/>
              <a:t>. На протяжении десяти лет в бывшей школе №44 существовал  кадетский корпус имени Льва </a:t>
            </a:r>
            <a:r>
              <a:rPr lang="ru-RU" sz="2000" dirty="0" err="1" smtClean="0"/>
              <a:t>Таикешева</a:t>
            </a:r>
            <a:r>
              <a:rPr lang="ru-RU" sz="2000" dirty="0" smtClean="0"/>
              <a:t>. </a:t>
            </a:r>
          </a:p>
          <a:p>
            <a:pPr marL="358775" indent="273050">
              <a:buNone/>
            </a:pPr>
            <a:r>
              <a:rPr lang="ru-RU" sz="2000" dirty="0" smtClean="0"/>
              <a:t>Организован музей боевых наград, почетных грамот и личных вещей героя. Ежегодно старшеклассники совместно с учителями проводят мероприятия, посвященные памяти подвига Льва </a:t>
            </a:r>
            <a:r>
              <a:rPr lang="ru-RU" sz="2000" dirty="0" err="1" smtClean="0"/>
              <a:t>Таикешева</a:t>
            </a:r>
            <a:r>
              <a:rPr lang="ru-RU" sz="2000" dirty="0" smtClean="0"/>
              <a:t>. Его история – пример для всех поколений гимназии.</a:t>
            </a:r>
          </a:p>
          <a:p>
            <a:pPr indent="104775">
              <a:buNone/>
            </a:pPr>
            <a:r>
              <a:rPr lang="ru-RU" sz="2000" dirty="0" smtClean="0"/>
              <a:t>Каждый год в Оренбурге проходит первенство города по дзюдо.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  <a:cs typeface="Times New Roman" pitchFamily="18" charset="0"/>
              </a:rPr>
              <a:t>Музей</a:t>
            </a:r>
            <a:endParaRPr lang="ru-RU" sz="3600" b="1" dirty="0">
              <a:latin typeface="+mj-lt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INADR~1\AppData\Local\Temp\ARC2430\20201208_093834.jpg"/>
          <p:cNvPicPr>
            <a:picLocks noChangeAspect="1" noChangeArrowheads="1"/>
          </p:cNvPicPr>
          <p:nvPr/>
        </p:nvPicPr>
        <p:blipFill>
          <a:blip r:embed="rId2" cstate="print"/>
          <a:srcRect t="4793" b="7333"/>
          <a:stretch>
            <a:fillRect/>
          </a:stretch>
        </p:blipFill>
        <p:spPr bwMode="auto">
          <a:xfrm>
            <a:off x="395536" y="620688"/>
            <a:ext cx="8244408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55892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Фуражка и кобура </a:t>
            </a:r>
            <a:endParaRPr lang="ru-RU" dirty="0"/>
          </a:p>
        </p:txBody>
      </p:sp>
      <p:pic>
        <p:nvPicPr>
          <p:cNvPr id="3076" name="Picture 4" descr="C:\Users\MINADR~1\AppData\Local\Temp\ARC9C32\20201208_094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63367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MINADR~1\AppData\Local\Temp\ARC3B8E\20201208_094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6552728" cy="49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MINADR~1\AppData\Local\Temp\ARC7EF8\20201208_093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0648"/>
            <a:ext cx="4256713" cy="6309320"/>
          </a:xfrm>
          <a:prstGeom prst="rect">
            <a:avLst/>
          </a:prstGeom>
          <a:noFill/>
        </p:spPr>
      </p:pic>
      <p:pic>
        <p:nvPicPr>
          <p:cNvPr id="3079" name="Picture 7" descr="C:\Users\MINADR~1\AppData\Local\Temp\ARC8EB2\20201208_093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0648"/>
            <a:ext cx="4200659" cy="6165304"/>
          </a:xfrm>
          <a:prstGeom prst="rect">
            <a:avLst/>
          </a:prstGeom>
          <a:noFill/>
        </p:spPr>
      </p:pic>
      <p:pic>
        <p:nvPicPr>
          <p:cNvPr id="3080" name="Picture 8" descr="C:\Users\MINADR~1\AppData\Local\Temp\ARCB4E9\20201208_0936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6672"/>
            <a:ext cx="4234152" cy="6065912"/>
          </a:xfrm>
          <a:prstGeom prst="rect">
            <a:avLst/>
          </a:prstGeom>
          <a:noFill/>
        </p:spPr>
      </p:pic>
      <p:pic>
        <p:nvPicPr>
          <p:cNvPr id="3081" name="Picture 9" descr="C:\Users\MINADR~1\AppData\Local\Temp\ARC4A3C\20201208_0935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1084" y="404664"/>
            <a:ext cx="4232916" cy="60932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96136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Телеграмма домой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6624736" cy="3240360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400" dirty="0" smtClean="0">
                <a:cs typeface="Times New Roman" pitchFamily="18" charset="0"/>
              </a:rPr>
              <a:t>Вечная память и слава героям, павшим во имя мира!</a:t>
            </a:r>
          </a:p>
        </p:txBody>
      </p:sp>
      <p:pic>
        <p:nvPicPr>
          <p:cNvPr id="4098" name="Picture 2" descr="C:\Users\MINADR~1\AppData\Local\Temp\ARC6A3E\20201208_094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486573" cy="6453336"/>
          </a:xfrm>
          <a:prstGeom prst="rect">
            <a:avLst/>
          </a:prstGeom>
          <a:noFill/>
        </p:spPr>
      </p:pic>
      <p:pic>
        <p:nvPicPr>
          <p:cNvPr id="4099" name="Picture 3" descr="C:\Users\MinAdRatorist\Downloads\20201208_11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04864"/>
            <a:ext cx="3078480" cy="432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421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MinAdRatorist</dc:creator>
  <cp:lastModifiedBy>Галина</cp:lastModifiedBy>
  <cp:revision>26</cp:revision>
  <dcterms:created xsi:type="dcterms:W3CDTF">2020-12-08T04:34:06Z</dcterms:created>
  <dcterms:modified xsi:type="dcterms:W3CDTF">2021-02-12T16:57:55Z</dcterms:modified>
</cp:coreProperties>
</file>