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80" r:id="rId6"/>
    <p:sldId id="260" r:id="rId7"/>
    <p:sldId id="261" r:id="rId8"/>
    <p:sldId id="263" r:id="rId9"/>
    <p:sldId id="264" r:id="rId10"/>
    <p:sldId id="262" r:id="rId11"/>
    <p:sldId id="265" r:id="rId12"/>
    <p:sldId id="267" r:id="rId13"/>
    <p:sldId id="272" r:id="rId14"/>
    <p:sldId id="270" r:id="rId15"/>
    <p:sldId id="273" r:id="rId16"/>
    <p:sldId id="275" r:id="rId17"/>
    <p:sldId id="276" r:id="rId18"/>
    <p:sldId id="279" r:id="rId19"/>
    <p:sldId id="278" r:id="rId20"/>
    <p:sldId id="27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82" y="-9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5900" y="20955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776288" y="1347788"/>
            <a:ext cx="3802062" cy="4914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730750" y="1347788"/>
            <a:ext cx="3803650" cy="23812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730750" y="3881438"/>
            <a:ext cx="3803650" cy="23812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42937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42937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429375"/>
            <a:ext cx="2133600" cy="3206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9382B0-075B-4668-A9E1-FCF82D96FA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776288" y="209550"/>
            <a:ext cx="8101012" cy="60531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42937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429375"/>
            <a:ext cx="2895600" cy="3206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429375"/>
            <a:ext cx="2133600" cy="32067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214E429-F624-43EA-90AF-AE90C930A7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5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070F1F3-30D8-42CA-BE9F-9CDF196DE4A6}" type="datetimeFigureOut">
              <a:rPr lang="ru-RU" smtClean="0"/>
              <a:t>19.01.2021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D7D0084-F0D5-4508-9A89-3C9A0B6F27F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ordwall.net/play/9215/730/833" TargetMode="Externa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1628800"/>
            <a:ext cx="5684168" cy="2982193"/>
          </a:xfrm>
        </p:spPr>
        <p:txBody>
          <a:bodyPr/>
          <a:lstStyle/>
          <a:p>
            <a:pPr algn="ctr"/>
            <a:r>
              <a:rPr lang="ru-RU" i="1" dirty="0" smtClean="0"/>
              <a:t>Площадь треугольника</a:t>
            </a:r>
            <a:br>
              <a:rPr lang="ru-RU" i="1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sz="2000" i="1" dirty="0" smtClean="0"/>
              <a:t>8 класс</a:t>
            </a:r>
            <a:br>
              <a:rPr lang="ru-RU" sz="2000" i="1" dirty="0" smtClean="0"/>
            </a:br>
            <a:endParaRPr lang="ru-RU" sz="20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19872" y="5445224"/>
            <a:ext cx="5114778" cy="1101248"/>
          </a:xfrm>
        </p:spPr>
        <p:txBody>
          <a:bodyPr>
            <a:normAutofit/>
          </a:bodyPr>
          <a:lstStyle/>
          <a:p>
            <a:pPr algn="ctr"/>
            <a:r>
              <a:rPr lang="ru-RU" sz="1800" i="1" dirty="0" smtClean="0"/>
              <a:t>Медведева Ю. Л.</a:t>
            </a:r>
          </a:p>
          <a:p>
            <a:pPr algn="ctr"/>
            <a:r>
              <a:rPr lang="ru-RU" sz="1800" i="1" dirty="0" smtClean="0"/>
              <a:t>Г. Новый Уренгой</a:t>
            </a:r>
          </a:p>
          <a:p>
            <a:pPr algn="ctr"/>
            <a:r>
              <a:rPr lang="ru-RU" sz="1800" i="1" dirty="0" smtClean="0"/>
              <a:t>МБОУ СШ им. Д. И. </a:t>
            </a:r>
            <a:r>
              <a:rPr lang="ru-RU" sz="1800" i="1" dirty="0" err="1" smtClean="0"/>
              <a:t>Коротчаева</a:t>
            </a:r>
            <a:r>
              <a:rPr lang="ru-RU" sz="1800" i="1" dirty="0" smtClean="0"/>
              <a:t> 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"/>
            <a:ext cx="835292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i="1" dirty="0" smtClean="0"/>
              <a:t>    </a:t>
            </a:r>
            <a:r>
              <a:rPr lang="ru-RU" sz="2400" i="1" dirty="0">
                <a:solidFill>
                  <a:prstClr val="black"/>
                </a:solidFill>
              </a:rPr>
              <a:t>НАЧЕРТИТЬ ФИГУРУ, ПЛОЩАДЬ КОТОРОЙ РАВНА </a:t>
            </a:r>
            <a:r>
              <a:rPr lang="ru-RU" sz="2400" i="1" dirty="0" smtClean="0">
                <a:solidFill>
                  <a:prstClr val="black"/>
                </a:solidFill>
              </a:rPr>
              <a:t>20</a:t>
            </a:r>
            <a:endParaRPr lang="ru-RU" sz="2400" i="1" dirty="0">
              <a:solidFill>
                <a:prstClr val="black"/>
              </a:solidFill>
            </a:endParaRPr>
          </a:p>
          <a:p>
            <a:endParaRPr lang="ru-RU" sz="2800" i="1" dirty="0" smtClean="0"/>
          </a:p>
          <a:p>
            <a:endParaRPr lang="ru-RU" sz="2800" i="1" dirty="0"/>
          </a:p>
          <a:p>
            <a:endParaRPr lang="ru-RU" sz="2800" i="1" dirty="0" smtClean="0"/>
          </a:p>
          <a:p>
            <a:endParaRPr lang="ru-RU" sz="2800" i="1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  <a:p>
            <a:endParaRPr lang="ru-RU" sz="2800" i="1" dirty="0" smtClean="0"/>
          </a:p>
          <a:p>
            <a:endParaRPr lang="ru-RU" sz="2800" i="1" dirty="0" smtClean="0"/>
          </a:p>
          <a:p>
            <a:endParaRPr lang="ru-RU" dirty="0"/>
          </a:p>
        </p:txBody>
      </p:sp>
      <p:sp>
        <p:nvSpPr>
          <p:cNvPr id="7" name="Параллелограмм 6"/>
          <p:cNvSpPr/>
          <p:nvPr/>
        </p:nvSpPr>
        <p:spPr>
          <a:xfrm>
            <a:off x="611560" y="908720"/>
            <a:ext cx="2376264" cy="129614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араллелограмм 7"/>
          <p:cNvSpPr/>
          <p:nvPr/>
        </p:nvSpPr>
        <p:spPr>
          <a:xfrm>
            <a:off x="683568" y="4149080"/>
            <a:ext cx="2592288" cy="1944216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187624" y="4149080"/>
            <a:ext cx="0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619672" y="54868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1043608" y="134076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2915816" y="5085184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755576" y="501317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051720" y="400506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1835696" y="594928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Дуга 44"/>
          <p:cNvSpPr/>
          <p:nvPr/>
        </p:nvSpPr>
        <p:spPr>
          <a:xfrm>
            <a:off x="539552" y="5805264"/>
            <a:ext cx="432048" cy="50405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827584" y="5589240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30°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1475656" y="4869160"/>
            <a:ext cx="998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50</a:t>
            </a:r>
            <a:endParaRPr lang="ru-RU" sz="2800" b="1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1331640" y="1268760"/>
            <a:ext cx="11521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40</a:t>
            </a:r>
            <a:endParaRPr lang="ru-RU" sz="28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547664" y="623731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971600" y="908720"/>
            <a:ext cx="0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араллелограмм 48"/>
          <p:cNvSpPr/>
          <p:nvPr/>
        </p:nvSpPr>
        <p:spPr>
          <a:xfrm>
            <a:off x="3923928" y="980728"/>
            <a:ext cx="2376264" cy="129614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0" name="Параллелограмм 49"/>
          <p:cNvSpPr/>
          <p:nvPr/>
        </p:nvSpPr>
        <p:spPr>
          <a:xfrm>
            <a:off x="6372200" y="980728"/>
            <a:ext cx="2376264" cy="129614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4211960" y="980728"/>
            <a:ext cx="1800200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 flipV="1">
            <a:off x="6372200" y="980728"/>
            <a:ext cx="2376264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араллелограмм 58"/>
          <p:cNvSpPr/>
          <p:nvPr/>
        </p:nvSpPr>
        <p:spPr>
          <a:xfrm>
            <a:off x="3635896" y="4149080"/>
            <a:ext cx="2592288" cy="1944216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араллелограмм 59"/>
          <p:cNvSpPr/>
          <p:nvPr/>
        </p:nvSpPr>
        <p:spPr>
          <a:xfrm>
            <a:off x="6156176" y="4149080"/>
            <a:ext cx="2592288" cy="1944216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4139952" y="4221088"/>
            <a:ext cx="1584176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 flipV="1">
            <a:off x="6228184" y="4221088"/>
            <a:ext cx="2448272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Прямоугольник 64"/>
          <p:cNvSpPr/>
          <p:nvPr/>
        </p:nvSpPr>
        <p:spPr>
          <a:xfrm>
            <a:off x="323528" y="3284984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НАЧЕРТИТЬ ФИГУРУ, ПЛОЩАДЬ КОТОРОЙ РАВНА 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835292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i="1" dirty="0" smtClean="0"/>
              <a:t>    </a:t>
            </a:r>
            <a:endParaRPr lang="ru-RU" sz="2400" i="1" dirty="0">
              <a:solidFill>
                <a:prstClr val="black"/>
              </a:solidFill>
            </a:endParaRPr>
          </a:p>
          <a:p>
            <a:endParaRPr lang="ru-RU" sz="2800" i="1" dirty="0" smtClean="0"/>
          </a:p>
          <a:p>
            <a:endParaRPr lang="ru-RU" sz="2800" i="1" dirty="0"/>
          </a:p>
          <a:p>
            <a:endParaRPr lang="ru-RU" sz="2800" i="1" dirty="0" smtClean="0"/>
          </a:p>
          <a:p>
            <a:endParaRPr lang="ru-RU" sz="2800" i="1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  <a:p>
            <a:endParaRPr lang="ru-RU" sz="2800" i="1" dirty="0" smtClean="0"/>
          </a:p>
          <a:p>
            <a:endParaRPr lang="ru-RU" sz="2800" i="1" dirty="0" smtClean="0"/>
          </a:p>
          <a:p>
            <a:endParaRPr lang="ru-RU" dirty="0"/>
          </a:p>
        </p:txBody>
      </p:sp>
      <p:sp>
        <p:nvSpPr>
          <p:cNvPr id="51" name="Равнобедренный треугольник 50"/>
          <p:cNvSpPr/>
          <p:nvPr/>
        </p:nvSpPr>
        <p:spPr>
          <a:xfrm>
            <a:off x="3131840" y="4941168"/>
            <a:ext cx="1512168" cy="1512168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611560" y="4797152"/>
            <a:ext cx="1728192" cy="16561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179512" y="6453336"/>
            <a:ext cx="2168624" cy="83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flipH="1">
            <a:off x="179512" y="4797152"/>
            <a:ext cx="432048" cy="165618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/>
          <p:cNvCxnSpPr/>
          <p:nvPr/>
        </p:nvCxnSpPr>
        <p:spPr>
          <a:xfrm>
            <a:off x="5652120" y="4869160"/>
            <a:ext cx="936104" cy="158417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/>
          <p:cNvCxnSpPr/>
          <p:nvPr/>
        </p:nvCxnSpPr>
        <p:spPr>
          <a:xfrm flipH="1">
            <a:off x="5292080" y="6453336"/>
            <a:ext cx="352839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единительная линия 83"/>
          <p:cNvCxnSpPr/>
          <p:nvPr/>
        </p:nvCxnSpPr>
        <p:spPr>
          <a:xfrm>
            <a:off x="5652120" y="4869160"/>
            <a:ext cx="3168352" cy="158417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>
            <a:off x="611560" y="4797152"/>
            <a:ext cx="72008" cy="1656184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>
            <a:stCxn id="51" idx="0"/>
            <a:endCxn id="51" idx="3"/>
          </p:cNvCxnSpPr>
          <p:nvPr/>
        </p:nvCxnSpPr>
        <p:spPr>
          <a:xfrm>
            <a:off x="3887924" y="4941168"/>
            <a:ext cx="0" cy="151216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>
            <a:off x="5652120" y="4941168"/>
            <a:ext cx="72008" cy="151216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/>
          <p:cNvSpPr txBox="1"/>
          <p:nvPr/>
        </p:nvSpPr>
        <p:spPr>
          <a:xfrm>
            <a:off x="683568" y="558924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111" name="TextBox 110"/>
          <p:cNvSpPr txBox="1"/>
          <p:nvPr/>
        </p:nvSpPr>
        <p:spPr>
          <a:xfrm>
            <a:off x="899592" y="64886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12</a:t>
            </a:r>
            <a:endParaRPr lang="ru-RU" dirty="0"/>
          </a:p>
        </p:txBody>
      </p:sp>
      <p:sp>
        <p:nvSpPr>
          <p:cNvPr id="112" name="TextBox 111"/>
          <p:cNvSpPr txBox="1"/>
          <p:nvPr/>
        </p:nvSpPr>
        <p:spPr>
          <a:xfrm>
            <a:off x="3851920" y="566124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13" name="TextBox 112"/>
          <p:cNvSpPr txBox="1"/>
          <p:nvPr/>
        </p:nvSpPr>
        <p:spPr>
          <a:xfrm>
            <a:off x="3851920" y="648866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114" name="TextBox 113"/>
          <p:cNvSpPr txBox="1"/>
          <p:nvPr/>
        </p:nvSpPr>
        <p:spPr>
          <a:xfrm>
            <a:off x="5436096" y="566124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115" name="TextBox 114"/>
          <p:cNvSpPr txBox="1"/>
          <p:nvPr/>
        </p:nvSpPr>
        <p:spPr>
          <a:xfrm>
            <a:off x="7308304" y="648866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9</a:t>
            </a:r>
            <a:endParaRPr lang="ru-RU" dirty="0"/>
          </a:p>
        </p:txBody>
      </p:sp>
      <p:sp>
        <p:nvSpPr>
          <p:cNvPr id="118" name="TextBox 117"/>
          <p:cNvSpPr txBox="1"/>
          <p:nvPr/>
        </p:nvSpPr>
        <p:spPr>
          <a:xfrm>
            <a:off x="611560" y="4005064"/>
            <a:ext cx="48429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Найдите площадь треугольника:</a:t>
            </a:r>
            <a:endParaRPr lang="ru-RU" sz="2400" dirty="0"/>
          </a:p>
        </p:txBody>
      </p:sp>
      <p:sp>
        <p:nvSpPr>
          <p:cNvPr id="119" name="Прямоугольник 118"/>
          <p:cNvSpPr/>
          <p:nvPr/>
        </p:nvSpPr>
        <p:spPr>
          <a:xfrm>
            <a:off x="1475656" y="5013176"/>
            <a:ext cx="11605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/>
              <a:t>?</a:t>
            </a:r>
          </a:p>
        </p:txBody>
      </p:sp>
      <p:sp>
        <p:nvSpPr>
          <p:cNvPr id="120" name="Прямоугольник 119"/>
          <p:cNvSpPr/>
          <p:nvPr/>
        </p:nvSpPr>
        <p:spPr>
          <a:xfrm>
            <a:off x="4355976" y="5085184"/>
            <a:ext cx="10885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/>
              <a:t>?</a:t>
            </a:r>
          </a:p>
        </p:txBody>
      </p:sp>
      <p:sp>
        <p:nvSpPr>
          <p:cNvPr id="121" name="Прямоугольник 120"/>
          <p:cNvSpPr/>
          <p:nvPr/>
        </p:nvSpPr>
        <p:spPr>
          <a:xfrm>
            <a:off x="7020272" y="5013176"/>
            <a:ext cx="10885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/>
              <a:t>?</a:t>
            </a:r>
          </a:p>
        </p:txBody>
      </p:sp>
      <p:sp>
        <p:nvSpPr>
          <p:cNvPr id="34" name="Параллелограмм 33"/>
          <p:cNvSpPr/>
          <p:nvPr/>
        </p:nvSpPr>
        <p:spPr>
          <a:xfrm>
            <a:off x="251520" y="548680"/>
            <a:ext cx="4248472" cy="1872208"/>
          </a:xfrm>
          <a:prstGeom prst="parallelogram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755576" y="548680"/>
            <a:ext cx="3312368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755576" y="548680"/>
            <a:ext cx="72008" cy="18722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179512" y="249289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4499992" y="33265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395536" y="332656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46" name="TextBox 45"/>
          <p:cNvSpPr txBox="1"/>
          <p:nvPr/>
        </p:nvSpPr>
        <p:spPr>
          <a:xfrm>
            <a:off x="3995936" y="2420888"/>
            <a:ext cx="3257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123728" y="242088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20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827584" y="1412776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4788024" y="476672"/>
            <a:ext cx="40671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Найдите площадь треугольника АВ</a:t>
            </a:r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323528" y="299695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К</a:t>
            </a:r>
            <a:r>
              <a:rPr lang="ru-RU" dirty="0" smtClean="0"/>
              <a:t>ак можно найти площадь произвольного треугольника?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6012160" y="476672"/>
            <a:ext cx="313184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Высотой треугольника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называется перпендикуляр, проведённый из вершины треугольника на противоположную сторону или её продолжение. Сторона, к которой проведена высота, называется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основанием.</a:t>
            </a: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6672"/>
            <a:ext cx="590854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323528" y="5301208"/>
            <a:ext cx="57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latin typeface="Times New Roman" pitchFamily="18" charset="0"/>
              </a:rPr>
              <a:t>А</a:t>
            </a:r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1907704" y="3068960"/>
            <a:ext cx="57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latin typeface="Times New Roman" pitchFamily="18" charset="0"/>
              </a:rPr>
              <a:t>В</a:t>
            </a:r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2051720" y="5805264"/>
            <a:ext cx="5042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 dirty="0">
                <a:latin typeface="Times New Roman" pitchFamily="18" charset="0"/>
              </a:rPr>
              <a:t>Н</a:t>
            </a:r>
          </a:p>
        </p:txBody>
      </p:sp>
      <p:sp>
        <p:nvSpPr>
          <p:cNvPr id="43022" name="Text Box 14"/>
          <p:cNvSpPr txBox="1">
            <a:spLocks noChangeArrowheads="1"/>
          </p:cNvSpPr>
          <p:nvPr/>
        </p:nvSpPr>
        <p:spPr bwMode="auto">
          <a:xfrm>
            <a:off x="3708400" y="3716338"/>
            <a:ext cx="51847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</a:rPr>
              <a:t>Дано: 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</a:rPr>
              <a:t>ABD – </a:t>
            </a: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</a:rPr>
              <a:t>треугольник. </a:t>
            </a:r>
          </a:p>
          <a:p>
            <a:pPr>
              <a:spcBef>
                <a:spcPct val="50000"/>
              </a:spcBef>
            </a:pPr>
            <a:r>
              <a:rPr lang="ru-RU" sz="3200" b="1" i="1" dirty="0">
                <a:solidFill>
                  <a:srgbClr val="000000"/>
                </a:solidFill>
                <a:latin typeface="Times New Roman" pitchFamily="18" charset="0"/>
              </a:rPr>
              <a:t>Доказать:</a:t>
            </a:r>
          </a:p>
        </p:txBody>
      </p:sp>
      <p:sp>
        <p:nvSpPr>
          <p:cNvPr id="43024" name="AutoShape 16"/>
          <p:cNvSpPr>
            <a:spLocks noChangeArrowheads="1"/>
          </p:cNvSpPr>
          <p:nvPr/>
        </p:nvSpPr>
        <p:spPr bwMode="auto">
          <a:xfrm>
            <a:off x="936625" y="3716338"/>
            <a:ext cx="3527425" cy="2087562"/>
          </a:xfrm>
          <a:prstGeom prst="triangle">
            <a:avLst>
              <a:gd name="adj" fmla="val 33935"/>
            </a:avLst>
          </a:prstGeom>
          <a:solidFill>
            <a:schemeClr val="bg1">
              <a:alpha val="49001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43025" name="Object 17"/>
          <p:cNvGraphicFramePr>
            <a:graphicFrameLocks noGrp="1" noChangeAspect="1"/>
          </p:cNvGraphicFramePr>
          <p:nvPr>
            <p:ph idx="1"/>
          </p:nvPr>
        </p:nvGraphicFramePr>
        <p:xfrm>
          <a:off x="5867400" y="4329113"/>
          <a:ext cx="2881313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Формула" r:id="rId3" imgW="1015920" imgH="393480" progId="Equation.3">
                  <p:embed/>
                </p:oleObj>
              </mc:Choice>
              <mc:Fallback>
                <p:oleObj name="Формула" r:id="rId3" imgW="1015920" imgH="393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4329113"/>
                        <a:ext cx="2881313" cy="11160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AutoShape 16"/>
          <p:cNvSpPr>
            <a:spLocks noChangeArrowheads="1"/>
          </p:cNvSpPr>
          <p:nvPr/>
        </p:nvSpPr>
        <p:spPr bwMode="auto">
          <a:xfrm>
            <a:off x="971600" y="3717032"/>
            <a:ext cx="3527425" cy="2087562"/>
          </a:xfrm>
          <a:prstGeom prst="triangle">
            <a:avLst>
              <a:gd name="adj" fmla="val 33935"/>
            </a:avLst>
          </a:prstGeom>
          <a:solidFill>
            <a:schemeClr val="bg1">
              <a:alpha val="49001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55576" y="476672"/>
            <a:ext cx="7200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ТЕОРЕМА: </a:t>
            </a:r>
            <a:r>
              <a:rPr lang="ru-RU" sz="2800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Площадь треугольника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равна половине  произведения    его основания на высоту.</a:t>
            </a:r>
            <a:endParaRPr lang="ru-RU" sz="2800" dirty="0"/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195736" y="3861048"/>
            <a:ext cx="72008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7"/>
          <p:cNvSpPr txBox="1">
            <a:spLocks noChangeArrowheads="1"/>
          </p:cNvSpPr>
          <p:nvPr/>
        </p:nvSpPr>
        <p:spPr bwMode="auto">
          <a:xfrm>
            <a:off x="4724400" y="5525616"/>
            <a:ext cx="50425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dirty="0">
                <a:latin typeface="Times New Roman" pitchFamily="18" charset="0"/>
              </a:rPr>
              <a:t>D</a:t>
            </a:r>
            <a:endParaRPr lang="ru-RU" sz="4000" b="1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0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0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3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  <p:bldP spid="43013" grpId="0"/>
      <p:bldP spid="43015" grpId="0"/>
      <p:bldP spid="43022" grpId="0"/>
      <p:bldP spid="43024" grpId="0" animBg="1"/>
      <p:bldP spid="12" grpId="0" animBg="1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139952" y="332656"/>
            <a:ext cx="4572000" cy="116955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</a:rPr>
              <a:t>Доказательство:</a:t>
            </a:r>
          </a:p>
          <a:p>
            <a:pPr>
              <a:spcBef>
                <a:spcPct val="50000"/>
              </a:spcBef>
            </a:pPr>
            <a:r>
              <a:rPr lang="ru-RU" sz="2800" b="1" i="1" dirty="0" smtClean="0">
                <a:solidFill>
                  <a:srgbClr val="000000"/>
                </a:solidFill>
                <a:latin typeface="Times New Roman" pitchFamily="18" charset="0"/>
              </a:rPr>
              <a:t>(самостоятельно)</a:t>
            </a:r>
          </a:p>
        </p:txBody>
      </p:sp>
      <p:sp>
        <p:nvSpPr>
          <p:cNvPr id="10" name="AutoShape 16"/>
          <p:cNvSpPr>
            <a:spLocks noChangeArrowheads="1"/>
          </p:cNvSpPr>
          <p:nvPr/>
        </p:nvSpPr>
        <p:spPr bwMode="auto">
          <a:xfrm>
            <a:off x="683568" y="2276872"/>
            <a:ext cx="3527425" cy="2087562"/>
          </a:xfrm>
          <a:prstGeom prst="triangle">
            <a:avLst>
              <a:gd name="adj" fmla="val 33935"/>
            </a:avLst>
          </a:prstGeom>
          <a:solidFill>
            <a:schemeClr val="bg1">
              <a:alpha val="49001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040" name="Object 8"/>
          <p:cNvGraphicFramePr>
            <a:graphicFrameLocks noGrp="1" noChangeAspect="1"/>
          </p:cNvGraphicFramePr>
          <p:nvPr>
            <p:ph sz="half" idx="1"/>
          </p:nvPr>
        </p:nvGraphicFramePr>
        <p:xfrm>
          <a:off x="179388" y="4508500"/>
          <a:ext cx="2663825" cy="70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Формула" r:id="rId3" imgW="761760" imgH="241200" progId="Equation.3">
                  <p:embed/>
                </p:oleObj>
              </mc:Choice>
              <mc:Fallback>
                <p:oleObj name="Формула" r:id="rId3" imgW="761760" imgH="2412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4508500"/>
                        <a:ext cx="2663825" cy="700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56" name="Object 24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651500" y="4652963"/>
          <a:ext cx="295275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Формула" r:id="rId5" imgW="1206360" imgH="393480" progId="Equation.3">
                  <p:embed/>
                </p:oleObj>
              </mc:Choice>
              <mc:Fallback>
                <p:oleObj name="Формула" r:id="rId5" imgW="1206360" imgH="39348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1500" y="4652963"/>
                        <a:ext cx="2952750" cy="965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898525" y="2852738"/>
            <a:ext cx="57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Times New Roman" pitchFamily="18" charset="0"/>
              </a:rPr>
              <a:t>А</a:t>
            </a:r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2338388" y="981075"/>
            <a:ext cx="57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Times New Roman" pitchFamily="18" charset="0"/>
              </a:rPr>
              <a:t>В</a:t>
            </a: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5795963" y="2924175"/>
            <a:ext cx="57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>
                <a:latin typeface="Times New Roman" pitchFamily="18" charset="0"/>
              </a:rPr>
              <a:t>D</a:t>
            </a:r>
            <a:endParaRPr lang="ru-RU" sz="4000" b="1">
              <a:latin typeface="Times New Roman" pitchFamily="18" charset="0"/>
            </a:endParaRPr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1835150" y="1341438"/>
            <a:ext cx="3527425" cy="2087562"/>
          </a:xfrm>
          <a:prstGeom prst="triangle">
            <a:avLst>
              <a:gd name="adj" fmla="val 33935"/>
            </a:avLst>
          </a:prstGeom>
          <a:solidFill>
            <a:schemeClr val="bg1">
              <a:alpha val="49001"/>
            </a:schemeClr>
          </a:solidFill>
          <a:ln w="381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4044" name="Line 12"/>
          <p:cNvSpPr>
            <a:spLocks noChangeShapeType="1"/>
          </p:cNvSpPr>
          <p:nvPr/>
        </p:nvSpPr>
        <p:spPr bwMode="auto">
          <a:xfrm>
            <a:off x="3059113" y="1341438"/>
            <a:ext cx="352901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 flipH="1">
            <a:off x="5364163" y="1341438"/>
            <a:ext cx="1223962" cy="20875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6732588" y="1052513"/>
            <a:ext cx="5762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Times New Roman" pitchFamily="18" charset="0"/>
              </a:rPr>
              <a:t>С</a:t>
            </a:r>
          </a:p>
        </p:txBody>
      </p:sp>
      <p:sp>
        <p:nvSpPr>
          <p:cNvPr id="44047" name="Line 15"/>
          <p:cNvSpPr>
            <a:spLocks noChangeShapeType="1"/>
          </p:cNvSpPr>
          <p:nvPr/>
        </p:nvSpPr>
        <p:spPr bwMode="auto">
          <a:xfrm>
            <a:off x="3059113" y="1341438"/>
            <a:ext cx="0" cy="20875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>
            <a:off x="2771775" y="3500438"/>
            <a:ext cx="5762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000" b="1">
                <a:latin typeface="Times New Roman" pitchFamily="18" charset="0"/>
              </a:rPr>
              <a:t>Н</a:t>
            </a:r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>
            <a:off x="2195513" y="2205038"/>
            <a:ext cx="504825" cy="2159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5795963" y="2205038"/>
            <a:ext cx="504825" cy="2159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4051" name="Line 19"/>
          <p:cNvSpPr>
            <a:spLocks noChangeShapeType="1"/>
          </p:cNvSpPr>
          <p:nvPr/>
        </p:nvSpPr>
        <p:spPr bwMode="auto">
          <a:xfrm>
            <a:off x="3419475" y="3213100"/>
            <a:ext cx="146050" cy="431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>
            <a:off x="3563938" y="3213100"/>
            <a:ext cx="146050" cy="431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4427538" y="1052513"/>
            <a:ext cx="146050" cy="431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4054" name="Line 22"/>
          <p:cNvSpPr>
            <a:spLocks noChangeShapeType="1"/>
          </p:cNvSpPr>
          <p:nvPr/>
        </p:nvSpPr>
        <p:spPr bwMode="auto">
          <a:xfrm>
            <a:off x="4572000" y="1052513"/>
            <a:ext cx="146050" cy="4318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4055" name="Freeform 23"/>
          <p:cNvSpPr>
            <a:spLocks/>
          </p:cNvSpPr>
          <p:nvPr/>
        </p:nvSpPr>
        <p:spPr bwMode="auto">
          <a:xfrm>
            <a:off x="3695700" y="1916113"/>
            <a:ext cx="889000" cy="792162"/>
          </a:xfrm>
          <a:custGeom>
            <a:avLst/>
            <a:gdLst/>
            <a:ahLst/>
            <a:cxnLst>
              <a:cxn ang="0">
                <a:pos x="189" y="0"/>
              </a:cxn>
              <a:cxn ang="0">
                <a:pos x="53" y="273"/>
              </a:cxn>
              <a:cxn ang="0">
                <a:pos x="507" y="182"/>
              </a:cxn>
              <a:cxn ang="0">
                <a:pos x="371" y="454"/>
              </a:cxn>
            </a:cxnLst>
            <a:rect l="0" t="0" r="r" b="b"/>
            <a:pathLst>
              <a:path w="560" h="454">
                <a:moveTo>
                  <a:pt x="189" y="0"/>
                </a:moveTo>
                <a:cubicBezTo>
                  <a:pt x="94" y="121"/>
                  <a:pt x="0" y="243"/>
                  <a:pt x="53" y="273"/>
                </a:cubicBezTo>
                <a:cubicBezTo>
                  <a:pt x="106" y="303"/>
                  <a:pt x="454" y="152"/>
                  <a:pt x="507" y="182"/>
                </a:cubicBezTo>
                <a:cubicBezTo>
                  <a:pt x="560" y="212"/>
                  <a:pt x="394" y="409"/>
                  <a:pt x="371" y="454"/>
                </a:cubicBezTo>
              </a:path>
            </a:pathLst>
          </a:custGeom>
          <a:noFill/>
          <a:ln w="28575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graphicFrame>
        <p:nvGraphicFramePr>
          <p:cNvPr id="44058" name="Object 26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843213" y="4306888"/>
          <a:ext cx="2520950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Формула" r:id="rId7" imgW="977760" imgH="393480" progId="Equation.3">
                  <p:embed/>
                </p:oleObj>
              </mc:Choice>
              <mc:Fallback>
                <p:oleObj name="Формула" r:id="rId7" imgW="977760" imgH="39348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213" y="4306888"/>
                        <a:ext cx="2520950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60" name="Object 28"/>
          <p:cNvGraphicFramePr>
            <a:graphicFrameLocks noChangeAspect="1"/>
          </p:cNvGraphicFramePr>
          <p:nvPr/>
        </p:nvGraphicFramePr>
        <p:xfrm>
          <a:off x="2627313" y="5473700"/>
          <a:ext cx="295275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Формула" r:id="rId9" imgW="990360" imgH="241200" progId="Equation.3">
                  <p:embed/>
                </p:oleObj>
              </mc:Choice>
              <mc:Fallback>
                <p:oleObj name="Формула" r:id="rId9" imgW="990360" imgH="2412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5473700"/>
                        <a:ext cx="295275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62" name="Line 30"/>
          <p:cNvSpPr>
            <a:spLocks noChangeShapeType="1"/>
          </p:cNvSpPr>
          <p:nvPr/>
        </p:nvSpPr>
        <p:spPr bwMode="auto">
          <a:xfrm>
            <a:off x="5651500" y="4437063"/>
            <a:ext cx="0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5508104" y="4766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1115616" y="260648"/>
            <a:ext cx="5848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Один из вариантов записи доказательства теоремы: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4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40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44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4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4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4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44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44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44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4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44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/>
      <p:bldP spid="44036" grpId="0"/>
      <p:bldP spid="44037" grpId="0"/>
      <p:bldP spid="44039" grpId="0" animBg="1"/>
      <p:bldP spid="44044" grpId="0" animBg="1"/>
      <p:bldP spid="44045" grpId="0" animBg="1"/>
      <p:bldP spid="44046" grpId="0"/>
      <p:bldP spid="44047" grpId="0" animBg="1"/>
      <p:bldP spid="44048" grpId="0"/>
      <p:bldP spid="44049" grpId="0" animBg="1"/>
      <p:bldP spid="44050" grpId="0" animBg="1"/>
      <p:bldP spid="44051" grpId="0" animBg="1"/>
      <p:bldP spid="44052" grpId="0" animBg="1"/>
      <p:bldP spid="44053" grpId="0" animBg="1"/>
      <p:bldP spid="44054" grpId="0" animBg="1"/>
      <p:bldP spid="44055" grpId="0" animBg="1"/>
      <p:bldP spid="4406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3" name="AutoShape 9"/>
          <p:cNvSpPr>
            <a:spLocks noChangeArrowheads="1"/>
          </p:cNvSpPr>
          <p:nvPr/>
        </p:nvSpPr>
        <p:spPr bwMode="auto">
          <a:xfrm>
            <a:off x="1547813" y="908050"/>
            <a:ext cx="3240087" cy="6492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76200" cmpd="tri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539552" y="332656"/>
            <a:ext cx="8280920" cy="2031325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i="1" dirty="0">
                <a:latin typeface="Arial Narrow" pitchFamily="34" charset="0"/>
              </a:rPr>
              <a:t>Следствие </a:t>
            </a:r>
            <a:r>
              <a:rPr lang="ru-RU" sz="3600" i="1" dirty="0" smtClean="0">
                <a:latin typeface="Arial Narrow" pitchFamily="34" charset="0"/>
              </a:rPr>
              <a:t>1(о площади прямоугольного треугольника):</a:t>
            </a:r>
          </a:p>
          <a:p>
            <a:pPr algn="ctr">
              <a:spcBef>
                <a:spcPct val="50000"/>
              </a:spcBef>
            </a:pPr>
            <a:r>
              <a:rPr lang="ru-RU" sz="3600" i="1" dirty="0">
                <a:latin typeface="Arial Narrow" pitchFamily="34" charset="0"/>
              </a:rPr>
              <a:t>с</a:t>
            </a:r>
            <a:r>
              <a:rPr lang="ru-RU" sz="3600" i="1" dirty="0" smtClean="0">
                <a:latin typeface="Arial Narrow" pitchFamily="34" charset="0"/>
              </a:rPr>
              <a:t>формулировать самостоятельно</a:t>
            </a:r>
            <a:endParaRPr lang="ru-RU" sz="3600" i="1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3" grpId="0" animBg="1"/>
      <p:bldP spid="471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13" name="AutoShape 9"/>
          <p:cNvSpPr>
            <a:spLocks noChangeArrowheads="1"/>
          </p:cNvSpPr>
          <p:nvPr/>
        </p:nvSpPr>
        <p:spPr bwMode="auto">
          <a:xfrm>
            <a:off x="1547813" y="908050"/>
            <a:ext cx="3240087" cy="649288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76200" cmpd="tri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14" name="Text Box 10"/>
          <p:cNvSpPr txBox="1">
            <a:spLocks noChangeArrowheads="1"/>
          </p:cNvSpPr>
          <p:nvPr/>
        </p:nvSpPr>
        <p:spPr bwMode="auto">
          <a:xfrm>
            <a:off x="1331640" y="908050"/>
            <a:ext cx="3672408" cy="64135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>
                <a:solidFill>
                  <a:srgbClr val="F8FAF4"/>
                </a:solidFill>
                <a:latin typeface="Arial Narrow" pitchFamily="34" charset="0"/>
              </a:rPr>
              <a:t>Следствие 1: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0" y="1773238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>
                <a:solidFill>
                  <a:srgbClr val="000000"/>
                </a:solidFill>
                <a:latin typeface="Times New Roman" pitchFamily="18" charset="0"/>
              </a:rPr>
              <a:t>Площадь прямоугольного треугольника равна половине произведения его катетов.</a:t>
            </a:r>
          </a:p>
        </p:txBody>
      </p:sp>
      <p:sp>
        <p:nvSpPr>
          <p:cNvPr id="47118" name="AutoShape 14"/>
          <p:cNvSpPr>
            <a:spLocks noChangeArrowheads="1"/>
          </p:cNvSpPr>
          <p:nvPr/>
        </p:nvSpPr>
        <p:spPr bwMode="auto">
          <a:xfrm>
            <a:off x="1619250" y="3211513"/>
            <a:ext cx="3240088" cy="649287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76200" cmpd="tri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7119" name="Text Box 15"/>
          <p:cNvSpPr txBox="1">
            <a:spLocks noChangeArrowheads="1"/>
          </p:cNvSpPr>
          <p:nvPr/>
        </p:nvSpPr>
        <p:spPr bwMode="auto">
          <a:xfrm>
            <a:off x="1403648" y="3211513"/>
            <a:ext cx="3672408" cy="641350"/>
          </a:xfrm>
          <a:prstGeom prst="rect">
            <a:avLst/>
          </a:prstGeom>
          <a:solidFill>
            <a:schemeClr val="bg2">
              <a:lumMod val="9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600" b="1" dirty="0">
                <a:solidFill>
                  <a:srgbClr val="F8FAF4"/>
                </a:solidFill>
                <a:latin typeface="Arial Narrow" pitchFamily="34" charset="0"/>
              </a:rPr>
              <a:t>Следствие 2:</a:t>
            </a:r>
          </a:p>
        </p:txBody>
      </p:sp>
      <p:sp>
        <p:nvSpPr>
          <p:cNvPr id="47120" name="Text Box 16"/>
          <p:cNvSpPr txBox="1">
            <a:spLocks noChangeArrowheads="1"/>
          </p:cNvSpPr>
          <p:nvPr/>
        </p:nvSpPr>
        <p:spPr bwMode="auto">
          <a:xfrm>
            <a:off x="0" y="407670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dirty="0">
                <a:solidFill>
                  <a:srgbClr val="000000"/>
                </a:solidFill>
                <a:latin typeface="Times New Roman" pitchFamily="18" charset="0"/>
              </a:rPr>
              <a:t>Если высоты треугольников равны, то их площади относятся как основания.</a:t>
            </a:r>
          </a:p>
        </p:txBody>
      </p:sp>
      <p:graphicFrame>
        <p:nvGraphicFramePr>
          <p:cNvPr id="47121" name="Object 17"/>
          <p:cNvGraphicFramePr>
            <a:graphicFrameLocks noGrp="1" noChangeAspect="1"/>
          </p:cNvGraphicFramePr>
          <p:nvPr>
            <p:ph/>
          </p:nvPr>
        </p:nvGraphicFramePr>
        <p:xfrm>
          <a:off x="2268538" y="5300663"/>
          <a:ext cx="2665412" cy="134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Формула" r:id="rId3" imgW="736560" imgH="444240" progId="Equation.3">
                  <p:embed/>
                </p:oleObj>
              </mc:Choice>
              <mc:Fallback>
                <p:oleObj name="Формула" r:id="rId3" imgW="736560" imgH="44424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538" y="5300663"/>
                        <a:ext cx="2665412" cy="13414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7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47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7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7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47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47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471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47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47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7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3" grpId="0" animBg="1"/>
      <p:bldP spid="47114" grpId="0" animBg="1"/>
      <p:bldP spid="47115" grpId="0"/>
      <p:bldP spid="47118" grpId="0" animBg="1"/>
      <p:bldP spid="47119" grpId="0" animBg="1"/>
      <p:bldP spid="4712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95536" y="332656"/>
            <a:ext cx="80922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Докажите следствие 2 (самостоятельно):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4797152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https://www.youtube.com/watch?v=q5DJsbwYPjk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4149080"/>
            <a:ext cx="76450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Если возникнут сложности, можно просмотреть дополнительно урок </a:t>
            </a:r>
          </a:p>
          <a:p>
            <a:r>
              <a:rPr lang="ru-RU" dirty="0" smtClean="0"/>
              <a:t>и разбор решения заданий по ссылке:</a:t>
            </a:r>
            <a:endParaRPr lang="ru-RU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4653136"/>
            <a:ext cx="1728192" cy="1862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3528" y="332656"/>
            <a:ext cx="777394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Что нового узнали сегодня на уроке?</a:t>
            </a:r>
          </a:p>
          <a:p>
            <a:endParaRPr lang="ru-RU" sz="2800" dirty="0" smtClean="0"/>
          </a:p>
          <a:p>
            <a:r>
              <a:rPr lang="ru-RU" sz="2800" dirty="0" smtClean="0"/>
              <a:t>Очень простое  задание на платформе «ЯКЛАСС». Варианты в привычном порядке.</a:t>
            </a:r>
          </a:p>
          <a:p>
            <a:r>
              <a:rPr lang="ru-RU" sz="2800" dirty="0" smtClean="0"/>
              <a:t>1 вариант:                                   2 вариант:</a:t>
            </a:r>
          </a:p>
          <a:p>
            <a:endParaRPr lang="en-US" sz="2800" dirty="0" smtClean="0"/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780928"/>
            <a:ext cx="1409700" cy="1381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2708920"/>
            <a:ext cx="1485900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83568" y="1196752"/>
            <a:ext cx="784887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    На предыдущих уроках были изучены:</a:t>
            </a:r>
          </a:p>
          <a:p>
            <a:r>
              <a:rPr lang="ru-RU" sz="2800" i="1" dirty="0" smtClean="0"/>
              <a:t> понятие площади многоугольника</a:t>
            </a:r>
          </a:p>
          <a:p>
            <a:r>
              <a:rPr lang="ru-RU" sz="2800" i="1" dirty="0" smtClean="0"/>
              <a:t> свойства площадей</a:t>
            </a:r>
          </a:p>
          <a:p>
            <a:r>
              <a:rPr lang="ru-RU" sz="2800" i="1" dirty="0" smtClean="0"/>
              <a:t> формулы площадей квадрата, </a:t>
            </a:r>
          </a:p>
          <a:p>
            <a:r>
              <a:rPr lang="ru-RU" sz="2800" i="1" dirty="0"/>
              <a:t> </a:t>
            </a:r>
            <a:r>
              <a:rPr lang="ru-RU" sz="2800" i="1" dirty="0" smtClean="0"/>
              <a:t>                                прямоугольника, </a:t>
            </a:r>
          </a:p>
          <a:p>
            <a:r>
              <a:rPr lang="ru-RU" sz="2800" i="1" dirty="0"/>
              <a:t> </a:t>
            </a:r>
            <a:r>
              <a:rPr lang="ru-RU" sz="2800" i="1" dirty="0" smtClean="0"/>
              <a:t>                                параллелограмма. </a:t>
            </a:r>
          </a:p>
          <a:p>
            <a:r>
              <a:rPr lang="ru-RU" sz="2800" i="1" dirty="0" smtClean="0"/>
              <a:t>Освежим эти знания:</a:t>
            </a:r>
            <a:r>
              <a:rPr lang="en-US" sz="2800" i="1" dirty="0" smtClean="0"/>
              <a:t>  </a:t>
            </a:r>
            <a:r>
              <a:rPr lang="en-US" sz="2800" b="1" i="1" dirty="0" smtClean="0">
                <a:ln w="17780" cmpd="sng">
                  <a:solidFill>
                    <a:schemeClr val="tx1"/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  <a:hlinkClick r:id="rId2"/>
              </a:rPr>
              <a:t>https://wordwall.net/play/9215/730/833</a:t>
            </a:r>
            <a:endParaRPr lang="ru-RU" sz="2800" i="1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  <a:p>
            <a:endParaRPr lang="ru-RU" sz="2800" i="1" dirty="0" smtClean="0"/>
          </a:p>
          <a:p>
            <a:endParaRPr lang="ru-RU" sz="2800" i="1" dirty="0" smtClean="0"/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4941168"/>
            <a:ext cx="123825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332656"/>
            <a:ext cx="8547533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/>
              <a:t>                   Домашнее задание:</a:t>
            </a:r>
          </a:p>
          <a:p>
            <a:r>
              <a:rPr lang="ru-RU" sz="2800" dirty="0"/>
              <a:t>п</a:t>
            </a:r>
            <a:r>
              <a:rPr lang="ru-RU" sz="2800" dirty="0" smtClean="0"/>
              <a:t>. 52 учебника, доказать и разобрать следствие 2</a:t>
            </a:r>
          </a:p>
          <a:p>
            <a:r>
              <a:rPr lang="ru-RU" sz="2800" dirty="0" smtClean="0"/>
              <a:t>карточки с заданиями и ответами </a:t>
            </a:r>
          </a:p>
          <a:p>
            <a:r>
              <a:rPr lang="ru-RU" sz="2800" dirty="0" smtClean="0"/>
              <a:t>как базового так  и продвинутого уровней </a:t>
            </a:r>
          </a:p>
          <a:p>
            <a:r>
              <a:rPr lang="ru-RU" sz="2800" dirty="0" smtClean="0"/>
              <a:t> прикреплены в сетевом городе. Учащимся, </a:t>
            </a:r>
          </a:p>
          <a:p>
            <a:r>
              <a:rPr lang="ru-RU" sz="2800" dirty="0" smtClean="0"/>
              <a:t>выбравшим для выполнения домашней работы </a:t>
            </a:r>
          </a:p>
          <a:p>
            <a:r>
              <a:rPr lang="ru-RU" sz="2800" dirty="0" smtClean="0"/>
              <a:t>продвинутый уровень, базовые задачи решать </a:t>
            </a:r>
          </a:p>
          <a:p>
            <a:r>
              <a:rPr lang="ru-RU" sz="2800" dirty="0" smtClean="0"/>
              <a:t>не обязательно. </a:t>
            </a:r>
          </a:p>
          <a:p>
            <a:r>
              <a:rPr lang="ru-RU" sz="2800" dirty="0"/>
              <a:t> </a:t>
            </a:r>
            <a:r>
              <a:rPr lang="ru-RU" sz="2800" dirty="0" smtClean="0"/>
              <a:t>Презентация  также прикреплена в сетевом </a:t>
            </a:r>
          </a:p>
          <a:p>
            <a:r>
              <a:rPr lang="ru-RU" sz="2800" dirty="0" smtClean="0"/>
              <a:t>городе и в сообщениях группы в </a:t>
            </a:r>
            <a:r>
              <a:rPr lang="en-US" sz="2800" dirty="0" smtClean="0"/>
              <a:t>ZOOM</a:t>
            </a:r>
            <a:endParaRPr lang="ru-RU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"/>
            <a:ext cx="835292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/>
              <a:t>                   Решить задачи (устно):</a:t>
            </a:r>
          </a:p>
          <a:p>
            <a:endParaRPr lang="ru-RU" sz="2800" i="1" dirty="0"/>
          </a:p>
          <a:p>
            <a:endParaRPr lang="ru-RU" sz="2800" i="1" dirty="0" smtClean="0"/>
          </a:p>
          <a:p>
            <a:endParaRPr lang="ru-RU" sz="2800" i="1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  <a:p>
            <a:endParaRPr lang="ru-RU" sz="2800" i="1" dirty="0" smtClean="0"/>
          </a:p>
          <a:p>
            <a:endParaRPr lang="ru-RU" sz="2800" i="1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700808"/>
            <a:ext cx="14401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933056"/>
            <a:ext cx="1440160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Параллелограмм 6"/>
          <p:cNvSpPr/>
          <p:nvPr/>
        </p:nvSpPr>
        <p:spPr>
          <a:xfrm>
            <a:off x="4572000" y="1700808"/>
            <a:ext cx="2376264" cy="129614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араллелограмм 7"/>
          <p:cNvSpPr/>
          <p:nvPr/>
        </p:nvSpPr>
        <p:spPr>
          <a:xfrm>
            <a:off x="4644008" y="4077072"/>
            <a:ext cx="2592288" cy="1944216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4932040" y="1700808"/>
            <a:ext cx="0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5148064" y="4077072"/>
            <a:ext cx="0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331640" y="126876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8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611560" y="23488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051720" y="23488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1475656" y="285293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475656" y="155679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403648" y="350100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95536" y="49411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5652120" y="126876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4427984" y="227687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6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5004048" y="220486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36" name="TextBox 35"/>
          <p:cNvSpPr txBox="1"/>
          <p:nvPr/>
        </p:nvSpPr>
        <p:spPr>
          <a:xfrm>
            <a:off x="5724128" y="3645024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6804248" y="522920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716016" y="5085184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6228184" y="3933056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5796136" y="5877272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Дуга 44"/>
          <p:cNvSpPr/>
          <p:nvPr/>
        </p:nvSpPr>
        <p:spPr>
          <a:xfrm>
            <a:off x="4499992" y="5733256"/>
            <a:ext cx="432048" cy="50405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4788024" y="5517232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30°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555776" y="1772816"/>
            <a:ext cx="579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S=</a:t>
            </a:r>
            <a:endParaRPr lang="ru-RU" sz="28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2699792" y="4005064"/>
            <a:ext cx="579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S=</a:t>
            </a:r>
            <a:endParaRPr lang="ru-RU" sz="2800" b="1" dirty="0"/>
          </a:p>
        </p:txBody>
      </p:sp>
      <p:sp>
        <p:nvSpPr>
          <p:cNvPr id="51" name="Прямоугольник 50"/>
          <p:cNvSpPr/>
          <p:nvPr/>
        </p:nvSpPr>
        <p:spPr>
          <a:xfrm>
            <a:off x="7236296" y="4365104"/>
            <a:ext cx="5790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/>
              <a:t>S=</a:t>
            </a:r>
            <a:endParaRPr lang="ru-RU" sz="2800" b="1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7092280" y="1772816"/>
            <a:ext cx="6510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S=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9512" y="620688"/>
            <a:ext cx="835292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НАЧЕРТИТЬ ФИГУРУ, ПЛОЩАДЬ КОТОРОЙ РАВНА 32</a:t>
            </a:r>
          </a:p>
          <a:p>
            <a:endParaRPr lang="ru-RU" sz="2800" i="1" dirty="0"/>
          </a:p>
          <a:p>
            <a:endParaRPr lang="ru-RU" sz="2800" i="1" dirty="0" smtClean="0"/>
          </a:p>
          <a:p>
            <a:endParaRPr lang="ru-RU" sz="2800" i="1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  <a:p>
            <a:endParaRPr lang="ru-RU" sz="2800" i="1" dirty="0" smtClean="0"/>
          </a:p>
          <a:p>
            <a:endParaRPr lang="ru-RU" sz="2800" i="1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700808"/>
            <a:ext cx="14401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933056"/>
            <a:ext cx="1440160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31640" y="126876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8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611560" y="23488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051720" y="23488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1475656" y="285293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475656" y="155679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403648" y="36450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95536" y="49411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627784" y="1844824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 64</a:t>
            </a:r>
            <a:endParaRPr lang="ru-RU" sz="2800" b="1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323528" y="3284984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НАЧЕРТИТЬ ФИГУРУ, ПЛОЩАДЬ КОТОРОЙ РАВНА 60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555776" y="4077072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 120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476672"/>
            <a:ext cx="835292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НАЧЕРТИТЬ ФИГУРУ, ПЛОЩАДЬ КОТОРОЙ РАВНА 32</a:t>
            </a:r>
          </a:p>
          <a:p>
            <a:endParaRPr lang="ru-RU" sz="2800" i="1" dirty="0"/>
          </a:p>
          <a:p>
            <a:endParaRPr lang="ru-RU" sz="2800" i="1" dirty="0" smtClean="0"/>
          </a:p>
          <a:p>
            <a:endParaRPr lang="ru-RU" sz="2800" i="1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  <a:p>
            <a:endParaRPr lang="ru-RU" sz="2800" i="1" dirty="0" smtClean="0"/>
          </a:p>
          <a:p>
            <a:endParaRPr lang="ru-RU" sz="2800" i="1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700808"/>
            <a:ext cx="14401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933056"/>
            <a:ext cx="1440160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31640" y="126876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8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611560" y="23488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051720" y="23488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1475656" y="285293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475656" y="155679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403648" y="36450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95536" y="49411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555776" y="1772816"/>
            <a:ext cx="1106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 64</a:t>
            </a:r>
            <a:endParaRPr lang="ru-RU" sz="2800" b="1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3707904" y="1700808"/>
            <a:ext cx="14401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092280" y="1700808"/>
            <a:ext cx="14401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436096" y="1700808"/>
            <a:ext cx="14401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47056" y="3284984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НАЧЕРТИТЬ ФИГУРУ, ПЛОЩАДЬ КОТОРОЙ РАВНА 60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707904" y="3861048"/>
            <a:ext cx="1440160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436096" y="3861048"/>
            <a:ext cx="1440160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164288" y="3861048"/>
            <a:ext cx="1440160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39552" y="476672"/>
            <a:ext cx="835292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НАЧЕРТИТЬ ФИГУРУ, ПЛОЩАДЬ КОТОРОЙ РАВНА 32</a:t>
            </a:r>
          </a:p>
          <a:p>
            <a:endParaRPr lang="ru-RU" sz="2800" i="1" dirty="0"/>
          </a:p>
          <a:p>
            <a:endParaRPr lang="ru-RU" sz="2800" i="1" dirty="0" smtClean="0"/>
          </a:p>
          <a:p>
            <a:endParaRPr lang="ru-RU" sz="2800" i="1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  <a:p>
            <a:endParaRPr lang="ru-RU" sz="2800" i="1" dirty="0" smtClean="0"/>
          </a:p>
          <a:p>
            <a:endParaRPr lang="ru-RU" sz="2800" i="1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700808"/>
            <a:ext cx="14401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933056"/>
            <a:ext cx="1440160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31640" y="126876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8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611560" y="23488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051720" y="23488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1475656" y="285293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475656" y="155679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403648" y="36450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95536" y="49411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555776" y="1772816"/>
            <a:ext cx="1106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 64</a:t>
            </a:r>
            <a:endParaRPr lang="ru-RU" sz="2800" b="1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3707904" y="1700808"/>
            <a:ext cx="14401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7092280" y="1700808"/>
            <a:ext cx="14401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436096" y="1700808"/>
            <a:ext cx="14401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436096" y="1700808"/>
            <a:ext cx="720080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707904" y="2420888"/>
            <a:ext cx="1440160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ый треугольник 17"/>
          <p:cNvSpPr/>
          <p:nvPr/>
        </p:nvSpPr>
        <p:spPr>
          <a:xfrm>
            <a:off x="7092280" y="1700808"/>
            <a:ext cx="1440160" cy="136815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47056" y="3284984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НАЧЕРТИТЬ ФИГУРУ, ПЛОЩАДЬ КОТОРОЙ РАВНА 60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707904" y="3861048"/>
            <a:ext cx="1440160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5436096" y="3861048"/>
            <a:ext cx="1440160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7164288" y="3861048"/>
            <a:ext cx="1440160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707904" y="4941168"/>
            <a:ext cx="144016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5436096" y="3861048"/>
            <a:ext cx="720080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ый треугольник 27"/>
          <p:cNvSpPr/>
          <p:nvPr/>
        </p:nvSpPr>
        <p:spPr>
          <a:xfrm>
            <a:off x="7164288" y="3861048"/>
            <a:ext cx="1440160" cy="223224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3528" y="692696"/>
            <a:ext cx="835292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/>
              <a:t>НАЧЕРТИТЬ ФИГУРУ, ПЛОЩАДЬ КОТОРОЙ РАВНА 32</a:t>
            </a:r>
          </a:p>
          <a:p>
            <a:endParaRPr lang="ru-RU" sz="2800" i="1" dirty="0"/>
          </a:p>
          <a:p>
            <a:endParaRPr lang="ru-RU" sz="2800" i="1" dirty="0" smtClean="0"/>
          </a:p>
          <a:p>
            <a:endParaRPr lang="ru-RU" sz="2800" i="1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  <a:p>
            <a:endParaRPr lang="ru-RU" sz="2800" i="1" dirty="0" smtClean="0"/>
          </a:p>
          <a:p>
            <a:endParaRPr lang="ru-RU" sz="2800" i="1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1700808"/>
            <a:ext cx="1440160" cy="13681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933056"/>
            <a:ext cx="1440160" cy="22322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31640" y="126876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8</a:t>
            </a: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611560" y="23488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051720" y="234888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V="1">
            <a:off x="1475656" y="2852936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V="1">
            <a:off x="1475656" y="1556792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403648" y="364502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8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95536" y="494116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15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339752" y="1772816"/>
            <a:ext cx="1106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 64</a:t>
            </a:r>
            <a:endParaRPr lang="ru-RU" sz="2800" b="1" dirty="0"/>
          </a:p>
        </p:txBody>
      </p:sp>
      <p:sp>
        <p:nvSpPr>
          <p:cNvPr id="18" name="Прямоугольный треугольник 17"/>
          <p:cNvSpPr/>
          <p:nvPr/>
        </p:nvSpPr>
        <p:spPr>
          <a:xfrm>
            <a:off x="3995936" y="1628800"/>
            <a:ext cx="1440160" cy="136815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647056" y="3284984"/>
            <a:ext cx="84969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НАЧЕРТИТЬ ФИГУРУ, ПЛОЩАДЬ КОТОРОЙ РАВНА 60</a:t>
            </a:r>
          </a:p>
        </p:txBody>
      </p:sp>
      <p:sp>
        <p:nvSpPr>
          <p:cNvPr id="28" name="Прямоугольный треугольник 27"/>
          <p:cNvSpPr/>
          <p:nvPr/>
        </p:nvSpPr>
        <p:spPr>
          <a:xfrm>
            <a:off x="4139952" y="3789040"/>
            <a:ext cx="1440160" cy="2232248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4932040" y="1556792"/>
            <a:ext cx="1106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 32</a:t>
            </a:r>
            <a:endParaRPr lang="ru-RU" sz="2800" b="1" dirty="0"/>
          </a:p>
        </p:txBody>
      </p:sp>
      <p:sp>
        <p:nvSpPr>
          <p:cNvPr id="35" name="Прямоугольный треугольник 34"/>
          <p:cNvSpPr/>
          <p:nvPr/>
        </p:nvSpPr>
        <p:spPr>
          <a:xfrm>
            <a:off x="6516216" y="1196752"/>
            <a:ext cx="2016224" cy="18002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4788024" y="4149080"/>
            <a:ext cx="138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60</a:t>
            </a:r>
            <a:endParaRPr lang="ru-RU" sz="2800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2420144" y="4301480"/>
            <a:ext cx="1388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120</a:t>
            </a:r>
            <a:endParaRPr lang="ru-RU" sz="2800" b="1" dirty="0"/>
          </a:p>
        </p:txBody>
      </p:sp>
      <p:sp>
        <p:nvSpPr>
          <p:cNvPr id="42" name="Прямоугольный треугольник 41"/>
          <p:cNvSpPr/>
          <p:nvPr/>
        </p:nvSpPr>
        <p:spPr>
          <a:xfrm>
            <a:off x="6660232" y="4509120"/>
            <a:ext cx="936104" cy="1512168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6372200" y="2204864"/>
            <a:ext cx="216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flipV="1">
            <a:off x="7452320" y="2708920"/>
            <a:ext cx="0" cy="3600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380312" y="1484784"/>
            <a:ext cx="736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/>
              <a:t>?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7452320" y="4221088"/>
            <a:ext cx="7360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/>
              <a:t>?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940152" y="2060848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11</a:t>
            </a:r>
            <a:endParaRPr lang="ru-RU" dirty="0"/>
          </a:p>
        </p:txBody>
      </p:sp>
      <p:sp>
        <p:nvSpPr>
          <p:cNvPr id="53" name="TextBox 52"/>
          <p:cNvSpPr txBox="1"/>
          <p:nvPr/>
        </p:nvSpPr>
        <p:spPr>
          <a:xfrm>
            <a:off x="6300192" y="508518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7</a:t>
            </a:r>
            <a:endParaRPr lang="ru-RU" dirty="0"/>
          </a:p>
        </p:txBody>
      </p:sp>
      <p:sp>
        <p:nvSpPr>
          <p:cNvPr id="54" name="TextBox 53"/>
          <p:cNvSpPr txBox="1"/>
          <p:nvPr/>
        </p:nvSpPr>
        <p:spPr>
          <a:xfrm>
            <a:off x="6948264" y="6093296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323528" y="6309320"/>
            <a:ext cx="6397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Как можно найти площадь прямоугольного треугольника?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1"/>
            <a:ext cx="835292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800" i="1" dirty="0" smtClean="0"/>
              <a:t>    </a:t>
            </a:r>
            <a:r>
              <a:rPr lang="ru-RU" sz="2400" i="1" dirty="0">
                <a:solidFill>
                  <a:prstClr val="black"/>
                </a:solidFill>
              </a:rPr>
              <a:t>НАЧЕРТИТЬ ФИГУРУ, ПЛОЩАДЬ КОТОРОЙ РАВНА </a:t>
            </a:r>
            <a:r>
              <a:rPr lang="ru-RU" sz="2400" i="1" dirty="0" smtClean="0">
                <a:solidFill>
                  <a:prstClr val="black"/>
                </a:solidFill>
              </a:rPr>
              <a:t>20</a:t>
            </a:r>
            <a:endParaRPr lang="ru-RU" sz="2400" i="1" dirty="0">
              <a:solidFill>
                <a:prstClr val="black"/>
              </a:solidFill>
            </a:endParaRPr>
          </a:p>
          <a:p>
            <a:endParaRPr lang="ru-RU" sz="2800" i="1" dirty="0" smtClean="0"/>
          </a:p>
          <a:p>
            <a:endParaRPr lang="ru-RU" sz="2800" i="1" dirty="0"/>
          </a:p>
          <a:p>
            <a:endParaRPr lang="ru-RU" sz="2800" i="1" dirty="0" smtClean="0"/>
          </a:p>
          <a:p>
            <a:endParaRPr lang="ru-RU" sz="2800" i="1" dirty="0" smtClean="0">
              <a:ln w="17780" cmpd="sng">
                <a:solidFill>
                  <a:schemeClr val="tx1"/>
                </a:solidFill>
                <a:prstDash val="solid"/>
                <a:miter lim="800000"/>
              </a:ln>
            </a:endParaRPr>
          </a:p>
          <a:p>
            <a:endParaRPr lang="ru-RU" sz="2800" i="1" dirty="0" smtClean="0"/>
          </a:p>
          <a:p>
            <a:endParaRPr lang="ru-RU" sz="2800" i="1" dirty="0" smtClean="0"/>
          </a:p>
          <a:p>
            <a:endParaRPr lang="ru-RU" dirty="0"/>
          </a:p>
        </p:txBody>
      </p:sp>
      <p:sp>
        <p:nvSpPr>
          <p:cNvPr id="7" name="Параллелограмм 6"/>
          <p:cNvSpPr/>
          <p:nvPr/>
        </p:nvSpPr>
        <p:spPr>
          <a:xfrm>
            <a:off x="611560" y="908720"/>
            <a:ext cx="2376264" cy="129614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1619672" y="548680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35" name="TextBox 34"/>
          <p:cNvSpPr txBox="1"/>
          <p:nvPr/>
        </p:nvSpPr>
        <p:spPr>
          <a:xfrm>
            <a:off x="1043608" y="134076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</a:t>
            </a:r>
            <a:endParaRPr lang="ru-RU" dirty="0"/>
          </a:p>
        </p:txBody>
      </p:sp>
      <p:sp>
        <p:nvSpPr>
          <p:cNvPr id="52" name="Прямоугольник 51"/>
          <p:cNvSpPr/>
          <p:nvPr/>
        </p:nvSpPr>
        <p:spPr>
          <a:xfrm>
            <a:off x="1331640" y="1268760"/>
            <a:ext cx="11521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40</a:t>
            </a:r>
            <a:endParaRPr lang="ru-RU" sz="2800" b="1" dirty="0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971600" y="908720"/>
            <a:ext cx="0" cy="12961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Параллелограмм 48"/>
          <p:cNvSpPr/>
          <p:nvPr/>
        </p:nvSpPr>
        <p:spPr>
          <a:xfrm>
            <a:off x="3635896" y="980728"/>
            <a:ext cx="2376264" cy="129614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0" name="Параллелограмм 49"/>
          <p:cNvSpPr/>
          <p:nvPr/>
        </p:nvSpPr>
        <p:spPr>
          <a:xfrm>
            <a:off x="6372200" y="980728"/>
            <a:ext cx="2376264" cy="129614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Параллелограмм 26"/>
          <p:cNvSpPr/>
          <p:nvPr/>
        </p:nvSpPr>
        <p:spPr>
          <a:xfrm>
            <a:off x="3491880" y="2636912"/>
            <a:ext cx="2376264" cy="129614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" name="Параллелограмм 27"/>
          <p:cNvSpPr/>
          <p:nvPr/>
        </p:nvSpPr>
        <p:spPr>
          <a:xfrm>
            <a:off x="6156176" y="2636912"/>
            <a:ext cx="2376264" cy="1296144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2">
            <a:lumMod val="60000"/>
            <a:lumOff val="40000"/>
            <a:alpha val="4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араллелограмм 7"/>
          <p:cNvSpPr/>
          <p:nvPr/>
        </p:nvSpPr>
        <p:spPr>
          <a:xfrm>
            <a:off x="683568" y="4149080"/>
            <a:ext cx="2592288" cy="1944216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187624" y="4149080"/>
            <a:ext cx="0" cy="19442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2915816" y="5085184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755576" y="5013176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2051720" y="400506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единительная линия 43"/>
          <p:cNvCxnSpPr/>
          <p:nvPr/>
        </p:nvCxnSpPr>
        <p:spPr>
          <a:xfrm>
            <a:off x="1835696" y="5949280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Дуга 44"/>
          <p:cNvSpPr/>
          <p:nvPr/>
        </p:nvSpPr>
        <p:spPr>
          <a:xfrm>
            <a:off x="539552" y="5805264"/>
            <a:ext cx="432048" cy="504056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TextBox 45"/>
          <p:cNvSpPr txBox="1"/>
          <p:nvPr/>
        </p:nvSpPr>
        <p:spPr>
          <a:xfrm>
            <a:off x="827584" y="5589240"/>
            <a:ext cx="55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30°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1475656" y="4869160"/>
            <a:ext cx="9989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S=</a:t>
            </a:r>
            <a:r>
              <a:rPr lang="ru-RU" sz="2800" b="1" dirty="0" smtClean="0"/>
              <a:t>50</a:t>
            </a:r>
            <a:endParaRPr lang="ru-RU" sz="2800" b="1" dirty="0"/>
          </a:p>
        </p:txBody>
      </p:sp>
      <p:sp>
        <p:nvSpPr>
          <p:cNvPr id="39" name="TextBox 38"/>
          <p:cNvSpPr txBox="1"/>
          <p:nvPr/>
        </p:nvSpPr>
        <p:spPr>
          <a:xfrm>
            <a:off x="1547664" y="6237312"/>
            <a:ext cx="4283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10</a:t>
            </a:r>
            <a:endParaRPr lang="ru-RU" dirty="0"/>
          </a:p>
        </p:txBody>
      </p:sp>
      <p:sp>
        <p:nvSpPr>
          <p:cNvPr id="59" name="Параллелограмм 58"/>
          <p:cNvSpPr/>
          <p:nvPr/>
        </p:nvSpPr>
        <p:spPr>
          <a:xfrm>
            <a:off x="3563888" y="4149080"/>
            <a:ext cx="2592288" cy="1944216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Параллелограмм 59"/>
          <p:cNvSpPr/>
          <p:nvPr/>
        </p:nvSpPr>
        <p:spPr>
          <a:xfrm>
            <a:off x="6156176" y="4149080"/>
            <a:ext cx="2592288" cy="1944216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Прямоугольник 64"/>
          <p:cNvSpPr/>
          <p:nvPr/>
        </p:nvSpPr>
        <p:spPr>
          <a:xfrm>
            <a:off x="395536" y="0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/>
              <a:t>НАЧЕРТИТЬ ФИГУРУ, ПЛОЩАДЬ КОТОРОЙ РАВНА 25</a:t>
            </a:r>
          </a:p>
        </p:txBody>
      </p:sp>
      <p:sp>
        <p:nvSpPr>
          <p:cNvPr id="27" name="Параллелограмм 26"/>
          <p:cNvSpPr/>
          <p:nvPr/>
        </p:nvSpPr>
        <p:spPr>
          <a:xfrm>
            <a:off x="3707904" y="1628800"/>
            <a:ext cx="2592288" cy="1944216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араллелограмм 27"/>
          <p:cNvSpPr/>
          <p:nvPr/>
        </p:nvSpPr>
        <p:spPr>
          <a:xfrm>
            <a:off x="6372200" y="1628800"/>
            <a:ext cx="2592288" cy="1944216"/>
          </a:xfrm>
          <a:prstGeom prst="parallelogram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1767</TotalTime>
  <Words>479</Words>
  <Application>Microsoft Office PowerPoint</Application>
  <PresentationFormat>Экран (4:3)</PresentationFormat>
  <Paragraphs>170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Изящная</vt:lpstr>
      <vt:lpstr>Формула</vt:lpstr>
      <vt:lpstr>Площадь треугольника  8 класс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Площадь треугольника  8 класс</dc:title>
  <dc:creator>1</dc:creator>
  <cp:lastModifiedBy>Надежда Пронская</cp:lastModifiedBy>
  <cp:revision>3</cp:revision>
  <dcterms:created xsi:type="dcterms:W3CDTF">2021-01-08T10:42:33Z</dcterms:created>
  <dcterms:modified xsi:type="dcterms:W3CDTF">2021-01-19T11:33:56Z</dcterms:modified>
</cp:coreProperties>
</file>