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89" r:id="rId2"/>
    <p:sldId id="351" r:id="rId3"/>
    <p:sldId id="346" r:id="rId4"/>
    <p:sldId id="354" r:id="rId5"/>
    <p:sldId id="355" r:id="rId6"/>
    <p:sldId id="347" r:id="rId7"/>
    <p:sldId id="348" r:id="rId8"/>
    <p:sldId id="349" r:id="rId9"/>
    <p:sldId id="359" r:id="rId10"/>
    <p:sldId id="356" r:id="rId11"/>
    <p:sldId id="345" r:id="rId12"/>
    <p:sldId id="312" r:id="rId13"/>
    <p:sldId id="313" r:id="rId14"/>
    <p:sldId id="315" r:id="rId15"/>
    <p:sldId id="316" r:id="rId16"/>
    <p:sldId id="317" r:id="rId17"/>
    <p:sldId id="322" r:id="rId18"/>
    <p:sldId id="325" r:id="rId19"/>
    <p:sldId id="357" r:id="rId20"/>
    <p:sldId id="358" r:id="rId21"/>
    <p:sldId id="339" r:id="rId22"/>
    <p:sldId id="360" r:id="rId23"/>
    <p:sldId id="332" r:id="rId24"/>
    <p:sldId id="362" r:id="rId25"/>
    <p:sldId id="334" r:id="rId26"/>
    <p:sldId id="342" r:id="rId27"/>
    <p:sldId id="365" r:id="rId28"/>
    <p:sldId id="335" r:id="rId29"/>
    <p:sldId id="336" r:id="rId30"/>
    <p:sldId id="341" r:id="rId31"/>
    <p:sldId id="367" r:id="rId3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85D2C-E2C4-4039-9528-61F3AC438A15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394D3-9C18-46A3-A994-6B3CCDBC41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87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56B89-B96E-4430-97E6-C29A35A6AD56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3FD38-0339-4877-9883-298291265F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09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288-A694-41D8-9664-8B0ACD703CF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468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288-A694-41D8-9664-8B0ACD703CF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30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7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8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55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661A0-B484-4F3F-8533-0EB9DBF76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3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22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3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68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23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8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19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49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00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71368-77FE-4AE6-B2B0-7E143D14946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D1D49-10A8-4A04-87C1-3CA4881378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13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3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7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png"/><Relationship Id="rId5" Type="http://schemas.openxmlformats.org/officeDocument/2006/relationships/image" Target="../media/image33.png"/><Relationship Id="rId4" Type="http://schemas.openxmlformats.org/officeDocument/2006/relationships/image" Target="../media/image3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2.png"/><Relationship Id="rId5" Type="http://schemas.openxmlformats.org/officeDocument/2006/relationships/image" Target="../media/image35.png"/><Relationship Id="rId4" Type="http://schemas.openxmlformats.org/officeDocument/2006/relationships/image" Target="../media/image3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oleObject" Target="../embeddings/oleObject33.bin"/><Relationship Id="rId7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6.wmf"/><Relationship Id="rId9" Type="http://schemas.openxmlformats.org/officeDocument/2006/relationships/image" Target="../media/image8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oleObject" Target="../embeddings/oleObject35.bin"/><Relationship Id="rId7" Type="http://schemas.openxmlformats.org/officeDocument/2006/relationships/image" Target="../media/image9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8.wmf"/><Relationship Id="rId9" Type="http://schemas.openxmlformats.org/officeDocument/2006/relationships/image" Target="../media/image9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png"/><Relationship Id="rId5" Type="http://schemas.openxmlformats.org/officeDocument/2006/relationships/image" Target="../media/image2.wmf"/><Relationship Id="rId10" Type="http://schemas.openxmlformats.org/officeDocument/2006/relationships/image" Target="../media/image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2.png"/><Relationship Id="rId4" Type="http://schemas.openxmlformats.org/officeDocument/2006/relationships/image" Target="../media/image9.wmf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413" y="1888708"/>
            <a:ext cx="10913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по теме </a:t>
            </a:r>
          </a:p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«Степень с отрицательным показателем»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7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63851" y="3852232"/>
                <a:ext cx="2761590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</a:t>
                </a:r>
                <a:r>
                  <a:rPr lang="ru-RU" sz="32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ru-RU" sz="3200" i="1">
                        <a:latin typeface="Cambria Math" panose="02040503050406030204" pitchFamily="18" charset="0"/>
                      </a:rPr>
                      <m:t>;     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51" y="3852232"/>
                <a:ext cx="2761590" cy="790794"/>
              </a:xfrm>
              <a:prstGeom prst="rect">
                <a:avLst/>
              </a:prstGeom>
              <a:blipFill>
                <a:blip r:embed="rId2"/>
                <a:stretch>
                  <a:fillRect l="-5519" b="-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2994" y="4733772"/>
                <a:ext cx="3009157" cy="798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125</m:t>
                    </m:r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125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94" y="4733772"/>
                <a:ext cx="3009157" cy="798873"/>
              </a:xfrm>
              <a:prstGeom prst="rect">
                <a:avLst/>
              </a:prstGeom>
              <a:blipFill>
                <a:blip r:embed="rId3"/>
                <a:stretch>
                  <a:fillRect l="-5263" b="-9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63851" y="2706662"/>
                <a:ext cx="4854727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1) 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0,2</m:t>
                          </m:r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=125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51" y="2706662"/>
                <a:ext cx="4854727" cy="1145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214849" y="67944"/>
            <a:ext cx="114088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4334" y="1824392"/>
                <a:ext cx="24030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0,2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34" y="1824392"/>
                <a:ext cx="2403094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250295" y="1813792"/>
                <a:ext cx="43331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0,1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=108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295" y="1813792"/>
                <a:ext cx="4333109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5563892" y="1627322"/>
            <a:ext cx="46494" cy="4788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9515959" y="1627322"/>
            <a:ext cx="1348353" cy="1079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13008" y="1513478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66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7999" y="1904741"/>
            <a:ext cx="6369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часть. Стандартный вид числа </a:t>
            </a:r>
          </a:p>
        </p:txBody>
      </p:sp>
    </p:spTree>
    <p:extLst>
      <p:ext uri="{BB962C8B-B14F-4D97-AF65-F5344CB8AC3E}">
        <p14:creationId xmlns:p14="http://schemas.microsoft.com/office/powerpoint/2010/main" val="19797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142875" y="1428750"/>
            <a:ext cx="11582400" cy="4657725"/>
          </a:xfrm>
          <a:prstGeom prst="wedgeRoundRectCallout">
            <a:avLst>
              <a:gd name="adj1" fmla="val 10711"/>
              <a:gd name="adj2" fmla="val 6639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Запись числа в виде произведения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˂ 10 и 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 –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целое число, называют</a:t>
            </a:r>
          </a:p>
          <a:p>
            <a:pPr algn="ctr"/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стандартным  видом числа</a:t>
            </a:r>
            <a:endParaRPr lang="ru-RU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6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626" name="Rectangle 2"/>
              <p:cNvSpPr>
                <a:spLocks noChangeArrowheads="1"/>
              </p:cNvSpPr>
              <p:nvPr/>
            </p:nvSpPr>
            <p:spPr bwMode="auto">
              <a:xfrm>
                <a:off x="3862917" y="1615318"/>
                <a:ext cx="5183716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5400" dirty="0" smtClean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=1,392∙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sSupPr>
                      <m:e>
                        <m:r>
                          <a:rPr lang="ru-RU" sz="54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10</m:t>
                        </m:r>
                      </m:e>
                      <m:sup>
                        <m:r>
                          <a:rPr lang="ru-RU" sz="54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5400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54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626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62917" y="1615318"/>
                <a:ext cx="5183716" cy="923330"/>
              </a:xfrm>
              <a:prstGeom prst="rect">
                <a:avLst/>
              </a:prstGeom>
              <a:blipFill>
                <a:blip r:embed="rId2"/>
                <a:stretch>
                  <a:fillRect l="-6353" t="-18543" b="-3973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28" name="Rectangle 4"/>
              <p:cNvSpPr>
                <a:spLocks noChangeArrowheads="1"/>
              </p:cNvSpPr>
              <p:nvPr/>
            </p:nvSpPr>
            <p:spPr bwMode="auto">
              <a:xfrm>
                <a:off x="4052411" y="2834869"/>
                <a:ext cx="6144683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5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=1,03 </a:t>
                </a:r>
                <a14:m>
                  <m:oMath xmlns:m="http://schemas.openxmlformats.org/officeDocument/2006/math">
                    <m:r>
                      <a:rPr lang="ru-RU" sz="5400" i="0" smtClean="0">
                        <a:solidFill>
                          <a:schemeClr val="tx1"/>
                        </a:solidFill>
                        <a:effectLst/>
                        <a:latin typeface="Cambria Math"/>
                        <a:ea typeface="Cambria Math"/>
                        <a:cs typeface="Arial" charset="0"/>
                      </a:rPr>
                      <m:t>∙</m:t>
                    </m:r>
                    <m:sSup>
                      <m:sSupPr>
                        <m:ctrlPr>
                          <a:rPr lang="ru-RU" sz="5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sSupPr>
                      <m:e>
                        <m:r>
                          <a:rPr lang="ru-RU" sz="5400" i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10</m:t>
                        </m:r>
                      </m:e>
                      <m:sup>
                        <m:r>
                          <a:rPr lang="ru-RU" sz="5400" b="0" i="0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−7</m:t>
                        </m:r>
                      </m:sup>
                    </m:sSup>
                    <m:r>
                      <a:rPr lang="ru-RU" sz="5400" i="1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mbria Math"/>
                        <a:cs typeface="Arial" charset="0"/>
                      </a:rPr>
                      <m:t> </m:t>
                    </m:r>
                  </m:oMath>
                </a14:m>
                <a:endParaRPr lang="ru-RU" sz="28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266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52411" y="2834869"/>
                <a:ext cx="6144683" cy="923330"/>
              </a:xfrm>
              <a:prstGeom prst="rect">
                <a:avLst/>
              </a:prstGeom>
              <a:blipFill>
                <a:blip r:embed="rId3"/>
                <a:stretch>
                  <a:fillRect l="-5357" t="-18421" b="-38816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30" name="Rectangle 6"/>
              <p:cNvSpPr>
                <a:spLocks noChangeArrowheads="1"/>
              </p:cNvSpPr>
              <p:nvPr/>
            </p:nvSpPr>
            <p:spPr bwMode="auto">
              <a:xfrm>
                <a:off x="3862917" y="4192195"/>
                <a:ext cx="5281084" cy="923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5400" dirty="0" smtClean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=5 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5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sSupPr>
                      <m:e>
                        <m:r>
                          <a:rPr lang="ru-RU" sz="5400" i="1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10</m:t>
                        </m:r>
                      </m:e>
                      <m:sup>
                        <m:r>
                          <a:rPr lang="ru-RU" sz="54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ru-RU" sz="5400" dirty="0"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rPr>
                  <a:t>   </a:t>
                </a:r>
                <a:endParaRPr lang="ru-RU" sz="28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26630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62917" y="4192195"/>
                <a:ext cx="5281084" cy="923330"/>
              </a:xfrm>
              <a:prstGeom prst="rect">
                <a:avLst/>
              </a:prstGeom>
              <a:blipFill>
                <a:blip r:embed="rId4"/>
                <a:stretch>
                  <a:fillRect l="-6236" t="-18543" b="-3973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39184" y="1621320"/>
            <a:ext cx="724746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1392000000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172722" y="2843799"/>
            <a:ext cx="724746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0,000000103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428677" y="4192195"/>
            <a:ext cx="724746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0,00000005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4082" y="10691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˂ 10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825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8" grpId="0"/>
      <p:bldP spid="266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679511" y="2852936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12"/>
          <p:cNvGrpSpPr/>
          <p:nvPr/>
        </p:nvGrpSpPr>
        <p:grpSpPr>
          <a:xfrm>
            <a:off x="1679511" y="2852937"/>
            <a:ext cx="3172112" cy="1368152"/>
            <a:chOff x="2555776" y="2348880"/>
            <a:chExt cx="2304256" cy="936104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"/>
            <p:cNvGraphicFramePr>
              <a:graphicFrameLocks noChangeAspect="1"/>
            </p:cNvGraphicFramePr>
            <p:nvPr/>
          </p:nvGraphicFramePr>
          <p:xfrm>
            <a:off x="2708868" y="2572497"/>
            <a:ext cx="1952658" cy="515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0" name="Формула" r:id="rId3" imgW="571320" imgH="228600" progId="Equation.3">
                    <p:embed/>
                  </p:oleObj>
                </mc:Choice>
                <mc:Fallback>
                  <p:oleObj name="Формула" r:id="rId3" imgW="57132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08868" y="2572497"/>
                          <a:ext cx="1952658" cy="5154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Скругленный прямоугольник 19"/>
          <p:cNvSpPr/>
          <p:nvPr/>
        </p:nvSpPr>
        <p:spPr>
          <a:xfrm>
            <a:off x="1679509" y="2852936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79511" y="4437112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Группа 18"/>
          <p:cNvGrpSpPr/>
          <p:nvPr/>
        </p:nvGrpSpPr>
        <p:grpSpPr>
          <a:xfrm>
            <a:off x="1679511" y="4437112"/>
            <a:ext cx="3172112" cy="1368152"/>
            <a:chOff x="2555776" y="2348880"/>
            <a:chExt cx="2304256" cy="936104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4" name="Object 1"/>
            <p:cNvGraphicFramePr>
              <a:graphicFrameLocks noChangeAspect="1"/>
            </p:cNvGraphicFramePr>
            <p:nvPr/>
          </p:nvGraphicFramePr>
          <p:xfrm>
            <a:off x="2765005" y="2644492"/>
            <a:ext cx="1897505" cy="460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1" name="Формула" r:id="rId5" imgW="533160" imgH="203040" progId="Equation.3">
                    <p:embed/>
                  </p:oleObj>
                </mc:Choice>
                <mc:Fallback>
                  <p:oleObj name="Формула" r:id="rId5" imgW="5331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5005" y="2644492"/>
                          <a:ext cx="1897505" cy="4603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Скругленный прямоугольник 25"/>
          <p:cNvSpPr/>
          <p:nvPr/>
        </p:nvSpPr>
        <p:spPr>
          <a:xfrm>
            <a:off x="5461630" y="2852937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3"/>
          <p:cNvGrpSpPr/>
          <p:nvPr/>
        </p:nvGrpSpPr>
        <p:grpSpPr>
          <a:xfrm>
            <a:off x="5581650" y="2852935"/>
            <a:ext cx="3048048" cy="1368153"/>
            <a:chOff x="2555776" y="2348880"/>
            <a:chExt cx="2304256" cy="936104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9" name="Object 1"/>
            <p:cNvGraphicFramePr>
              <a:graphicFrameLocks noChangeAspect="1"/>
            </p:cNvGraphicFramePr>
            <p:nvPr/>
          </p:nvGraphicFramePr>
          <p:xfrm>
            <a:off x="2907872" y="2599651"/>
            <a:ext cx="1755354" cy="467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2" name="Формула" r:id="rId7" imgW="457200" imgH="203040" progId="Equation.3">
                    <p:embed/>
                  </p:oleObj>
                </mc:Choice>
                <mc:Fallback>
                  <p:oleObj name="Формула" r:id="rId7" imgW="4572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7872" y="2599651"/>
                          <a:ext cx="1755354" cy="4674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Скругленный прямоугольник 30"/>
          <p:cNvSpPr/>
          <p:nvPr/>
        </p:nvSpPr>
        <p:spPr>
          <a:xfrm>
            <a:off x="5648349" y="4437112"/>
            <a:ext cx="2851654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3600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Группа 28"/>
          <p:cNvGrpSpPr/>
          <p:nvPr/>
        </p:nvGrpSpPr>
        <p:grpSpPr>
          <a:xfrm>
            <a:off x="5457586" y="4370437"/>
            <a:ext cx="3172112" cy="1368152"/>
            <a:chOff x="2555776" y="2348880"/>
            <a:chExt cx="2304256" cy="936104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1"/>
            <p:cNvGraphicFramePr>
              <a:graphicFrameLocks noChangeAspect="1"/>
            </p:cNvGraphicFramePr>
            <p:nvPr/>
          </p:nvGraphicFramePr>
          <p:xfrm>
            <a:off x="2813912" y="2572414"/>
            <a:ext cx="1849691" cy="515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33" name="Формула" r:id="rId9" imgW="482400" imgH="228600" progId="Equation.3">
                    <p:embed/>
                  </p:oleObj>
                </mc:Choice>
                <mc:Fallback>
                  <p:oleObj name="Формула" r:id="rId9" imgW="482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3912" y="2572414"/>
                          <a:ext cx="1849691" cy="5153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Скругленный прямоугольник 34"/>
          <p:cNvSpPr/>
          <p:nvPr/>
        </p:nvSpPr>
        <p:spPr>
          <a:xfrm>
            <a:off x="5648349" y="4370437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39349" y="1684066"/>
            <a:ext cx="6995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Запишите число в стандартном виде</a:t>
            </a:r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643990"/>
              </p:ext>
            </p:extLst>
          </p:nvPr>
        </p:nvGraphicFramePr>
        <p:xfrm>
          <a:off x="7335738" y="1623457"/>
          <a:ext cx="2784309" cy="705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4" name="Формула" r:id="rId11" imgW="431640" imgH="177480" progId="Equation.3">
                  <p:embed/>
                </p:oleObj>
              </mc:Choice>
              <mc:Fallback>
                <p:oleObj name="Формула" r:id="rId11" imgW="431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5738" y="1623457"/>
                        <a:ext cx="2784309" cy="7059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1679509" y="4437112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648349" y="2852935"/>
            <a:ext cx="3172112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1834" y="3352346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279964" y="337463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31834" y="519112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10787" y="500645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6" name="Овал 35"/>
          <p:cNvSpPr/>
          <p:nvPr/>
        </p:nvSpPr>
        <p:spPr>
          <a:xfrm>
            <a:off x="5121244" y="4886325"/>
            <a:ext cx="619125" cy="5810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13287" y="184512"/>
            <a:ext cx="103270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верный ответ, затем проверьте свои знания.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0461" y="117622"/>
            <a:ext cx="2676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˂ 10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09151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1" grpId="0" animBg="1"/>
      <p:bldP spid="21" grpId="1" animBg="1"/>
      <p:bldP spid="26" grpId="0" animBg="1"/>
      <p:bldP spid="26" grpId="1" animBg="1"/>
      <p:bldP spid="31" grpId="0" animBg="1"/>
      <p:bldP spid="31" grpId="1" animBg="1"/>
      <p:bldP spid="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5455133" y="4437112"/>
            <a:ext cx="2852873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2"/>
          <p:cNvGrpSpPr/>
          <p:nvPr/>
        </p:nvGrpSpPr>
        <p:grpSpPr>
          <a:xfrm>
            <a:off x="5455133" y="4437113"/>
            <a:ext cx="2852873" cy="1368152"/>
            <a:chOff x="2555776" y="2348880"/>
            <a:chExt cx="2304256" cy="936104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"/>
            <p:cNvGraphicFramePr>
              <a:graphicFrameLocks noChangeAspect="1"/>
            </p:cNvGraphicFramePr>
            <p:nvPr/>
          </p:nvGraphicFramePr>
          <p:xfrm>
            <a:off x="2919580" y="2599754"/>
            <a:ext cx="1638892" cy="432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54" name="Формула" r:id="rId3" imgW="507960" imgH="203040" progId="Equation.3">
                    <p:embed/>
                  </p:oleObj>
                </mc:Choice>
                <mc:Fallback>
                  <p:oleObj name="Формула" r:id="rId3" imgW="5079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9580" y="2599754"/>
                          <a:ext cx="1638892" cy="432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Скругленный прямоугольник 19"/>
          <p:cNvSpPr/>
          <p:nvPr/>
        </p:nvSpPr>
        <p:spPr>
          <a:xfrm>
            <a:off x="5455133" y="4437112"/>
            <a:ext cx="3262296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97063" y="4437112"/>
            <a:ext cx="3154559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8"/>
          <p:cNvGrpSpPr/>
          <p:nvPr/>
        </p:nvGrpSpPr>
        <p:grpSpPr>
          <a:xfrm>
            <a:off x="1697063" y="4437112"/>
            <a:ext cx="3154559" cy="1368152"/>
            <a:chOff x="2555776" y="2348880"/>
            <a:chExt cx="2304256" cy="936104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4" name="Object 1"/>
            <p:cNvGraphicFramePr>
              <a:graphicFrameLocks noChangeAspect="1"/>
            </p:cNvGraphicFramePr>
            <p:nvPr/>
          </p:nvGraphicFramePr>
          <p:xfrm>
            <a:off x="2888561" y="2599755"/>
            <a:ext cx="1697645" cy="432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55" name="Формула" r:id="rId5" imgW="457200" imgH="203040" progId="Equation.3">
                    <p:embed/>
                  </p:oleObj>
                </mc:Choice>
                <mc:Fallback>
                  <p:oleObj name="Формула" r:id="rId5" imgW="4572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8561" y="2599755"/>
                          <a:ext cx="1697645" cy="432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Скругленный прямоугольник 25"/>
          <p:cNvSpPr/>
          <p:nvPr/>
        </p:nvSpPr>
        <p:spPr>
          <a:xfrm>
            <a:off x="5562870" y="2852936"/>
            <a:ext cx="2727583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3"/>
          <p:cNvGrpSpPr/>
          <p:nvPr/>
        </p:nvGrpSpPr>
        <p:grpSpPr>
          <a:xfrm>
            <a:off x="5455133" y="2852939"/>
            <a:ext cx="3150537" cy="1368153"/>
            <a:chOff x="2555776" y="2348880"/>
            <a:chExt cx="2304256" cy="936104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9" name="Object 1"/>
            <p:cNvGraphicFramePr>
              <a:graphicFrameLocks noChangeAspect="1"/>
            </p:cNvGraphicFramePr>
            <p:nvPr/>
          </p:nvGraphicFramePr>
          <p:xfrm>
            <a:off x="2861402" y="2572497"/>
            <a:ext cx="1718389" cy="4866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56" name="Формула" r:id="rId7" imgW="482400" imgH="228600" progId="Equation.3">
                    <p:embed/>
                  </p:oleObj>
                </mc:Choice>
                <mc:Fallback>
                  <p:oleObj name="Формула" r:id="rId7" imgW="482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1402" y="2572497"/>
                          <a:ext cx="1718389" cy="4866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Скругленный прямоугольник 30"/>
          <p:cNvSpPr/>
          <p:nvPr/>
        </p:nvSpPr>
        <p:spPr>
          <a:xfrm>
            <a:off x="1679510" y="2852936"/>
            <a:ext cx="3154559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3600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28"/>
          <p:cNvGrpSpPr/>
          <p:nvPr/>
        </p:nvGrpSpPr>
        <p:grpSpPr>
          <a:xfrm>
            <a:off x="1679510" y="2853209"/>
            <a:ext cx="3154559" cy="1368152"/>
            <a:chOff x="2555776" y="2348880"/>
            <a:chExt cx="2304256" cy="936104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1"/>
            <p:cNvGraphicFramePr>
              <a:graphicFrameLocks noChangeAspect="1"/>
            </p:cNvGraphicFramePr>
            <p:nvPr/>
          </p:nvGraphicFramePr>
          <p:xfrm>
            <a:off x="2720486" y="2572312"/>
            <a:ext cx="1932656" cy="4866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57" name="Формула" r:id="rId9" imgW="533160" imgH="228600" progId="Equation.3">
                    <p:embed/>
                  </p:oleObj>
                </mc:Choice>
                <mc:Fallback>
                  <p:oleObj name="Формула" r:id="rId9" imgW="5331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0486" y="2572312"/>
                          <a:ext cx="1932656" cy="4866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Скругленный прямоугольник 34"/>
          <p:cNvSpPr/>
          <p:nvPr/>
        </p:nvSpPr>
        <p:spPr>
          <a:xfrm>
            <a:off x="1679510" y="2852936"/>
            <a:ext cx="3154559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679510" y="4437112"/>
            <a:ext cx="3154559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509001" y="2839393"/>
            <a:ext cx="3154559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9349" y="1693591"/>
            <a:ext cx="6995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Запишите число в стандартном виде</a:t>
            </a:r>
          </a:p>
        </p:txBody>
      </p:sp>
      <p:graphicFrame>
        <p:nvGraphicFramePr>
          <p:cNvPr id="3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62693"/>
              </p:ext>
            </p:extLst>
          </p:nvPr>
        </p:nvGraphicFramePr>
        <p:xfrm>
          <a:off x="7368117" y="1582753"/>
          <a:ext cx="294851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8" name="Формула" r:id="rId11" imgW="457200" imgH="203040" progId="Equation.3">
                  <p:embed/>
                </p:oleObj>
              </mc:Choice>
              <mc:Fallback>
                <p:oleObj name="Формула" r:id="rId11" imgW="457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8117" y="1582753"/>
                        <a:ext cx="2948517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11232" y="3352619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53447" y="3352619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11232" y="4936523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53447" y="4923307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1060385" y="3246772"/>
            <a:ext cx="619125" cy="5810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66700" y="186968"/>
            <a:ext cx="10049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верный ответ, затем проверьте свои знания.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035511" y="125412"/>
            <a:ext cx="27845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˂ 10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822460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1" grpId="0" animBg="1"/>
      <p:bldP spid="21" grpId="1" animBg="1"/>
      <p:bldP spid="26" grpId="0" animBg="1"/>
      <p:bldP spid="26" grpId="1" animBg="1"/>
      <p:bldP spid="31" grpId="0" animBg="1"/>
      <p:bldP spid="31" grpId="1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729018" y="2852936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2"/>
          <p:cNvGrpSpPr/>
          <p:nvPr/>
        </p:nvGrpSpPr>
        <p:grpSpPr>
          <a:xfrm>
            <a:off x="1679509" y="2852937"/>
            <a:ext cx="3168352" cy="1368152"/>
            <a:chOff x="2518996" y="2348880"/>
            <a:chExt cx="2338016" cy="936104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555777" y="2348880"/>
              <a:ext cx="2301235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"/>
            <p:cNvGraphicFramePr>
              <a:graphicFrameLocks noChangeAspect="1"/>
            </p:cNvGraphicFramePr>
            <p:nvPr/>
          </p:nvGraphicFramePr>
          <p:xfrm>
            <a:off x="2518996" y="2595222"/>
            <a:ext cx="2338015" cy="4095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78" name="Формула" r:id="rId3" imgW="647640" imgH="177480" progId="Equation.3">
                    <p:embed/>
                  </p:oleObj>
                </mc:Choice>
                <mc:Fallback>
                  <p:oleObj name="Формула" r:id="rId3" imgW="64764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8996" y="2595222"/>
                          <a:ext cx="2338015" cy="4095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Скругленный прямоугольник 19"/>
          <p:cNvSpPr/>
          <p:nvPr/>
        </p:nvSpPr>
        <p:spPr>
          <a:xfrm>
            <a:off x="1711465" y="2852936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29018" y="4437112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8"/>
          <p:cNvGrpSpPr/>
          <p:nvPr/>
        </p:nvGrpSpPr>
        <p:grpSpPr>
          <a:xfrm>
            <a:off x="1729018" y="4437112"/>
            <a:ext cx="3122604" cy="1368152"/>
            <a:chOff x="2555776" y="2348880"/>
            <a:chExt cx="2304256" cy="936104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4" name="Object 1"/>
            <p:cNvGraphicFramePr>
              <a:graphicFrameLocks noChangeAspect="1"/>
            </p:cNvGraphicFramePr>
            <p:nvPr/>
          </p:nvGraphicFramePr>
          <p:xfrm>
            <a:off x="2578251" y="2572600"/>
            <a:ext cx="2198231" cy="515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79" name="Формула" r:id="rId5" imgW="558720" imgH="228600" progId="Equation.3">
                    <p:embed/>
                  </p:oleObj>
                </mc:Choice>
                <mc:Fallback>
                  <p:oleObj name="Формула" r:id="rId5" imgW="55872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8251" y="2572600"/>
                          <a:ext cx="2198231" cy="5153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Скругленный прямоугольник 25"/>
          <p:cNvSpPr/>
          <p:nvPr/>
        </p:nvSpPr>
        <p:spPr>
          <a:xfrm>
            <a:off x="5167849" y="2852936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3"/>
          <p:cNvGrpSpPr/>
          <p:nvPr/>
        </p:nvGrpSpPr>
        <p:grpSpPr>
          <a:xfrm>
            <a:off x="5168176" y="2852939"/>
            <a:ext cx="3118624" cy="1368153"/>
            <a:chOff x="2555776" y="2348880"/>
            <a:chExt cx="2304256" cy="936104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9" name="Object 1"/>
            <p:cNvGraphicFramePr>
              <a:graphicFrameLocks noChangeAspect="1"/>
            </p:cNvGraphicFramePr>
            <p:nvPr/>
          </p:nvGraphicFramePr>
          <p:xfrm>
            <a:off x="2907607" y="2579118"/>
            <a:ext cx="1734637" cy="4609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80" name="Формула" r:id="rId7" imgW="457200" imgH="203040" progId="Equation.3">
                    <p:embed/>
                  </p:oleObj>
                </mc:Choice>
                <mc:Fallback>
                  <p:oleObj name="Формула" r:id="rId7" imgW="4572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7607" y="2579118"/>
                          <a:ext cx="1734637" cy="4609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Скругленный прямоугольник 29"/>
          <p:cNvSpPr/>
          <p:nvPr/>
        </p:nvSpPr>
        <p:spPr>
          <a:xfrm>
            <a:off x="5472649" y="2852936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409716" y="4416797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3600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28"/>
          <p:cNvGrpSpPr/>
          <p:nvPr/>
        </p:nvGrpSpPr>
        <p:grpSpPr>
          <a:xfrm>
            <a:off x="5409716" y="4437385"/>
            <a:ext cx="2880737" cy="1368152"/>
            <a:chOff x="2555776" y="2348880"/>
            <a:chExt cx="2304256" cy="936104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2555776" y="2348880"/>
              <a:ext cx="2304256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1"/>
            <p:cNvGraphicFramePr>
              <a:graphicFrameLocks noChangeAspect="1"/>
            </p:cNvGraphicFramePr>
            <p:nvPr/>
          </p:nvGraphicFramePr>
          <p:xfrm>
            <a:off x="2813576" y="2572414"/>
            <a:ext cx="1852280" cy="515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81" name="Формула" r:id="rId9" imgW="482400" imgH="228600" progId="Equation.3">
                    <p:embed/>
                  </p:oleObj>
                </mc:Choice>
                <mc:Fallback>
                  <p:oleObj name="Формула" r:id="rId9" imgW="482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3576" y="2572414"/>
                          <a:ext cx="1852280" cy="5153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Скругленный прямоугольник 34"/>
          <p:cNvSpPr/>
          <p:nvPr/>
        </p:nvSpPr>
        <p:spPr>
          <a:xfrm>
            <a:off x="5472649" y="4415073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11465" y="4437112"/>
            <a:ext cx="3122604" cy="136815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44860" y="1693591"/>
            <a:ext cx="69950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Запишите число в стандартном виде</a:t>
            </a:r>
          </a:p>
        </p:txBody>
      </p:sp>
      <p:graphicFrame>
        <p:nvGraphicFramePr>
          <p:cNvPr id="3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410428"/>
              </p:ext>
            </p:extLst>
          </p:nvPr>
        </p:nvGraphicFramePr>
        <p:xfrm>
          <a:off x="7560734" y="1582753"/>
          <a:ext cx="291974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2" name="Формула" r:id="rId11" imgW="533160" imgH="203040" progId="Equation.3">
                  <p:embed/>
                </p:oleObj>
              </mc:Choice>
              <mc:Fallback>
                <p:oleObj name="Формула" r:id="rId11" imgW="533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0734" y="1582753"/>
                        <a:ext cx="2919743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12893" y="335234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108030" y="3352349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312893" y="5121461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108030" y="4936795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4949310" y="4830948"/>
            <a:ext cx="619125" cy="5810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57039" y="168007"/>
            <a:ext cx="93816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верный ответ, затем проверьте свои знания.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890860" y="288023"/>
            <a:ext cx="2701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˂ 10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29772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1" grpId="0" animBg="1"/>
      <p:bldP spid="21" grpId="1" animBg="1"/>
      <p:bldP spid="26" grpId="0" animBg="1"/>
      <p:bldP spid="26" grpId="1" animBg="1"/>
      <p:bldP spid="31" grpId="0" animBg="1"/>
      <p:bldP spid="31" grpId="1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76708" y="1519244"/>
            <a:ext cx="10543116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Найдите значение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выражения и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 представьте в стандартном виде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4273" y="2818165"/>
                <a:ext cx="574574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(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)∙(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273" y="2818165"/>
                <a:ext cx="5745740" cy="707886"/>
              </a:xfrm>
              <a:prstGeom prst="rect">
                <a:avLst/>
              </a:prstGeom>
              <a:blipFill>
                <a:blip r:embed="rId2"/>
                <a:stretch>
                  <a:fillRect l="-3712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297224" y="3027871"/>
                <a:ext cx="3032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7224" y="3027871"/>
                <a:ext cx="3032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294778" y="2803090"/>
                <a:ext cx="20363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1,5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778" y="2803090"/>
                <a:ext cx="2036327" cy="707886"/>
              </a:xfrm>
              <a:prstGeom prst="rect">
                <a:avLst/>
              </a:prstGeom>
              <a:blipFill>
                <a:blip r:embed="rId4"/>
                <a:stretch>
                  <a:fillRect l="-10778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448868" y="2790027"/>
                <a:ext cx="3121047" cy="984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4000" dirty="0" smtClean="0"/>
                  <a:t>=</a:t>
                </a:r>
                <a:endParaRPr lang="ru-RU" sz="40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8868" y="2790027"/>
                <a:ext cx="3121047" cy="984885"/>
              </a:xfrm>
              <a:prstGeom prst="rect">
                <a:avLst/>
              </a:prstGeom>
              <a:blipFill>
                <a:blip r:embed="rId5"/>
                <a:stretch>
                  <a:fillRect t="-10559" r="-58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8600" y="3779417"/>
                <a:ext cx="245035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</a:t>
                </a:r>
                <a:r>
                  <a:rPr lang="ru-RU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00" y="3779417"/>
                <a:ext cx="2450351" cy="707886"/>
              </a:xfrm>
              <a:prstGeom prst="rect">
                <a:avLst/>
              </a:prstGeom>
              <a:blipFill>
                <a:blip r:embed="rId6"/>
                <a:stretch>
                  <a:fillRect l="-8955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359192" y="3779417"/>
                <a:ext cx="5630131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dirty="0" smtClean="0"/>
                  <a:t>= </a:t>
                </a:r>
                <a14:m>
                  <m:oMath xmlns:m="http://schemas.openxmlformats.org/officeDocument/2006/math">
                    <m:r>
                      <a:rPr lang="ru-RU" sz="40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192" y="3779417"/>
                <a:ext cx="5630131" cy="707886"/>
              </a:xfrm>
              <a:prstGeom prst="rect">
                <a:avLst/>
              </a:prstGeom>
              <a:blipFill>
                <a:blip r:embed="rId7"/>
                <a:stretch>
                  <a:fillRect l="-3788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84032" y="138957"/>
            <a:ext cx="82648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нужно не только выполнить вычисления, но и записать в стандартном виде</a:t>
            </a:r>
            <a:endParaRPr lang="ru-RU" sz="2800" dirty="0"/>
          </a:p>
        </p:txBody>
      </p:sp>
      <p:sp>
        <p:nvSpPr>
          <p:cNvPr id="10" name="Дуга 9"/>
          <p:cNvSpPr/>
          <p:nvPr/>
        </p:nvSpPr>
        <p:spPr>
          <a:xfrm rot="7888758">
            <a:off x="910435" y="2729993"/>
            <a:ext cx="1847587" cy="20898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76708" y="4940843"/>
            <a:ext cx="4386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число не записано в стандартном виде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внимание за условие!!!!!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97224" y="317848"/>
            <a:ext cx="3129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· 10ͫ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где  1 ≤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˂ 10</a:t>
            </a:r>
            <a:endParaRPr lang="ru-RU" sz="2400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2758698" y="616010"/>
            <a:ext cx="608445" cy="43248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10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рямоугольник 4"/>
          <p:cNvSpPr>
            <a:spLocks noChangeArrowheads="1"/>
          </p:cNvSpPr>
          <p:nvPr/>
        </p:nvSpPr>
        <p:spPr bwMode="auto">
          <a:xfrm>
            <a:off x="189305" y="943155"/>
            <a:ext cx="10543116" cy="94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Найдите значение выражения и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 представьте в стандартном виде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3825" y="1889973"/>
                <a:ext cx="4091697" cy="9551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ru-RU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2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28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ru-RU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ru-RU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2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2800" b="0" i="1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  <m:r>
                        <a:rPr lang="ru-RU" sz="2800" b="0" i="0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800" b="0" i="1" dirty="0" smtClean="0">
                              <a:latin typeface="Cambria Math"/>
                            </a:rPr>
                            <m:t>14</m:t>
                          </m:r>
                        </m:num>
                        <m:den>
                          <m:r>
                            <a:rPr lang="ru-RU" sz="2800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2800" i="1" dirty="0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800" i="1" dirty="0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800" i="1" dirty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2800" b="0" i="1" dirty="0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2800" b="0" i="1" dirty="0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800" i="1" dirty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2800" b="0" i="1" dirty="0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2800" b="0" i="1" dirty="0" smtClean="0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  <m:r>
                        <a:rPr lang="ru-RU" sz="2800" b="0" i="1" dirty="0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825" y="1889973"/>
                <a:ext cx="4091697" cy="9551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9305" y="4834024"/>
                <a:ext cx="2661241" cy="12594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ru-RU" sz="3600" i="1">
                              <a:latin typeface="Cambria Math"/>
                            </a:rPr>
                            <m:t>4</m:t>
                          </m:r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b="0" i="1" smtClean="0"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ru-RU" sz="36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  <m:r>
                            <a:rPr lang="ru-RU" sz="3600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ru-RU" sz="3600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b="0" i="1" smtClean="0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sup>
                          </m:sSup>
                        </m:den>
                      </m:f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305" y="4834024"/>
                <a:ext cx="2661241" cy="12594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31048" y="4834024"/>
                <a:ext cx="2670859" cy="12594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dirty="0" smtClean="0">
                              <a:latin typeface="Cambria Math"/>
                            </a:rPr>
                            <m:t>2</m:t>
                          </m:r>
                          <m:r>
                            <a:rPr lang="ru-RU" sz="3600" i="1" dirty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ru-RU" sz="3600" b="0" i="1" dirty="0" smtClean="0">
                              <a:latin typeface="Cambria Math"/>
                            </a:rPr>
                            <m:t>0</m:t>
                          </m:r>
                          <m:r>
                            <a:rPr lang="ru-RU" sz="3600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ru-RU" sz="3600" b="0" i="1" dirty="0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ru-RU" sz="3600" i="1" dirty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3600" i="1" dirty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 dirty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3600" b="0" i="1" dirty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b="0" i="1" dirty="0" smtClean="0"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 dirty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ru-RU" sz="3600" b="0" i="1" dirty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b="0" i="1" dirty="0" smtClean="0">
                                  <a:latin typeface="Cambria Math"/>
                                  <a:ea typeface="Cambria Math"/>
                                </a:rPr>
                                <m:t>9</m:t>
                              </m:r>
                            </m:sup>
                          </m:sSup>
                        </m:den>
                      </m:f>
                      <m:r>
                        <a:rPr lang="ru-RU" sz="3600" i="1" dirty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048" y="4834024"/>
                <a:ext cx="2670859" cy="12594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31425" y="5109804"/>
                <a:ext cx="336951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ru-RU" sz="4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425" y="5109804"/>
                <a:ext cx="3369512" cy="707886"/>
              </a:xfrm>
              <a:prstGeom prst="rect">
                <a:avLst/>
              </a:prstGeom>
              <a:blipFill>
                <a:blip r:embed="rId5"/>
                <a:stretch>
                  <a:fillRect l="-6329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97544" y="2111502"/>
                <a:ext cx="3150221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dirty="0" smtClean="0">
                          <a:latin typeface="Cambria Math" panose="02040503050406030204" pitchFamily="18" charset="0"/>
                          <a:ea typeface="Cambria Math"/>
                        </a:rPr>
                        <m:t>0</m:t>
                      </m:r>
                      <m:r>
                        <a:rPr lang="ru-RU" sz="2800" i="1" dirty="0" smtClean="0">
                          <a:latin typeface="Cambria Math" panose="02040503050406030204" pitchFamily="18" charset="0"/>
                          <a:ea typeface="Cambria Math"/>
                        </a:rPr>
                        <m:t>,</m:t>
                      </m:r>
                      <m:r>
                        <a:rPr lang="ru-RU" sz="2800" i="1" dirty="0" smtClean="0">
                          <a:latin typeface="Cambria Math" panose="02040503050406030204" pitchFamily="18" charset="0"/>
                          <a:ea typeface="Cambria Math"/>
                        </a:rPr>
                        <m:t>07</m:t>
                      </m:r>
                      <m:r>
                        <a:rPr lang="ru-RU" sz="2800" i="1" dirty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800" i="1" dirty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800" i="1" dirty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ru-RU" sz="2800" i="1" dirty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ru-RU" sz="2800" i="1" dirty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800" b="0" i="0" dirty="0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544" y="2111502"/>
                <a:ext cx="3150221" cy="8002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267698" y="3022132"/>
            <a:ext cx="4386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число не записано в стандартном виде</a:t>
            </a:r>
          </a:p>
        </p:txBody>
      </p:sp>
      <p:sp>
        <p:nvSpPr>
          <p:cNvPr id="10" name="Дуга 9"/>
          <p:cNvSpPr/>
          <p:nvPr/>
        </p:nvSpPr>
        <p:spPr>
          <a:xfrm rot="7888758">
            <a:off x="3517841" y="231367"/>
            <a:ext cx="2567669" cy="288093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95456"/>
            <a:ext cx="1171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контрольной работе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0546" y="4680488"/>
            <a:ext cx="6386444" cy="1534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225575" y="2087305"/>
                <a:ext cx="475072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5575" y="2087305"/>
                <a:ext cx="4750724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708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325" y="22796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часть. Свойства степени с отрицательным показателем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1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1958" y="2030278"/>
            <a:ext cx="10910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степени с целым отрицательным показателем.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Стандартный вид числа.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 степени 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целым отрицательным показателем</a:t>
            </a:r>
          </a:p>
        </p:txBody>
      </p:sp>
    </p:spTree>
    <p:extLst>
      <p:ext uri="{BB962C8B-B14F-4D97-AF65-F5344CB8AC3E}">
        <p14:creationId xmlns:p14="http://schemas.microsoft.com/office/powerpoint/2010/main" val="65703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6A56B84-ACB2-4F7C-81CE-27787B5C0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onstantia" panose="02030602050306030303" pitchFamily="18" charset="0"/>
            </a:endParaRP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2C1C79A9-85D9-4A48-B06F-9D92D80ED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onstantia" panose="02030602050306030303" pitchFamily="18" charset="0"/>
            </a:endParaRPr>
          </a:p>
        </p:txBody>
      </p:sp>
      <p:sp>
        <p:nvSpPr>
          <p:cNvPr id="15364" name="Rectangle 6">
            <a:extLst>
              <a:ext uri="{FF2B5EF4-FFF2-40B4-BE49-F238E27FC236}">
                <a16:creationId xmlns:a16="http://schemas.microsoft.com/office/drawing/2014/main" id="{0399CBC0-2AF2-4F2A-B966-346C91181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Constantia" panose="02030602050306030303" pitchFamily="18" charset="0"/>
            </a:endParaRPr>
          </a:p>
        </p:txBody>
      </p:sp>
      <p:graphicFrame>
        <p:nvGraphicFramePr>
          <p:cNvPr id="55304" name="Object 8">
            <a:extLst>
              <a:ext uri="{FF2B5EF4-FFF2-40B4-BE49-F238E27FC236}">
                <a16:creationId xmlns:a16="http://schemas.microsoft.com/office/drawing/2014/main" id="{DEDD13D4-013F-48ED-8F7B-1C0A5CEA7E11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338637" y="1971259"/>
          <a:ext cx="338455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5" name="Equation" r:id="rId3" imgW="939800" imgH="228600" progId="">
                  <p:embed/>
                </p:oleObj>
              </mc:Choice>
              <mc:Fallback>
                <p:oleObj name="Equation" r:id="rId3" imgW="939800" imgH="228600" progId="">
                  <p:embed/>
                  <p:pic>
                    <p:nvPicPr>
                      <p:cNvPr id="55304" name="Object 8">
                        <a:extLst>
                          <a:ext uri="{FF2B5EF4-FFF2-40B4-BE49-F238E27FC236}">
                            <a16:creationId xmlns:a16="http://schemas.microsoft.com/office/drawing/2014/main" id="{DEDD13D4-013F-48ED-8F7B-1C0A5CEA7E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7" y="1971259"/>
                        <a:ext cx="3384550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>
            <a:extLst>
              <a:ext uri="{FF2B5EF4-FFF2-40B4-BE49-F238E27FC236}">
                <a16:creationId xmlns:a16="http://schemas.microsoft.com/office/drawing/2014/main" id="{59327B68-747B-499F-A1CD-E70ACB2197E7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338637" y="2698421"/>
          <a:ext cx="331628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6" name="Equation" r:id="rId5" imgW="977900" imgH="228600" progId="">
                  <p:embed/>
                </p:oleObj>
              </mc:Choice>
              <mc:Fallback>
                <p:oleObj name="Equation" r:id="rId5" imgW="977900" imgH="228600" progId="">
                  <p:embed/>
                  <p:pic>
                    <p:nvPicPr>
                      <p:cNvPr id="55305" name="Object 9">
                        <a:extLst>
                          <a:ext uri="{FF2B5EF4-FFF2-40B4-BE49-F238E27FC236}">
                            <a16:creationId xmlns:a16="http://schemas.microsoft.com/office/drawing/2014/main" id="{59327B68-747B-499F-A1CD-E70ACB2197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7" y="2698421"/>
                        <a:ext cx="331628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>
            <a:extLst>
              <a:ext uri="{FF2B5EF4-FFF2-40B4-BE49-F238E27FC236}">
                <a16:creationId xmlns:a16="http://schemas.microsoft.com/office/drawing/2014/main" id="{52C90E16-9EF3-41E5-AE34-00E737ED0C0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338637" y="3248956"/>
          <a:ext cx="374491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7" name="Equation" r:id="rId7" imgW="901309" imgH="304668" progId="">
                  <p:embed/>
                </p:oleObj>
              </mc:Choice>
              <mc:Fallback>
                <p:oleObj name="Equation" r:id="rId7" imgW="901309" imgH="304668" progId="">
                  <p:embed/>
                  <p:pic>
                    <p:nvPicPr>
                      <p:cNvPr id="55306" name="Object 10">
                        <a:extLst>
                          <a:ext uri="{FF2B5EF4-FFF2-40B4-BE49-F238E27FC236}">
                            <a16:creationId xmlns:a16="http://schemas.microsoft.com/office/drawing/2014/main" id="{52C90E16-9EF3-41E5-AE34-00E737ED0C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7" y="3248956"/>
                        <a:ext cx="374491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>
            <a:extLst>
              <a:ext uri="{FF2B5EF4-FFF2-40B4-BE49-F238E27FC236}">
                <a16:creationId xmlns:a16="http://schemas.microsoft.com/office/drawing/2014/main" id="{247A474B-B5AC-4EBA-8D34-4705F15F2DA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338637" y="4085055"/>
          <a:ext cx="39909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8" name="Equation" r:id="rId9" imgW="1104900" imgH="279400" progId="">
                  <p:embed/>
                </p:oleObj>
              </mc:Choice>
              <mc:Fallback>
                <p:oleObj name="Equation" r:id="rId9" imgW="1104900" imgH="279400" progId="">
                  <p:embed/>
                  <p:pic>
                    <p:nvPicPr>
                      <p:cNvPr id="55307" name="Object 11">
                        <a:extLst>
                          <a:ext uri="{FF2B5EF4-FFF2-40B4-BE49-F238E27FC236}">
                            <a16:creationId xmlns:a16="http://schemas.microsoft.com/office/drawing/2014/main" id="{247A474B-B5AC-4EBA-8D34-4705F15F2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7" y="4085055"/>
                        <a:ext cx="3990975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>
            <a:extLst>
              <a:ext uri="{FF2B5EF4-FFF2-40B4-BE49-F238E27FC236}">
                <a16:creationId xmlns:a16="http://schemas.microsoft.com/office/drawing/2014/main" id="{1BD90BD0-1DD5-4D48-9D0D-8F5B65A869E5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338637" y="4886741"/>
          <a:ext cx="2908300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9" name="Equation" r:id="rId11" imgW="825500" imgH="469900" progId="">
                  <p:embed/>
                </p:oleObj>
              </mc:Choice>
              <mc:Fallback>
                <p:oleObj name="Equation" r:id="rId11" imgW="825500" imgH="469900" progId="">
                  <p:embed/>
                  <p:pic>
                    <p:nvPicPr>
                      <p:cNvPr id="55308" name="Object 12">
                        <a:extLst>
                          <a:ext uri="{FF2B5EF4-FFF2-40B4-BE49-F238E27FC236}">
                            <a16:creationId xmlns:a16="http://schemas.microsoft.com/office/drawing/2014/main" id="{1BD90BD0-1DD5-4D48-9D0D-8F5B65A869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7" y="4886741"/>
                        <a:ext cx="2908300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44041F-F448-448E-A75F-11B6B170D65D}"/>
              </a:ext>
            </a:extLst>
          </p:cNvPr>
          <p:cNvSpPr txBox="1"/>
          <p:nvPr/>
        </p:nvSpPr>
        <p:spPr>
          <a:xfrm>
            <a:off x="3198743" y="1278962"/>
            <a:ext cx="5596074" cy="83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 степени</a:t>
            </a:r>
          </a:p>
        </p:txBody>
      </p:sp>
    </p:spTree>
    <p:extLst>
      <p:ext uri="{BB962C8B-B14F-4D97-AF65-F5344CB8AC3E}">
        <p14:creationId xmlns:p14="http://schemas.microsoft.com/office/powerpoint/2010/main" val="42357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198488"/>
              </p:ext>
            </p:extLst>
          </p:nvPr>
        </p:nvGraphicFramePr>
        <p:xfrm>
          <a:off x="438150" y="2398285"/>
          <a:ext cx="24352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Формула" r:id="rId3" imgW="571252" imgH="203112" progId="Equation.3">
                  <p:embed/>
                </p:oleObj>
              </mc:Choice>
              <mc:Fallback>
                <p:oleObj name="Формула" r:id="rId3" imgW="571252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98285"/>
                        <a:ext cx="2435225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7307" y="1549956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94918" y="2480111"/>
            <a:ext cx="9861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=27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64271" y="2464722"/>
                <a:ext cx="2830647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sup>
                      </m:sSup>
                      <m:r>
                        <a:rPr lang="ru-RU" sz="48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ru-RU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p>
                      </m:sSup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271" y="2464722"/>
                <a:ext cx="2830647" cy="7386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38150" y="157267"/>
            <a:ext cx="11429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контрольной работе.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88993" y="4215539"/>
                <a:ext cx="6195350" cy="6052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−(−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sup>
                      </m:sSup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625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993" y="4215539"/>
                <a:ext cx="6195350" cy="6052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15706" y="5189496"/>
            <a:ext cx="7657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то, как вычитаются показатели….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94918" y="2231756"/>
            <a:ext cx="1446885" cy="1038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254644" y="4215539"/>
            <a:ext cx="1379349" cy="3254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>
            <a:endCxn id="11" idx="4"/>
          </p:cNvCxnSpPr>
          <p:nvPr/>
        </p:nvCxnSpPr>
        <p:spPr>
          <a:xfrm flipH="1" flipV="1">
            <a:off x="3944319" y="4541003"/>
            <a:ext cx="829159" cy="8793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4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3507" y="170128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807948" y="1885950"/>
                <a:ext cx="1027845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948" y="1885950"/>
                <a:ext cx="1027845" cy="11294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49817" y="223956"/>
            <a:ext cx="108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8867" y="1812523"/>
                <a:ext cx="2133276" cy="1203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ru-RU" sz="32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867" y="1812523"/>
                <a:ext cx="2133276" cy="12037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658941" y="1837363"/>
                <a:ext cx="2317942" cy="1296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ru-RU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8941" y="1837363"/>
                <a:ext cx="2317942" cy="12960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63507" y="3133423"/>
            <a:ext cx="53196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степени имеют одинаковые показатели,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можно применить свойство степеней: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63507" y="4131277"/>
                <a:ext cx="3841564" cy="1296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ru-RU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07" y="4131277"/>
                <a:ext cx="3841564" cy="1296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9976883" y="1547395"/>
            <a:ext cx="1414371" cy="1586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881052" y="1695350"/>
            <a:ext cx="509451" cy="499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855697" y="2090607"/>
            <a:ext cx="509451" cy="499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1635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846596"/>
              </p:ext>
            </p:extLst>
          </p:nvPr>
        </p:nvGraphicFramePr>
        <p:xfrm>
          <a:off x="927099" y="1995295"/>
          <a:ext cx="2424113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Формула" r:id="rId3" imgW="698197" imgH="266584" progId="Equation.3">
                  <p:embed/>
                </p:oleObj>
              </mc:Choice>
              <mc:Fallback>
                <p:oleObj name="Формула" r:id="rId3" imgW="698197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099" y="1995295"/>
                        <a:ext cx="2424113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7807" y="168223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3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395" y="2264367"/>
            <a:ext cx="29051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3213" y="5223597"/>
                <a:ext cx="3376437" cy="652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−50</m:t>
                          </m:r>
                        </m:sup>
                      </m:sSup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30</m:t>
                          </m:r>
                        </m:sup>
                      </m:sSup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−40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13" y="5223597"/>
                <a:ext cx="3376437" cy="6526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385427" y="3593705"/>
                <a:ext cx="277531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>
                              <a:latin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36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3600" i="1">
                              <a:latin typeface="Cambria Math"/>
                            </a:rPr>
                            <m:t>0</m:t>
                          </m:r>
                        </m:sup>
                      </m:sSup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3600" i="1">
                              <a:latin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427" y="3593705"/>
                <a:ext cx="2775312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03213" y="139309"/>
            <a:ext cx="111190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968" y="3146292"/>
            <a:ext cx="37263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применяем свойство степеней: каждый множитель в скобках возводим в степень: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5968" y="4285189"/>
                <a:ext cx="6532621" cy="652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а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−10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−10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−10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68" y="4285189"/>
                <a:ext cx="6532621" cy="6526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7385427" y="3426417"/>
            <a:ext cx="3184093" cy="975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4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9" grpId="0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7807" y="168223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3213" y="5223597"/>
                <a:ext cx="24912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6х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13" y="5223597"/>
                <a:ext cx="2491259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019567" y="3476126"/>
                <a:ext cx="20713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sz="3600" i="1">
                              <a:latin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6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567" y="3476126"/>
                <a:ext cx="2071336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303213" y="139309"/>
            <a:ext cx="111190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5968" y="4285189"/>
                <a:ext cx="5395771" cy="652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ru-RU" sz="3600" i="1">
                          <a:latin typeface="Cambria Math" panose="02040503050406030204" pitchFamily="18" charset="0"/>
                        </a:rPr>
                        <m:t>,2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5∙х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68" y="4285189"/>
                <a:ext cx="5395771" cy="6526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7463188" y="3310087"/>
            <a:ext cx="3184093" cy="975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29288" y="2565219"/>
                <a:ext cx="3500702" cy="560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,2</m:t>
                      </m:r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∙5</m:t>
                      </m:r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288" y="2565219"/>
                <a:ext cx="3500702" cy="560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859025" y="2536199"/>
                <a:ext cx="439242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1,5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025" y="2536199"/>
                <a:ext cx="4392421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6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482652"/>
              </p:ext>
            </p:extLst>
          </p:nvPr>
        </p:nvGraphicFramePr>
        <p:xfrm>
          <a:off x="1086644" y="1649581"/>
          <a:ext cx="2303462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Формула" r:id="rId3" imgW="660113" imgH="495085" progId="Equation.3">
                  <p:embed/>
                </p:oleObj>
              </mc:Choice>
              <mc:Fallback>
                <p:oleObj name="Формула" r:id="rId3" imgW="660113" imgH="49508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644" y="1649581"/>
                        <a:ext cx="2303462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865" y="1682234"/>
            <a:ext cx="30384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82557" y="168223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14959" y="2236354"/>
            <a:ext cx="1252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=0,25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9250" y="139858"/>
            <a:ext cx="11227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8949" y="2371241"/>
            <a:ext cx="542441" cy="511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4243" y="4100860"/>
                <a:ext cx="5706755" cy="1208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sup>
                          </m:sSup>
                          <m: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sup>
                          </m:sSup>
                          <m: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243" y="4100860"/>
                <a:ext cx="5706755" cy="12082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10151390" y="1866900"/>
            <a:ext cx="1658318" cy="1201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00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910262"/>
              </p:ext>
            </p:extLst>
          </p:nvPr>
        </p:nvGraphicFramePr>
        <p:xfrm>
          <a:off x="969290" y="1446652"/>
          <a:ext cx="24003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9" r:id="rId3" imgW="634725" imgH="418918" progId="Equation.3">
                  <p:embed/>
                </p:oleObj>
              </mc:Choice>
              <mc:Fallback>
                <p:oleObj r:id="rId3" imgW="634725" imgH="41891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90" y="1446652"/>
                        <a:ext cx="2400300" cy="153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810415"/>
              </p:ext>
            </p:extLst>
          </p:nvPr>
        </p:nvGraphicFramePr>
        <p:xfrm>
          <a:off x="7260309" y="1446653"/>
          <a:ext cx="2276475" cy="1533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0" r:id="rId5" imgW="545863" imgH="418918" progId="Equation.3">
                  <p:embed/>
                </p:oleObj>
              </mc:Choice>
              <mc:Fallback>
                <p:oleObj r:id="rId5" imgW="545863" imgH="41891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0309" y="1446653"/>
                        <a:ext cx="2276475" cy="15335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77782" y="158698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/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60248" y="3892193"/>
                <a:ext cx="1271502" cy="11330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248" y="3892193"/>
                <a:ext cx="1271502" cy="113306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536784" y="1646880"/>
                <a:ext cx="1016625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6784" y="1646880"/>
                <a:ext cx="1016625" cy="113306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29891" y="76021"/>
            <a:ext cx="117322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536784" y="1586984"/>
            <a:ext cx="1451514" cy="1393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79468" y="3892193"/>
                <a:ext cx="5214633" cy="1167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68" y="3892193"/>
                <a:ext cx="5214633" cy="11678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29891" y="3167701"/>
            <a:ext cx="5185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Приводим степени к одинаковому основанию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47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2557" y="158698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925858" y="2038961"/>
            <a:ext cx="559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2262" y="87116"/>
            <a:ext cx="11270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22262" y="4485298"/>
                <a:ext cx="1744004" cy="13327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х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8у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62" y="4485298"/>
                <a:ext cx="1744004" cy="13327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872212" y="4485298"/>
                <a:ext cx="1463799" cy="1296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3х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ru-RU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212" y="4485298"/>
                <a:ext cx="1463799" cy="12968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35348" y="1771650"/>
                <a:ext cx="1673728" cy="1299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8х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348" y="1771650"/>
                <a:ext cx="1673728" cy="12990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505526" y="1651037"/>
                <a:ext cx="2249462" cy="1203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</a:rPr>
                                <m:t>а</m:t>
                              </m:r>
                            </m:e>
                            <m:sup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5526" y="1651037"/>
                <a:ext cx="2249462" cy="1203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205742" y="1621313"/>
                <a:ext cx="1026242" cy="12016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5742" y="1621313"/>
                <a:ext cx="1026242" cy="12016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0246273" y="1421248"/>
            <a:ext cx="1557666" cy="1663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8011" y="323222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трудно работать со степенями с отрицательными показателями, то сделайте так, чтобы показатели стали положительными числами.</a:t>
            </a:r>
          </a:p>
        </p:txBody>
      </p:sp>
    </p:spTree>
    <p:extLst>
      <p:ext uri="{BB962C8B-B14F-4D97-AF65-F5344CB8AC3E}">
        <p14:creationId xmlns:p14="http://schemas.microsoft.com/office/powerpoint/2010/main" val="344903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872716"/>
              </p:ext>
            </p:extLst>
          </p:nvPr>
        </p:nvGraphicFramePr>
        <p:xfrm>
          <a:off x="896480" y="1412660"/>
          <a:ext cx="2427288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3" name="Формула" r:id="rId3" imgW="634725" imgH="418918" progId="Equation.3">
                  <p:embed/>
                </p:oleObj>
              </mc:Choice>
              <mc:Fallback>
                <p:oleObj name="Формула" r:id="rId3" imgW="634725" imgH="418918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480" y="1412660"/>
                        <a:ext cx="2427288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201292"/>
              </p:ext>
            </p:extLst>
          </p:nvPr>
        </p:nvGraphicFramePr>
        <p:xfrm>
          <a:off x="7920515" y="1653961"/>
          <a:ext cx="2114550" cy="1371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4" r:id="rId5" imgW="609600" imgH="419100" progId="Equation.3">
                  <p:embed/>
                </p:oleObj>
              </mc:Choice>
              <mc:Fallback>
                <p:oleObj r:id="rId5" imgW="6096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515" y="1653961"/>
                        <a:ext cx="2114550" cy="13715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82557" y="158698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8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925858" y="2038961"/>
            <a:ext cx="1252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324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2262" y="87116"/>
            <a:ext cx="112704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82557" y="3436808"/>
                <a:ext cx="3252557" cy="1302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ru-RU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ru-RU" sz="3600" i="1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ru-RU" sz="36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ru-RU" sz="36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latin typeface="Cambria Math"/>
                                      <a:ea typeface="Cambria Math"/>
                                    </a:rPr>
                                    <m:t>(</m:t>
                                  </m:r>
                                  <m:r>
                                    <a:rPr lang="ru-RU" sz="36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57" y="3436808"/>
                <a:ext cx="3252557" cy="13022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443265" y="3436808"/>
                <a:ext cx="3390544" cy="1203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</a:rPr>
                                <m:t>10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12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3265" y="3436808"/>
                <a:ext cx="3390544" cy="12039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22262" y="5010788"/>
                <a:ext cx="6895093" cy="10523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i="1">
                                <a:latin typeface="Cambria Math"/>
                              </a:rPr>
                              <m:t>−</m:t>
                            </m:r>
                            <m:r>
                              <a:rPr lang="ru-RU" sz="4000" i="1">
                                <a:latin typeface="Cambria Math"/>
                              </a:rPr>
                              <m:t>10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i="1">
                                <a:latin typeface="Cambria Math"/>
                              </a:rPr>
                              <m:t>−</m:t>
                            </m:r>
                            <m:r>
                              <a:rPr lang="ru-RU" sz="4000" i="1">
                                <a:latin typeface="Cambria Math"/>
                              </a:rPr>
                              <m:t>12</m:t>
                            </m:r>
                          </m:sup>
                        </m:sSup>
                      </m:den>
                    </m:f>
                    <m:r>
                      <a:rPr lang="ru-RU" sz="40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ru-RU" sz="4000" i="1">
                                <a:latin typeface="Cambria Math"/>
                                <a:ea typeface="Cambria Math"/>
                              </a:rPr>
                              <m:t>8</m:t>
                            </m:r>
                          </m:sup>
                        </m:sSup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ru-RU" sz="4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ru-RU" sz="4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4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ru-RU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4000" dirty="0"/>
                  <a:t> </a:t>
                </a:r>
                <a:r>
                  <a:rPr lang="en-US" sz="4000" dirty="0" smtClean="0"/>
                  <a:t>=</a:t>
                </a:r>
                <a:r>
                  <a:rPr lang="ru-RU" sz="4000" dirty="0" smtClean="0"/>
                  <a:t>4</a:t>
                </a:r>
                <a14:m>
                  <m:oMath xmlns:m="http://schemas.openxmlformats.org/officeDocument/2006/math">
                    <m:r>
                      <a:rPr lang="ru-RU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ru-RU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i="1" dirty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4000" i="1" dirty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62" y="5010788"/>
                <a:ext cx="6895093" cy="1052339"/>
              </a:xfrm>
              <a:prstGeom prst="rect">
                <a:avLst/>
              </a:prstGeom>
              <a:blipFill>
                <a:blip r:embed="rId9"/>
                <a:stretch>
                  <a:fillRect b="-12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0035065" y="1956316"/>
            <a:ext cx="1557666" cy="728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82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0157" y="1672709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9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81000" y="148312"/>
            <a:ext cx="11180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48118" y="1993124"/>
                <a:ext cx="3155031" cy="689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eqArr>
                                <m:eqArrPr>
                                  <m:ctrlPr>
                                    <a:rPr lang="ru-R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ru-R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eqArr>
                            </m:sup>
                          </m:sSup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118" y="1993124"/>
                <a:ext cx="3155031" cy="6895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31843" y="28765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применяем свойство степеней: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множитель в скобках возводим в степень: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81000" y="4093469"/>
                <a:ext cx="7147791" cy="791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2)</m:t>
                        </m:r>
                      </m:e>
                      <m:sup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en-US" sz="3200" dirty="0"/>
                      <m:t> </m:t>
                    </m:r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m:rPr>
                        <m:nor/>
                      </m:rPr>
                      <a:rPr lang="ru-RU" sz="3200" dirty="0"/>
                      <m:t> </m:t>
                    </m:r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093469"/>
                <a:ext cx="7147791" cy="7911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694357" y="2042041"/>
                <a:ext cx="3074431" cy="689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eqArr>
                                <m:eqArrPr>
                                  <m:ctrlPr>
                                    <a:rPr lang="ru-R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 </m:t>
                                  </m:r>
                                </m:e>
                              </m:eqArr>
                            </m:sup>
                          </m:sSup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4357" y="2042041"/>
                <a:ext cx="3074431" cy="6895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549646" y="2736231"/>
                <a:ext cx="2356094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US" sz="3600" dirty="0"/>
                        <m:t> 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r>
                        <m:rPr>
                          <m:nor/>
                        </m:rPr>
                        <a:rPr lang="ru-RU" sz="3600" dirty="0"/>
                        <m:t> 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9646" y="2736231"/>
                <a:ext cx="2356094" cy="11330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8549646" y="2731589"/>
            <a:ext cx="2516144" cy="1137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58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325" y="22796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часть. Определение степени с отрицательным показателем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6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oge.sdamgia.ru/formula/e8/e8c9b416bca7593035d7ca9c32e014ce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2664618"/>
            <a:ext cx="1974850" cy="124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2" name="Picture 4" descr="https://oge.sdamgia.ru/formula/94/945021f166551ad5517d2724e7449820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012" y="2740818"/>
            <a:ext cx="2009775" cy="116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2232" y="1595580"/>
            <a:ext cx="41870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10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24086" y="2999868"/>
            <a:ext cx="1252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=2,25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0011" y="143431"/>
            <a:ext cx="113067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05787" y="2999868"/>
            <a:ext cx="1387664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22232" y="4544922"/>
                <a:ext cx="6180090" cy="1203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9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36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sup>
                          </m:sSup>
                          <m:r>
                            <a:rPr lang="ru-RU" sz="36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ru-RU" sz="3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−7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−7</m:t>
                              </m:r>
                            </m:sup>
                          </m:sSup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/>
                        </a:rPr>
                        <m:t>=0,8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32" y="4544922"/>
                <a:ext cx="6180090" cy="12039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431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2416929" y="168250"/>
            <a:ext cx="75009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</a:t>
            </a:r>
            <a:endParaRPr lang="ru-RU" alt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Rectangle 1"/>
          <p:cNvSpPr>
            <a:spLocks noChangeArrowheads="1"/>
          </p:cNvSpPr>
          <p:nvPr/>
        </p:nvSpPr>
        <p:spPr bwMode="auto">
          <a:xfrm>
            <a:off x="0" y="698405"/>
            <a:ext cx="11716719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результат в заданиях 1-й части? Какие были допущены ошибки?</a:t>
            </a:r>
          </a:p>
          <a:p>
            <a:pPr marL="457200" indent="-457200" algn="just">
              <a:lnSpc>
                <a:spcPct val="120000"/>
              </a:lnSpc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Получилось ли справиться с тестом по теме «Стандартный вид числа»? По какой причине были допущены ошибки?</a:t>
            </a:r>
          </a:p>
          <a:p>
            <a:pPr marL="457200" indent="-457200" algn="just">
              <a:lnSpc>
                <a:spcPct val="120000"/>
              </a:lnSpc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Получилось ли безошибочно выполнить задания по теме «Свойства степеней»?</a:t>
            </a:r>
          </a:p>
          <a:p>
            <a:pPr marL="457200" indent="-457200" algn="just">
              <a:lnSpc>
                <a:spcPct val="120000"/>
              </a:lnSpc>
              <a:buAutoNum type="arabicPeriod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нет, то какие задания вызвали затруднения?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Справились с выполнением заданий полностью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или с помощью (кто помогал, в чём)? </a:t>
            </a:r>
          </a:p>
          <a:p>
            <a:pPr algn="just">
              <a:lnSpc>
                <a:spcPct val="12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 уровень успешности, на котором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выполняли задания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(удовлетворительный, хороший,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отличный)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своего уровня успешности,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отметку, которую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 можете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себе поставить.</a:t>
            </a:r>
          </a:p>
        </p:txBody>
      </p:sp>
    </p:spTree>
    <p:extLst>
      <p:ext uri="{BB962C8B-B14F-4D97-AF65-F5344CB8AC3E}">
        <p14:creationId xmlns:p14="http://schemas.microsoft.com/office/powerpoint/2010/main" val="10364876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9839" y="0"/>
            <a:ext cx="4172222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</a:t>
            </a:r>
            <a:endParaRPr lang="ru-RU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588628" y="3129248"/>
          <a:ext cx="4122858" cy="1856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2" name="Формула" r:id="rId4" imgW="965160" imgH="393480" progId="Equation.3">
                  <p:embed/>
                </p:oleObj>
              </mc:Choice>
              <mc:Fallback>
                <p:oleObj name="Формула" r:id="rId4" imgW="965160" imgH="393480" progId="Equation.3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28" y="3129248"/>
                        <a:ext cx="4122858" cy="185680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6373920" y="2844149"/>
          <a:ext cx="2349285" cy="2427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Формула" r:id="rId6" imgW="545863" imgH="469696" progId="Equation.3">
                  <p:embed/>
                </p:oleObj>
              </mc:Choice>
              <mc:Fallback>
                <p:oleObj name="Формула" r:id="rId6" imgW="545863" imgH="469696" progId="Equation.3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920" y="2844149"/>
                        <a:ext cx="2349285" cy="2427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8723205" y="2873736"/>
          <a:ext cx="1784646" cy="2465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4" name="Формула" r:id="rId8" imgW="355446" imgH="469696" progId="Equation.3">
                  <p:embed/>
                </p:oleObj>
              </mc:Choice>
              <mc:Fallback>
                <p:oleObj name="Формула" r:id="rId8" imgW="355446" imgH="469696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3205" y="2873736"/>
                        <a:ext cx="1784646" cy="2465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5494472" y="1676400"/>
            <a:ext cx="0" cy="4762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77920" y="1259289"/>
            <a:ext cx="48520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основание степени – целое число, то удобно пользоваться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74918" y="1259288"/>
            <a:ext cx="58502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основание степени – дробное число, то удобно пользоваться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определением:</a:t>
            </a:r>
          </a:p>
        </p:txBody>
      </p:sp>
    </p:spTree>
    <p:extLst>
      <p:ext uri="{BB962C8B-B14F-4D97-AF65-F5344CB8AC3E}">
        <p14:creationId xmlns:p14="http://schemas.microsoft.com/office/powerpoint/2010/main" val="371813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878264" y="2040377"/>
          <a:ext cx="2176846" cy="920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5" name="Формула" r:id="rId4" imgW="965160" imgH="393480" progId="Equation.3">
                  <p:embed/>
                </p:oleObj>
              </mc:Choice>
              <mc:Fallback>
                <p:oleObj name="Формула" r:id="rId4" imgW="965160" imgH="393480" progId="Equation.3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264" y="2040377"/>
                        <a:ext cx="2176846" cy="92054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6795623" y="2010005"/>
          <a:ext cx="972277" cy="1247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6" name="Формула" r:id="rId6" imgW="545863" imgH="469696" progId="Equation.3">
                  <p:embed/>
                </p:oleObj>
              </mc:Choice>
              <mc:Fallback>
                <p:oleObj name="Формула" r:id="rId6" imgW="545863" imgH="469696" progId="Equation.3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5623" y="2010005"/>
                        <a:ext cx="972277" cy="1247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7894040" y="1946638"/>
          <a:ext cx="781213" cy="1247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7" name="Формула" r:id="rId8" imgW="355446" imgH="469696" progId="Equation.3">
                  <p:embed/>
                </p:oleObj>
              </mc:Choice>
              <mc:Fallback>
                <p:oleObj name="Формула" r:id="rId8" imgW="355446" imgH="469696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4040" y="1946638"/>
                        <a:ext cx="781213" cy="1247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5494472" y="1676400"/>
            <a:ext cx="0" cy="4762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52726" y="744750"/>
            <a:ext cx="48520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основание степени – целое число, то удобно пользоваться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50108" y="802771"/>
            <a:ext cx="58502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основание степени – дробное число, то удобно пользоваться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39245" y="3383895"/>
                <a:ext cx="285488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45" y="3383895"/>
                <a:ext cx="2854884" cy="10175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52854" y="4620402"/>
                <a:ext cx="3681777" cy="978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(−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54" y="4620402"/>
                <a:ext cx="3681777" cy="97821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296245" y="4393359"/>
                <a:ext cx="3814057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i="1">
                          <a:latin typeface="Cambria Math" panose="02040503050406030204" pitchFamily="18" charset="0"/>
                        </a:rPr>
                        <m:t>125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245" y="4393359"/>
                <a:ext cx="3814057" cy="99514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310984" y="3343180"/>
                <a:ext cx="2888676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984" y="3343180"/>
                <a:ext cx="2888676" cy="99514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134974" y="5598619"/>
                <a:ext cx="5080558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49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4974" y="5598619"/>
                <a:ext cx="5080558" cy="99514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753894" y="1961754"/>
            <a:ext cx="2479729" cy="10822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612122" y="2029447"/>
            <a:ext cx="2286400" cy="12086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4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8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781032"/>
              </p:ext>
            </p:extLst>
          </p:nvPr>
        </p:nvGraphicFramePr>
        <p:xfrm>
          <a:off x="7137058" y="2521490"/>
          <a:ext cx="3246967" cy="151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6" name="Equation" r:id="rId3" imgW="965160" imgH="469800" progId="Equation.DSMT4">
                  <p:embed/>
                </p:oleObj>
              </mc:Choice>
              <mc:Fallback>
                <p:oleObj name="Equation" r:id="rId3" imgW="965160" imgH="469800" progId="Equation.DSMT4">
                  <p:embed/>
                  <p:pic>
                    <p:nvPicPr>
                      <p:cNvPr id="409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7058" y="2521490"/>
                        <a:ext cx="3246967" cy="15192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>
            <p:extLst/>
          </p:nvPr>
        </p:nvGraphicFramePr>
        <p:xfrm>
          <a:off x="529169" y="2578101"/>
          <a:ext cx="2718856" cy="1736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7" name="Equation" r:id="rId5" imgW="939600" imgH="469800" progId="Equation.DSMT4">
                  <p:embed/>
                </p:oleObj>
              </mc:Choice>
              <mc:Fallback>
                <p:oleObj name="Equation" r:id="rId5" imgW="939600" imgH="469800" progId="Equation.DSMT4">
                  <p:embed/>
                  <p:pic>
                    <p:nvPicPr>
                      <p:cNvPr id="409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69" y="2578101"/>
                        <a:ext cx="2718856" cy="17367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1122" y="1863037"/>
            <a:ext cx="36740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0420" y="99596"/>
            <a:ext cx="117725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нализируем решение первого на слайде задания;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контрольной работе.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01122" y="4795619"/>
                <a:ext cx="3715120" cy="1446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122" y="4795619"/>
                <a:ext cx="3715120" cy="14465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9329980" y="2461915"/>
            <a:ext cx="1193369" cy="1578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232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706392"/>
              </p:ext>
            </p:extLst>
          </p:nvPr>
        </p:nvGraphicFramePr>
        <p:xfrm>
          <a:off x="585259" y="2709864"/>
          <a:ext cx="4358700" cy="134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3" imgW="1231560" imgH="469800" progId="Equation.DSMT4">
                  <p:embed/>
                </p:oleObj>
              </mc:Choice>
              <mc:Fallback>
                <p:oleObj name="Equation" r:id="rId3" imgW="1231560" imgH="469800" progId="Equation.DSMT4">
                  <p:embed/>
                  <p:pic>
                    <p:nvPicPr>
                      <p:cNvPr id="419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259" y="2709864"/>
                        <a:ext cx="4358700" cy="1347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914215"/>
              </p:ext>
            </p:extLst>
          </p:nvPr>
        </p:nvGraphicFramePr>
        <p:xfrm>
          <a:off x="6595169" y="2709864"/>
          <a:ext cx="3912681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5" imgW="1257120" imgH="469800" progId="Equation.DSMT4">
                  <p:embed/>
                </p:oleObj>
              </mc:Choice>
              <mc:Fallback>
                <p:oleObj name="Equation" r:id="rId5" imgW="1257120" imgH="469800" progId="Equation.DSMT4">
                  <p:embed/>
                  <p:pic>
                    <p:nvPicPr>
                      <p:cNvPr id="4199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169" y="2709864"/>
                        <a:ext cx="3912681" cy="13128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6" name="Text Box 12">
            <a:hlinkClick r:id="" action="ppaction://hlinkshowjump?jump=endshow"/>
          </p:cNvPr>
          <p:cNvSpPr txBox="1">
            <a:spLocks noChangeArrowheads="1"/>
          </p:cNvSpPr>
          <p:nvPr/>
        </p:nvSpPr>
        <p:spPr bwMode="auto">
          <a:xfrm>
            <a:off x="5630334" y="6389689"/>
            <a:ext cx="7168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u="sng" dirty="0">
                <a:solidFill>
                  <a:srgbClr val="FFFFFF"/>
                </a:solidFill>
              </a:rPr>
              <a:t>Закрыть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7332" y="160603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6503" y="108671"/>
            <a:ext cx="112645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2778" y="4294577"/>
                <a:ext cx="2365584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78" y="4294577"/>
                <a:ext cx="2365584" cy="9951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87332" y="5526647"/>
                <a:ext cx="2365584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32" y="5526647"/>
                <a:ext cx="2365584" cy="9951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9717437" y="2709864"/>
            <a:ext cx="1332855" cy="1347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1503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6" name="Text Box 12">
            <a:hlinkClick r:id="" action="ppaction://hlinkshowjump?jump=endshow"/>
          </p:cNvPr>
          <p:cNvSpPr txBox="1">
            <a:spLocks noChangeArrowheads="1"/>
          </p:cNvSpPr>
          <p:nvPr/>
        </p:nvSpPr>
        <p:spPr bwMode="auto">
          <a:xfrm>
            <a:off x="5630334" y="6389689"/>
            <a:ext cx="7168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u="sng" dirty="0">
                <a:solidFill>
                  <a:srgbClr val="FFFFFF"/>
                </a:solidFill>
              </a:rPr>
              <a:t>Закрыть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3507" y="1634609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196" y="66615"/>
            <a:ext cx="115120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51196" y="2627052"/>
                <a:ext cx="5905271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49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196" y="2627052"/>
                <a:ext cx="5905271" cy="11455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Овал 8"/>
          <p:cNvSpPr/>
          <p:nvPr/>
        </p:nvSpPr>
        <p:spPr>
          <a:xfrm>
            <a:off x="4881966" y="2627052"/>
            <a:ext cx="433953" cy="3796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14350" y="4195678"/>
            <a:ext cx="4962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четность показателя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4479010" y="3006671"/>
            <a:ext cx="619932" cy="11623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416596" y="2627052"/>
                <a:ext cx="2626232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6596" y="2627052"/>
                <a:ext cx="2626232" cy="1145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0306658" y="2304317"/>
            <a:ext cx="1472339" cy="1523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082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02639"/>
              </p:ext>
            </p:extLst>
          </p:nvPr>
        </p:nvGraphicFramePr>
        <p:xfrm>
          <a:off x="1098483" y="1697087"/>
          <a:ext cx="2643265" cy="1540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8" name="Формула" r:id="rId3" imgW="647640" imgH="469800" progId="Equation.3">
                  <p:embed/>
                </p:oleObj>
              </mc:Choice>
              <mc:Fallback>
                <p:oleObj name="Формула" r:id="rId3" imgW="647640" imgH="469800" progId="Equation.3">
                  <p:embed/>
                  <p:pic>
                    <p:nvPicPr>
                      <p:cNvPr id="204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483" y="1697087"/>
                        <a:ext cx="2643265" cy="15407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906061"/>
              </p:ext>
            </p:extLst>
          </p:nvPr>
        </p:nvGraphicFramePr>
        <p:xfrm>
          <a:off x="7439745" y="1701037"/>
          <a:ext cx="2081212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9" name="Формула" r:id="rId5" imgW="647700" imgH="469900" progId="Equation.3">
                  <p:embed/>
                </p:oleObj>
              </mc:Choice>
              <mc:Fallback>
                <p:oleObj name="Формула" r:id="rId5" imgW="647700" imgH="469900" progId="Equation.3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9745" y="1701037"/>
                        <a:ext cx="2081212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63507" y="1701284"/>
            <a:ext cx="3016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520957" y="1847499"/>
                <a:ext cx="1282723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600" b="0" i="1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0957" y="1847499"/>
                <a:ext cx="1282723" cy="11294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49817" y="223956"/>
            <a:ext cx="108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следующим образом: </a:t>
            </a:r>
          </a:p>
          <a:p>
            <a:pPr marL="342900" indent="-342900">
              <a:buAutoNum type="arabicParenR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решение первого на слайде задания;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Решаем второе на слайде задание, проверяем ответ, делаем вывод о своей подготовке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контрольной работе.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2-го задания должно быть записано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817" y="3251763"/>
            <a:ext cx="7016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 здесь нет, поэтому просто выполняем задание по действиям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5802" y="3719993"/>
                <a:ext cx="3774174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1) </m:t>
                          </m:r>
                          <m:d>
                            <m:d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ru-RU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02" y="3719993"/>
                <a:ext cx="3774174" cy="11455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77020" y="4887664"/>
                <a:ext cx="2756717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2) 2</m:t>
                          </m:r>
                        </m:e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20" y="4887664"/>
                <a:ext cx="2756717" cy="90178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4077" y="5803377"/>
                <a:ext cx="2188420" cy="7921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77" y="5803377"/>
                <a:ext cx="2188420" cy="792140"/>
              </a:xfrm>
              <a:prstGeom prst="rect">
                <a:avLst/>
              </a:prstGeom>
              <a:blipFill>
                <a:blip r:embed="rId10"/>
                <a:stretch>
                  <a:fillRect l="-5850" b="-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0038332" y="1686404"/>
            <a:ext cx="1120448" cy="1426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4302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1227</Words>
  <Application>Microsoft Office PowerPoint</Application>
  <PresentationFormat>Широкоэкранный</PresentationFormat>
  <Paragraphs>233</Paragraphs>
  <Slides>31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31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Constantia</vt:lpstr>
      <vt:lpstr>Times New Roman</vt:lpstr>
      <vt:lpstr>Тема Office</vt:lpstr>
      <vt:lpstr>Формула</vt:lpstr>
      <vt:lpstr>Equation</vt:lpstr>
      <vt:lpstr>Microsoft Equation 3.0</vt:lpstr>
      <vt:lpstr>Презентация PowerPoint</vt:lpstr>
      <vt:lpstr>Презентация PowerPoint</vt:lpstr>
      <vt:lpstr>1 часть. Определение степени с отрицательным показателем</vt:lpstr>
      <vt:lpstr>Определения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 часть. Свойства степени с отрицательным показателем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Новиков М.А.</cp:lastModifiedBy>
  <cp:revision>118</cp:revision>
  <cp:lastPrinted>2017-10-16T11:13:10Z</cp:lastPrinted>
  <dcterms:created xsi:type="dcterms:W3CDTF">2017-10-16T10:14:16Z</dcterms:created>
  <dcterms:modified xsi:type="dcterms:W3CDTF">2021-01-05T09:27:52Z</dcterms:modified>
</cp:coreProperties>
</file>