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-154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14488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3397" y="3214686"/>
            <a:ext cx="5897206" cy="1500198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2499C-181D-4452-8D55-C45E8414196B}" type="datetimeFigureOut">
              <a:rPr lang="en-US"/>
              <a:pPr>
                <a:defRPr/>
              </a:pPr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F843E4-FF5C-4257-AE35-D6F9ED42EC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FDD06F-2E5B-491F-8ED8-3FE3E5FA86FD}" type="datetimeFigureOut">
              <a:rPr lang="en-US"/>
              <a:pPr>
                <a:defRPr/>
              </a:pPr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DC2EDF-F387-4638-8B29-26804E8849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43768" y="642918"/>
            <a:ext cx="1543032" cy="548324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42918"/>
            <a:ext cx="6615130" cy="548324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221A0-9ED4-4651-B47D-4A2122B2676C}" type="datetimeFigureOut">
              <a:rPr lang="en-US"/>
              <a:pPr>
                <a:defRPr/>
              </a:pPr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32EC2-9928-400E-A89C-4C30EAD1E4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50000"/>
              <a:buFont typeface="Wingdings"/>
              <a:buChar char=""/>
              <a:defRPr/>
            </a:lvl1pPr>
            <a:lvl2pPr>
              <a:buSzPct val="50000"/>
              <a:buFont typeface="Wingdings 2"/>
              <a:buChar char=""/>
              <a:defRPr/>
            </a:lvl2pPr>
            <a:lvl3pPr>
              <a:buSzPct val="50000"/>
              <a:buFont typeface="Wingdings"/>
              <a:buChar char="Y"/>
              <a:defRPr/>
            </a:lvl3pPr>
            <a:lvl4pPr>
              <a:buSzPct val="50000"/>
              <a:buFont typeface="Wingdings 2"/>
              <a:buChar char="³"/>
              <a:defRPr/>
            </a:lvl4pPr>
            <a:lvl5pPr>
              <a:buSzPct val="50000"/>
              <a:buFont typeface="Wingdings 2"/>
              <a:buChar char=""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4DEC8-1854-41A6-972F-B7B4A2B0625A}" type="datetimeFigureOut">
              <a:rPr lang="en-US"/>
              <a:pPr>
                <a:defRPr/>
              </a:pPr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BA1B23-DEBB-4542-B0BE-A6FDE224B5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43183"/>
            <a:ext cx="6457968" cy="1362075"/>
          </a:xfrm>
        </p:spPr>
        <p:txBody>
          <a:bodyPr/>
          <a:lstStyle>
            <a:lvl1pPr algn="l">
              <a:defRPr sz="4000" b="0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009383"/>
            <a:ext cx="4529142" cy="1500187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30C140-808C-4A5C-BF31-4A20607FC074}" type="datetimeFigureOut">
              <a:rPr lang="en-US"/>
              <a:pPr>
                <a:defRPr/>
              </a:pPr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DE729-01CB-4CD8-A4A2-76E13210F0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A31FF-7ACC-4C46-96EE-1B0E3B535A1E}" type="datetimeFigureOut">
              <a:rPr lang="en-US"/>
              <a:pPr>
                <a:defRPr/>
              </a:pPr>
              <a:t>6/13/2022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EEE9E0-326B-4E8A-A20E-66D2F35998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0"/>
            </a:lvl2pPr>
            <a:lvl3pPr marL="914400" indent="0">
              <a:buNone/>
              <a:defRPr sz="1800" b="0"/>
            </a:lvl3pPr>
            <a:lvl4pPr marL="1371600" indent="0">
              <a:buNone/>
              <a:defRPr sz="1600" b="0"/>
            </a:lvl4pPr>
            <a:lvl5pPr marL="1828800" indent="0">
              <a:buNone/>
              <a:defRPr sz="1600" b="0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0">
                <a:effectLst/>
              </a:defRPr>
            </a:lvl1pPr>
            <a:lvl2pPr marL="457200" indent="0">
              <a:buNone/>
              <a:defRPr sz="2000" b="0">
                <a:effectLst/>
              </a:defRPr>
            </a:lvl2pPr>
            <a:lvl3pPr marL="914400" indent="0">
              <a:buNone/>
              <a:defRPr sz="1800" b="0">
                <a:effectLst/>
              </a:defRPr>
            </a:lvl3pPr>
            <a:lvl4pPr marL="1371600" indent="0">
              <a:buNone/>
              <a:defRPr sz="1600" b="0">
                <a:effectLst/>
              </a:defRPr>
            </a:lvl4pPr>
            <a:lvl5pPr marL="1828800" indent="0">
              <a:buNone/>
              <a:defRPr sz="1600" b="0">
                <a:effectLst/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D6A40-3E2A-4AA5-A1D6-345767B090A0}" type="datetimeFigureOut">
              <a:rPr lang="en-US"/>
              <a:pPr>
                <a:defRPr/>
              </a:pPr>
              <a:t>6/13/2022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60BF0-F67F-4F53-B8F2-8CAD5E658F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3F855B-FC55-49CC-8396-9E7CC1E4FCA1}" type="datetimeFigureOut">
              <a:rPr lang="en-US"/>
              <a:pPr>
                <a:defRPr/>
              </a:pPr>
              <a:t>6/13/2022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B2992-5D60-4C91-B454-0BDD07E53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E3D4F-314E-4CED-ABE6-552AF7219DE5}" type="datetimeFigureOut">
              <a:rPr lang="en-US"/>
              <a:pPr>
                <a:defRPr/>
              </a:pPr>
              <a:t>6/13/2022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1FC9-5CF6-4322-8565-8DC909319E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571480"/>
            <a:ext cx="3008313" cy="1071570"/>
          </a:xfrm>
        </p:spPr>
        <p:txBody>
          <a:bodyPr anchor="t"/>
          <a:lstStyle>
            <a:lvl1pPr algn="l">
              <a:defRPr sz="2000" b="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71481"/>
            <a:ext cx="5111750" cy="555468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643051"/>
            <a:ext cx="3008313" cy="44831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9335CD-EB03-402C-9CC2-496ABEAE4916}" type="datetimeFigureOut">
              <a:rPr lang="en-US"/>
              <a:pPr>
                <a:defRPr/>
              </a:pPr>
              <a:t>6/13/2022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0ACC7-267D-4E53-B672-670D81238B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687306"/>
            <a:ext cx="850886" cy="4670520"/>
          </a:xfrm>
        </p:spPr>
        <p:txBody>
          <a:bodyPr vert="eaVert"/>
          <a:lstStyle>
            <a:lvl1pPr algn="ctr">
              <a:defRPr sz="2000" b="0">
                <a:gradFill flip="none"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16200000" scaled="1"/>
                  <a:tileRect/>
                </a:gra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0166" y="684213"/>
            <a:ext cx="6929486" cy="4673613"/>
          </a:xfrm>
          <a:prstGeom prst="roundRect">
            <a:avLst>
              <a:gd name="adj" fmla="val 5966"/>
            </a:avLst>
          </a:prstGeom>
          <a:solidFill>
            <a:schemeClr val="bg2">
              <a:tint val="60000"/>
              <a:alpha val="50000"/>
            </a:schemeClr>
          </a:solidFill>
          <a:effectLst>
            <a:outerShdw blurRad="127000" dist="101600" dir="2700000" algn="tl" rotWithShape="0">
              <a:srgbClr val="000000">
                <a:alpha val="43137"/>
              </a:srgb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00166" y="5481658"/>
            <a:ext cx="6924037" cy="804862"/>
          </a:xfrm>
        </p:spPr>
        <p:txBody>
          <a:bodyPr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905DA-FAD4-4C76-99FB-0E9D9036922A}" type="datetimeFigureOut">
              <a:rPr lang="en-US"/>
              <a:pPr>
                <a:defRPr/>
              </a:pPr>
              <a:t>6/13/2022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5D21F-ED6F-4730-9C64-48EE550AEC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36BF2DD-AC4B-40EE-A66D-7A1BDBD4AD7C}" type="datetimeFigureOut">
              <a:rPr lang="en-US"/>
              <a:pPr>
                <a:defRPr/>
              </a:pPr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01063" y="0"/>
            <a:ext cx="642937" cy="571500"/>
          </a:xfrm>
          <a:prstGeom prst="roundRect">
            <a:avLst>
              <a:gd name="adj" fmla="val 16667"/>
            </a:avLst>
          </a:prstGeom>
        </p:spPr>
        <p:txBody>
          <a:bodyPr vert="horz" rtlCol="0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7F8C783-B073-4CBD-BB9D-44A51AC8CF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08" r:id="rId2"/>
    <p:sldLayoutId id="2147483710" r:id="rId3"/>
    <p:sldLayoutId id="2147483707" r:id="rId4"/>
    <p:sldLayoutId id="2147483706" r:id="rId5"/>
    <p:sldLayoutId id="2147483705" r:id="rId6"/>
    <p:sldLayoutId id="2147483704" r:id="rId7"/>
    <p:sldLayoutId id="2147483703" r:id="rId8"/>
    <p:sldLayoutId id="2147483702" r:id="rId9"/>
    <p:sldLayoutId id="2147483701" r:id="rId10"/>
    <p:sldLayoutId id="214748370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gradFill flip="none"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1"/>
            <a:tileRect/>
          </a:gra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z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 2" pitchFamily="18" charset="2"/>
        <a:buChar char="ø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Y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 2" pitchFamily="18" charset="2"/>
        <a:buChar char="³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 2" pitchFamily="18" charset="2"/>
        <a:buChar char="¹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714500"/>
            <a:ext cx="7772400" cy="14700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bg1"/>
                </a:solidFill>
              </a:rPr>
              <a:t>Особенности молодежного сленга англоязычного интернета.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33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7813" y="3141663"/>
            <a:ext cx="5895975" cy="3143250"/>
          </a:xfrm>
        </p:spPr>
        <p:txBody>
          <a:bodyPr/>
          <a:lstStyle/>
          <a:p>
            <a:pPr eaLnBrk="1" hangingPunct="1"/>
            <a:endParaRPr lang="ru-RU" sz="1600" smtClean="0">
              <a:solidFill>
                <a:srgbClr val="FFFFFF"/>
              </a:solidFill>
            </a:endParaRPr>
          </a:p>
          <a:p>
            <a:pPr algn="r" eaLnBrk="1" hangingPunct="1"/>
            <a:r>
              <a:rPr lang="ru-RU" sz="1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Выполнила :</a:t>
            </a:r>
          </a:p>
          <a:p>
            <a:pPr algn="r" eaLnBrk="1" hangingPunct="1"/>
            <a:r>
              <a:rPr lang="ru-RU" sz="1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учитель английского языка</a:t>
            </a:r>
          </a:p>
          <a:p>
            <a:pPr algn="r" eaLnBrk="1" hangingPunct="1"/>
            <a:r>
              <a:rPr lang="ru-RU" sz="1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МАОУ «Лицей № 1»</a:t>
            </a:r>
          </a:p>
          <a:p>
            <a:pPr algn="r" eaLnBrk="1" hangingPunct="1"/>
            <a:r>
              <a:rPr lang="ru-RU" sz="1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Тукбаева Е.Н.</a:t>
            </a:r>
            <a:endParaRPr lang="ru-RU" sz="2400" smtClean="0">
              <a:solidFill>
                <a:schemeClr val="bg1"/>
              </a:solidFill>
            </a:endParaRPr>
          </a:p>
          <a:p>
            <a:pPr algn="r" eaLnBrk="1" hangingPunct="1"/>
            <a:endParaRPr lang="ru-RU" sz="2400" smtClean="0">
              <a:solidFill>
                <a:schemeClr val="bg1"/>
              </a:solidFill>
            </a:endParaRPr>
          </a:p>
          <a:p>
            <a:pPr algn="r" eaLnBrk="1" hangingPunct="1"/>
            <a:endParaRPr lang="ru-RU" sz="240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ru-RU" sz="3600" i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СПИСОК ЛИТЕРАТУРЫ</a:t>
            </a:r>
          </a:p>
        </p:txBody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z"/>
            </a:pPr>
            <a:r>
              <a:rPr lang="ru-RU" sz="1800" smtClean="0"/>
              <a:t>Маковский M.M. Языковая сущность современного английского «сленга». «Иностранные языки в школе», 1962, Павлов В. American English / Varieties of American English., S.P., 1997</a:t>
            </a:r>
          </a:p>
          <a:p>
            <a:pPr>
              <a:buFont typeface="Wingdings" pitchFamily="2" charset="2"/>
              <a:buChar char="z"/>
            </a:pPr>
            <a:r>
              <a:rPr lang="ru-RU" sz="1800" smtClean="0"/>
              <a:t>Словарь лингвистических терминов / Под ред. О.С.Ахмановой. -М., 1964</a:t>
            </a:r>
          </a:p>
          <a:p>
            <a:pPr>
              <a:buFont typeface="Wingdings" pitchFamily="2" charset="2"/>
              <a:buChar char="z"/>
            </a:pPr>
            <a:r>
              <a:rPr lang="ru-RU" sz="1800" smtClean="0"/>
              <a:t>The New Webster Encyclopedic Dictionary of the English Language, U.S., 1971</a:t>
            </a:r>
          </a:p>
          <a:p>
            <a:pPr>
              <a:buFont typeface="Wingdings" pitchFamily="2" charset="2"/>
              <a:buChar char="z"/>
            </a:pPr>
            <a:r>
              <a:rPr lang="ru-RU" sz="1800" smtClean="0"/>
              <a:t>Dictionary of American Slang. Compiled by H. Wentworth and S. B. Flexner, N. Y., 1960</a:t>
            </a:r>
            <a:r>
              <a:rPr lang="ru-RU" sz="1800" smtClean="0">
                <a:latin typeface="Franklin Gothic Book" pitchFamily="34" charset="0"/>
              </a:rPr>
              <a:t> </a:t>
            </a:r>
            <a:endParaRPr lang="ru-RU" sz="1800" smtClean="0"/>
          </a:p>
          <a:p>
            <a:pPr>
              <a:buFont typeface="Wingdings" pitchFamily="2" charset="2"/>
              <a:buChar char="z"/>
            </a:pPr>
            <a:r>
              <a:rPr lang="ru-RU" sz="1800" smtClean="0"/>
              <a:t>Spears Richard A. Slang and Euphemism.N.Y.: New American Library,1982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40114"/>
          </a:xfrm>
        </p:spPr>
        <p:txBody>
          <a:bodyPr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tx1"/>
                </a:solidFill>
              </a:rPr>
              <a:t/>
            </a:r>
            <a:br>
              <a:rPr lang="ru-RU" sz="3600" b="1" dirty="0" smtClean="0">
                <a:solidFill>
                  <a:schemeClr val="tx1"/>
                </a:solidFill>
              </a:rPr>
            </a:br>
            <a:endParaRPr lang="ru-RU" sz="28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571500"/>
            <a:ext cx="8229600" cy="5554663"/>
          </a:xfrm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ru-RU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Целью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данной исследовательской  работы является изучение английского интернет – языка, его особенности и структуры. А так же влияние «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Веблиша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 на русский интернет - язык.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Для выполнения намеченной цели нами были поставлены следующие </a:t>
            </a:r>
            <a:r>
              <a:rPr lang="ru-RU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задачи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ru-RU" sz="2800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1.Изучить стиль, структуру и особенности английского языка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web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-коммуникаций.</a:t>
            </a:r>
          </a:p>
          <a:p>
            <a:pPr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ru-RU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2.Изучить особенности русского Интернет – языка.</a:t>
            </a:r>
          </a:p>
          <a:p>
            <a:pPr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ru-RU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3.Проанализировать англоязычные и русскоязычные чаты.</a:t>
            </a:r>
          </a:p>
          <a:p>
            <a:pPr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i="1" dirty="0" smtClean="0">
                <a:solidFill>
                  <a:schemeClr val="tx1"/>
                </a:solidFill>
              </a:rPr>
              <a:t>Язык аббревиатур</a:t>
            </a:r>
            <a:r>
              <a:rPr lang="ru-RU" sz="3600" dirty="0" smtClean="0">
                <a:solidFill>
                  <a:schemeClr val="tx1"/>
                </a:solidFill>
              </a:rPr>
              <a:t> 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b="1" i="1" dirty="0" err="1" smtClean="0">
                <a:cs typeface="Arial" pitchFamily="34" charset="0"/>
              </a:rPr>
              <a:t>lol</a:t>
            </a:r>
            <a:r>
              <a:rPr lang="ru-RU" b="1" i="1" dirty="0" smtClean="0">
                <a:cs typeface="Arial" pitchFamily="34" charset="0"/>
              </a:rPr>
              <a:t> = </a:t>
            </a:r>
            <a:r>
              <a:rPr lang="ru-RU" b="1" i="1" dirty="0" err="1" smtClean="0">
                <a:cs typeface="Arial" pitchFamily="34" charset="0"/>
              </a:rPr>
              <a:t>laughing</a:t>
            </a:r>
            <a:r>
              <a:rPr lang="ru-RU" b="1" i="1" dirty="0" smtClean="0">
                <a:cs typeface="Arial" pitchFamily="34" charset="0"/>
              </a:rPr>
              <a:t> </a:t>
            </a:r>
            <a:r>
              <a:rPr lang="ru-RU" b="1" i="1" dirty="0" err="1" smtClean="0">
                <a:cs typeface="Arial" pitchFamily="34" charset="0"/>
              </a:rPr>
              <a:t>out</a:t>
            </a:r>
            <a:r>
              <a:rPr lang="ru-RU" b="1" i="1" dirty="0" smtClean="0">
                <a:cs typeface="Arial" pitchFamily="34" charset="0"/>
              </a:rPr>
              <a:t> </a:t>
            </a:r>
            <a:r>
              <a:rPr lang="ru-RU" b="1" i="1" dirty="0" err="1" smtClean="0">
                <a:cs typeface="Arial" pitchFamily="34" charset="0"/>
              </a:rPr>
              <a:t>loud</a:t>
            </a:r>
            <a:r>
              <a:rPr lang="ru-RU" b="1" dirty="0" smtClean="0">
                <a:cs typeface="Arial" pitchFamily="34" charset="0"/>
              </a:rPr>
              <a:t> </a:t>
            </a:r>
            <a:r>
              <a:rPr lang="ru-RU" dirty="0" smtClean="0">
                <a:cs typeface="Arial" pitchFamily="34" charset="0"/>
              </a:rPr>
              <a:t>– Смехота! Смешно! Смеюсь! (Смеяться во весь голос)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b="1" i="1" dirty="0" err="1" smtClean="0">
                <a:cs typeface="Arial" pitchFamily="34" charset="0"/>
              </a:rPr>
              <a:t>bbl</a:t>
            </a:r>
            <a:r>
              <a:rPr lang="ru-RU" b="1" i="1" dirty="0" smtClean="0">
                <a:cs typeface="Arial" pitchFamily="34" charset="0"/>
              </a:rPr>
              <a:t> = </a:t>
            </a:r>
            <a:r>
              <a:rPr lang="ru-RU" b="1" i="1" dirty="0" err="1" smtClean="0">
                <a:cs typeface="Arial" pitchFamily="34" charset="0"/>
              </a:rPr>
              <a:t>be</a:t>
            </a:r>
            <a:r>
              <a:rPr lang="ru-RU" b="1" i="1" dirty="0" smtClean="0">
                <a:cs typeface="Arial" pitchFamily="34" charset="0"/>
              </a:rPr>
              <a:t> </a:t>
            </a:r>
            <a:r>
              <a:rPr lang="ru-RU" b="1" i="1" dirty="0" err="1" smtClean="0">
                <a:cs typeface="Arial" pitchFamily="34" charset="0"/>
              </a:rPr>
              <a:t>back</a:t>
            </a:r>
            <a:r>
              <a:rPr lang="ru-RU" b="1" i="1" dirty="0" smtClean="0">
                <a:cs typeface="Arial" pitchFamily="34" charset="0"/>
              </a:rPr>
              <a:t> </a:t>
            </a:r>
            <a:r>
              <a:rPr lang="ru-RU" b="1" i="1" dirty="0" err="1" smtClean="0">
                <a:cs typeface="Arial" pitchFamily="34" charset="0"/>
              </a:rPr>
              <a:t>later</a:t>
            </a:r>
            <a:r>
              <a:rPr lang="ru-RU" b="1" dirty="0" smtClean="0">
                <a:cs typeface="Arial" pitchFamily="34" charset="0"/>
              </a:rPr>
              <a:t> </a:t>
            </a:r>
            <a:r>
              <a:rPr lang="ru-RU" dirty="0" smtClean="0">
                <a:cs typeface="Arial" pitchFamily="34" charset="0"/>
              </a:rPr>
              <a:t>–  Скоро вернусь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b="1" i="1" dirty="0" smtClean="0">
                <a:cs typeface="Arial" pitchFamily="34" charset="0"/>
              </a:rPr>
              <a:t>AKA  </a:t>
            </a:r>
            <a:r>
              <a:rPr lang="en-US" b="1" i="1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ru-RU" b="1" i="1" dirty="0" smtClean="0">
                <a:cs typeface="Arial" pitchFamily="34" charset="0"/>
              </a:rPr>
              <a:t> </a:t>
            </a:r>
            <a:r>
              <a:rPr lang="ru-RU" b="1" i="1" dirty="0" err="1" smtClean="0">
                <a:cs typeface="Arial" pitchFamily="34" charset="0"/>
              </a:rPr>
              <a:t>Also</a:t>
            </a:r>
            <a:r>
              <a:rPr lang="ru-RU" b="1" i="1" dirty="0" smtClean="0">
                <a:cs typeface="Arial" pitchFamily="34" charset="0"/>
              </a:rPr>
              <a:t> </a:t>
            </a:r>
            <a:r>
              <a:rPr lang="ru-RU" b="1" i="1" dirty="0" err="1" smtClean="0">
                <a:cs typeface="Arial" pitchFamily="34" charset="0"/>
              </a:rPr>
              <a:t>Known</a:t>
            </a:r>
            <a:r>
              <a:rPr lang="ru-RU" b="1" i="1" dirty="0" smtClean="0">
                <a:cs typeface="Arial" pitchFamily="34" charset="0"/>
              </a:rPr>
              <a:t> </a:t>
            </a:r>
            <a:r>
              <a:rPr lang="ru-RU" b="1" i="1" dirty="0" err="1" smtClean="0">
                <a:cs typeface="Arial" pitchFamily="34" charset="0"/>
              </a:rPr>
              <a:t>As</a:t>
            </a:r>
            <a:r>
              <a:rPr lang="ru-RU" b="1" i="1" dirty="0" smtClean="0">
                <a:cs typeface="Arial" pitchFamily="34" charset="0"/>
              </a:rPr>
              <a:t> </a:t>
            </a:r>
            <a:r>
              <a:rPr lang="en-US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ru-RU" dirty="0" err="1" smtClean="0">
                <a:cs typeface="Arial" pitchFamily="34" charset="0"/>
              </a:rPr>
              <a:t>акже</a:t>
            </a:r>
            <a:r>
              <a:rPr lang="ru-RU" dirty="0" smtClean="0">
                <a:cs typeface="Arial" pitchFamily="34" charset="0"/>
              </a:rPr>
              <a:t> известен как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b="1" i="1" dirty="0" smtClean="0">
                <a:latin typeface="Arial" pitchFamily="34" charset="0"/>
                <a:cs typeface="Arial" pitchFamily="34" charset="0"/>
              </a:rPr>
              <a:t>B4 </a:t>
            </a:r>
            <a:r>
              <a:rPr lang="ru-RU" b="1" i="1" dirty="0" smtClean="0">
                <a:cs typeface="Arial" pitchFamily="34" charset="0"/>
              </a:rPr>
              <a:t>=</a:t>
            </a:r>
            <a:r>
              <a:rPr lang="en-US" b="1" i="1" dirty="0" smtClean="0">
                <a:latin typeface="Arial" pitchFamily="34" charset="0"/>
                <a:cs typeface="Arial" pitchFamily="34" charset="0"/>
              </a:rPr>
              <a:t> before </a:t>
            </a:r>
            <a:r>
              <a:rPr lang="ru-RU" dirty="0" smtClean="0">
                <a:cs typeface="Arial" pitchFamily="34" charset="0"/>
              </a:rPr>
              <a:t>- До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i="1" dirty="0" smtClean="0">
                <a:latin typeface="Arial" pitchFamily="34" charset="0"/>
                <a:cs typeface="Arial" pitchFamily="34" charset="0"/>
              </a:rPr>
              <a:t>BTW  </a:t>
            </a:r>
            <a:r>
              <a:rPr lang="ru-RU" b="1" i="1" dirty="0" smtClean="0">
                <a:cs typeface="Arial" pitchFamily="34" charset="0"/>
              </a:rPr>
              <a:t>=</a:t>
            </a:r>
            <a:r>
              <a:rPr lang="en-US" b="1" i="1" dirty="0" smtClean="0">
                <a:latin typeface="Arial" pitchFamily="34" charset="0"/>
                <a:cs typeface="Arial" pitchFamily="34" charset="0"/>
              </a:rPr>
              <a:t> By The Way </a:t>
            </a:r>
            <a:r>
              <a:rPr lang="ru-RU" dirty="0" smtClean="0">
                <a:cs typeface="Arial" pitchFamily="34" charset="0"/>
              </a:rPr>
              <a:t>– Кстати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i="1" dirty="0" smtClean="0">
                <a:solidFill>
                  <a:schemeClr val="tx1"/>
                </a:solidFill>
              </a:rPr>
              <a:t>Язык аббревиатур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6386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"/>
            </a:pPr>
            <a:r>
              <a:rPr lang="en-US" b="1" i="1" smtClean="0"/>
              <a:t>FYI  </a:t>
            </a:r>
            <a:r>
              <a:rPr lang="ru-RU" b="1" i="1" smtClean="0"/>
              <a:t>=</a:t>
            </a:r>
            <a:r>
              <a:rPr lang="en-US" b="1" i="1" smtClean="0"/>
              <a:t> For Your Information </a:t>
            </a:r>
            <a:r>
              <a:rPr lang="ru-RU" smtClean="0"/>
              <a:t>- К вашему сведению</a:t>
            </a:r>
          </a:p>
          <a:p>
            <a:pPr eaLnBrk="1" hangingPunct="1">
              <a:buFont typeface="Wingdings" pitchFamily="2" charset="2"/>
              <a:buChar char=""/>
            </a:pPr>
            <a:r>
              <a:rPr lang="en-US" b="1" i="1" smtClean="0"/>
              <a:t>IC  </a:t>
            </a:r>
            <a:r>
              <a:rPr lang="ru-RU" b="1" i="1" smtClean="0"/>
              <a:t>= </a:t>
            </a:r>
            <a:r>
              <a:rPr lang="en-US" b="1" i="1" smtClean="0"/>
              <a:t>I See </a:t>
            </a:r>
            <a:r>
              <a:rPr lang="ru-RU" smtClean="0"/>
              <a:t>- Я понял</a:t>
            </a:r>
          </a:p>
          <a:p>
            <a:pPr eaLnBrk="1" hangingPunct="1">
              <a:buFont typeface="Wingdings" pitchFamily="2" charset="2"/>
              <a:buChar char=""/>
            </a:pPr>
            <a:r>
              <a:rPr lang="en-US" b="1" i="1" smtClean="0"/>
              <a:t>WBU</a:t>
            </a:r>
            <a:r>
              <a:rPr lang="ru-RU" b="1" i="1" smtClean="0"/>
              <a:t> = </a:t>
            </a:r>
            <a:r>
              <a:rPr lang="en-US" b="1" i="1" smtClean="0"/>
              <a:t>What about you? </a:t>
            </a:r>
            <a:r>
              <a:rPr lang="ru-RU" smtClean="0"/>
              <a:t>- Как насчет тебя, ты как?</a:t>
            </a:r>
          </a:p>
          <a:p>
            <a:pPr eaLnBrk="1" hangingPunct="1">
              <a:buFont typeface="Wingdings" pitchFamily="2" charset="2"/>
              <a:buChar char=""/>
            </a:pPr>
            <a:r>
              <a:rPr lang="ru-RU" i="1" smtClean="0"/>
              <a:t> </a:t>
            </a:r>
            <a:r>
              <a:rPr lang="en-US" b="1" i="1" smtClean="0"/>
              <a:t>Thnx </a:t>
            </a:r>
            <a:r>
              <a:rPr lang="ru-RU" b="1" i="1" smtClean="0"/>
              <a:t>=</a:t>
            </a:r>
            <a:r>
              <a:rPr lang="en-US" b="1" i="1" smtClean="0"/>
              <a:t> Thanks </a:t>
            </a:r>
            <a:r>
              <a:rPr lang="ru-RU" smtClean="0"/>
              <a:t>– Спасибо</a:t>
            </a:r>
          </a:p>
          <a:p>
            <a:pPr eaLnBrk="1" hangingPunct="1">
              <a:buFont typeface="Wingdings" pitchFamily="2" charset="2"/>
              <a:buChar char=""/>
            </a:pPr>
            <a:r>
              <a:rPr lang="en-US" i="1" smtClean="0"/>
              <a:t> </a:t>
            </a:r>
            <a:r>
              <a:rPr lang="en-US" b="1" i="1" smtClean="0"/>
              <a:t>Pls </a:t>
            </a:r>
            <a:r>
              <a:rPr lang="ru-RU" b="1" i="1" smtClean="0"/>
              <a:t>=</a:t>
            </a:r>
            <a:r>
              <a:rPr lang="en-US" b="1" i="1" smtClean="0"/>
              <a:t> Please </a:t>
            </a:r>
            <a:r>
              <a:rPr lang="ru-RU" smtClean="0"/>
              <a:t>– Пожалуйста</a:t>
            </a:r>
          </a:p>
          <a:p>
            <a:pPr eaLnBrk="1" hangingPunct="1">
              <a:buFont typeface="Wingdings" pitchFamily="2" charset="2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i="1" dirty="0" smtClean="0">
                <a:solidFill>
                  <a:schemeClr val="tx1"/>
                </a:solidFill>
              </a:rPr>
              <a:t>Язык созвучий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41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"/>
            </a:pPr>
            <a:r>
              <a:rPr lang="en-US" b="1" i="1" smtClean="0"/>
              <a:t>I love u</a:t>
            </a:r>
            <a:r>
              <a:rPr lang="ru-RU" b="1" i="1" smtClean="0"/>
              <a:t> = </a:t>
            </a:r>
            <a:r>
              <a:rPr lang="en-US" b="1" i="1" smtClean="0"/>
              <a:t>I love you (</a:t>
            </a:r>
            <a:r>
              <a:rPr lang="ru-RU" b="1" i="1" smtClean="0"/>
              <a:t>я люблю тебя)</a:t>
            </a:r>
            <a:endParaRPr lang="en-US" b="1" i="1" smtClean="0"/>
          </a:p>
          <a:p>
            <a:pPr eaLnBrk="1" hangingPunct="1">
              <a:buFont typeface="Wingdings" pitchFamily="2" charset="2"/>
              <a:buChar char=""/>
            </a:pPr>
            <a:r>
              <a:rPr lang="en-US" b="1" i="1" smtClean="0"/>
              <a:t>4 = four = 4u          4u = for you – (</a:t>
            </a:r>
            <a:r>
              <a:rPr lang="ru-RU" b="1" i="1" smtClean="0"/>
              <a:t>для тебя</a:t>
            </a:r>
            <a:r>
              <a:rPr lang="en-US" b="1" i="1" smtClean="0"/>
              <a:t>)</a:t>
            </a:r>
            <a:endParaRPr lang="ru-RU" b="1" smtClean="0"/>
          </a:p>
          <a:p>
            <a:pPr eaLnBrk="1" hangingPunct="1">
              <a:buFont typeface="Wingdings" pitchFamily="2" charset="2"/>
              <a:buChar char=""/>
            </a:pPr>
            <a:r>
              <a:rPr lang="en-US" b="1" i="1" smtClean="0"/>
              <a:t>2 = two            2All - To All – (</a:t>
            </a:r>
            <a:r>
              <a:rPr lang="ru-RU" b="1" i="1" smtClean="0"/>
              <a:t>всем</a:t>
            </a:r>
            <a:r>
              <a:rPr lang="en-US" b="1" i="1" smtClean="0"/>
              <a:t>)</a:t>
            </a:r>
            <a:endParaRPr lang="ru-RU" b="1" smtClean="0"/>
          </a:p>
          <a:p>
            <a:pPr eaLnBrk="1" hangingPunct="1">
              <a:buFont typeface="Wingdings" pitchFamily="2" charset="2"/>
              <a:buChar char=""/>
            </a:pPr>
            <a:r>
              <a:rPr lang="en-US" b="1" i="1" smtClean="0"/>
              <a:t>8 = eight          L8r - Later – (</a:t>
            </a:r>
            <a:r>
              <a:rPr lang="ru-RU" b="1" i="1" smtClean="0"/>
              <a:t>позже</a:t>
            </a:r>
            <a:r>
              <a:rPr lang="en-US" b="1" i="1" smtClean="0"/>
              <a:t>)</a:t>
            </a:r>
            <a:endParaRPr lang="ru-RU" b="1" smtClean="0"/>
          </a:p>
          <a:p>
            <a:pPr eaLnBrk="1" hangingPunct="1">
              <a:buFont typeface="Wingdings" pitchFamily="2" charset="2"/>
              <a:buChar char=""/>
            </a:pPr>
            <a:r>
              <a:rPr lang="en-US" b="1" i="1" smtClean="0"/>
              <a:t>10Q                  Thank You (</a:t>
            </a:r>
            <a:r>
              <a:rPr lang="ru-RU" b="1" i="1" smtClean="0"/>
              <a:t>спасибо</a:t>
            </a:r>
            <a:r>
              <a:rPr lang="en-US" b="1" i="1" smtClean="0"/>
              <a:t>) </a:t>
            </a:r>
            <a:endParaRPr lang="ru-RU" b="1" smtClean="0"/>
          </a:p>
          <a:p>
            <a:pPr eaLnBrk="1" hangingPunct="1">
              <a:buFont typeface="Wingdings" pitchFamily="2" charset="2"/>
              <a:buChar char=""/>
            </a:pPr>
            <a:endParaRPr lang="ru-RU" smtClean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3429000" y="2500313"/>
            <a:ext cx="71437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2571750" y="3571875"/>
            <a:ext cx="64293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2714625" y="4143375"/>
            <a:ext cx="64293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2071688" y="4714875"/>
            <a:ext cx="1143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i="1" dirty="0" smtClean="0">
                <a:solidFill>
                  <a:schemeClr val="tx1"/>
                </a:solidFill>
              </a:rPr>
              <a:t>Пиктограммы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434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"/>
            </a:pPr>
            <a:r>
              <a:rPr lang="ru-RU" b="1" smtClean="0"/>
              <a:t>:-)</a:t>
            </a:r>
            <a:r>
              <a:rPr lang="ru-RU" smtClean="0"/>
              <a:t> У</a:t>
            </a:r>
            <a:r>
              <a:rPr lang="ru-RU" sz="4000" smtClean="0"/>
              <a:t>лыбка </a:t>
            </a:r>
          </a:p>
          <a:p>
            <a:pPr eaLnBrk="1" hangingPunct="1">
              <a:buFont typeface="Wingdings" pitchFamily="2" charset="2"/>
              <a:buChar char=""/>
            </a:pPr>
            <a:r>
              <a:rPr lang="ru-RU" sz="4000" b="1" smtClean="0"/>
              <a:t>;-)</a:t>
            </a:r>
            <a:r>
              <a:rPr lang="ru-RU" sz="4000" smtClean="0"/>
              <a:t> </a:t>
            </a:r>
            <a:r>
              <a:rPr lang="en-US" sz="4000" smtClean="0"/>
              <a:t>  </a:t>
            </a:r>
            <a:r>
              <a:rPr lang="ru-RU" sz="4000" smtClean="0"/>
              <a:t>улыбка c подмигиванием </a:t>
            </a:r>
          </a:p>
          <a:p>
            <a:pPr eaLnBrk="1" hangingPunct="1">
              <a:buFont typeface="Wingdings" pitchFamily="2" charset="2"/>
              <a:buChar char=""/>
            </a:pPr>
            <a:r>
              <a:rPr lang="ru-RU" sz="4000" b="1" smtClean="0"/>
              <a:t>:-( </a:t>
            </a:r>
            <a:r>
              <a:rPr lang="en-US" sz="4000" smtClean="0"/>
              <a:t>  </a:t>
            </a:r>
            <a:r>
              <a:rPr lang="ru-RU" sz="4000" smtClean="0"/>
              <a:t>хмуpое выражение лица </a:t>
            </a:r>
          </a:p>
          <a:p>
            <a:pPr eaLnBrk="1" hangingPunct="1">
              <a:buFont typeface="Wingdings" pitchFamily="2" charset="2"/>
              <a:buChar char=""/>
            </a:pPr>
            <a:r>
              <a:rPr lang="ru-RU" sz="4000" b="1" smtClean="0"/>
              <a:t>:-&gt;</a:t>
            </a:r>
            <a:r>
              <a:rPr lang="ru-RU" sz="4000" smtClean="0"/>
              <a:t> </a:t>
            </a:r>
            <a:r>
              <a:rPr lang="en-US" sz="4000" smtClean="0"/>
              <a:t> </a:t>
            </a:r>
            <a:r>
              <a:rPr lang="ru-RU" sz="4000" smtClean="0"/>
              <a:t>саpкаcтичеcкое выражение лица</a:t>
            </a:r>
          </a:p>
          <a:p>
            <a:pPr eaLnBrk="1" hangingPunct="1">
              <a:buFont typeface="Wingdings" pitchFamily="2" charset="2"/>
              <a:buChar char=""/>
            </a:pPr>
            <a:r>
              <a:rPr lang="ru-RU" sz="4000" b="1" smtClean="0"/>
              <a:t>:-&amp;</a:t>
            </a:r>
            <a:r>
              <a:rPr lang="ru-RU" sz="4000" smtClean="0"/>
              <a:t> </a:t>
            </a:r>
            <a:r>
              <a:rPr lang="en-US" sz="4000" smtClean="0"/>
              <a:t> </a:t>
            </a:r>
            <a:r>
              <a:rPr lang="ru-RU" sz="4000" smtClean="0"/>
              <a:t>лишившийcя даpа pечи</a:t>
            </a:r>
          </a:p>
          <a:p>
            <a:pPr eaLnBrk="1" hangingPunct="1">
              <a:buFont typeface="Wingdings" pitchFamily="2" charset="2"/>
              <a:buChar char=""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i="1" dirty="0" smtClean="0">
                <a:solidFill>
                  <a:schemeClr val="tx1"/>
                </a:solidFill>
              </a:rPr>
              <a:t>Пиктограммы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45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"/>
            </a:pPr>
            <a:r>
              <a:rPr lang="ru-RU" sz="4000" b="1" smtClean="0"/>
              <a:t>:-D</a:t>
            </a:r>
            <a:r>
              <a:rPr lang="ru-RU" sz="4000" smtClean="0"/>
              <a:t> </a:t>
            </a:r>
            <a:r>
              <a:rPr lang="en-US" sz="4000" smtClean="0"/>
              <a:t>  </a:t>
            </a:r>
            <a:r>
              <a:rPr lang="ru-RU" sz="4000" smtClean="0"/>
              <a:t>гpомко смеющийся </a:t>
            </a:r>
          </a:p>
          <a:p>
            <a:pPr eaLnBrk="1" hangingPunct="1">
              <a:buFont typeface="Wingdings" pitchFamily="2" charset="2"/>
              <a:buChar char=""/>
            </a:pPr>
            <a:r>
              <a:rPr lang="ru-RU" sz="4000" b="1" smtClean="0"/>
              <a:t>:-X</a:t>
            </a:r>
            <a:r>
              <a:rPr lang="en-US" sz="4000" b="1" smtClean="0"/>
              <a:t>  </a:t>
            </a:r>
            <a:r>
              <a:rPr lang="ru-RU" sz="4000" smtClean="0"/>
              <a:t> рот на замке </a:t>
            </a:r>
          </a:p>
          <a:p>
            <a:pPr eaLnBrk="1" hangingPunct="1">
              <a:buFont typeface="Wingdings" pitchFamily="2" charset="2"/>
              <a:buChar char=""/>
            </a:pPr>
            <a:r>
              <a:rPr lang="ru-RU" sz="4000" b="1" smtClean="0"/>
              <a:t>:-/ </a:t>
            </a:r>
            <a:r>
              <a:rPr lang="en-US" sz="4000" b="1" smtClean="0"/>
              <a:t>   </a:t>
            </a:r>
            <a:r>
              <a:rPr lang="ru-RU" sz="4000" smtClean="0"/>
              <a:t>скептик </a:t>
            </a:r>
          </a:p>
          <a:p>
            <a:pPr eaLnBrk="1" hangingPunct="1">
              <a:buFont typeface="Wingdings" pitchFamily="2" charset="2"/>
              <a:buChar char=""/>
            </a:pPr>
            <a:r>
              <a:rPr lang="ru-RU" sz="4000" b="1" smtClean="0"/>
              <a:t>:-e</a:t>
            </a:r>
            <a:r>
              <a:rPr lang="ru-RU" sz="4000" smtClean="0"/>
              <a:t> </a:t>
            </a:r>
            <a:r>
              <a:rPr lang="en-US" sz="4000" smtClean="0"/>
              <a:t>  </a:t>
            </a:r>
            <a:r>
              <a:rPr lang="ru-RU" sz="4000" smtClean="0"/>
              <a:t>разочарованное выражение лица</a:t>
            </a:r>
          </a:p>
          <a:p>
            <a:pPr eaLnBrk="1" hangingPunct="1">
              <a:buFont typeface="Wingdings" pitchFamily="2" charset="2"/>
              <a:buChar char=""/>
            </a:pPr>
            <a:r>
              <a:rPr lang="ru-RU" sz="4000" b="1" smtClean="0"/>
              <a:t>:-t</a:t>
            </a:r>
            <a:r>
              <a:rPr lang="ru-RU" sz="4000" smtClean="0"/>
              <a:t> </a:t>
            </a:r>
            <a:r>
              <a:rPr lang="en-US" sz="4000" smtClean="0"/>
              <a:t>  </a:t>
            </a:r>
            <a:r>
              <a:rPr lang="ru-RU" sz="4000" smtClean="0"/>
              <a:t>злое выражение лица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Упрощение синтаксических конструкций</a:t>
            </a:r>
            <a:endParaRPr lang="ru-RU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dirty="0" smtClean="0"/>
              <a:t>I </a:t>
            </a:r>
            <a:r>
              <a:rPr lang="ru-RU" sz="3000" b="1" dirty="0" err="1" smtClean="0"/>
              <a:t>met</a:t>
            </a:r>
            <a:r>
              <a:rPr lang="ru-RU" sz="3000" b="1" dirty="0" smtClean="0"/>
              <a:t> </a:t>
            </a:r>
            <a:r>
              <a:rPr lang="ru-RU" sz="3000" b="1" dirty="0" err="1" smtClean="0"/>
              <a:t>him</a:t>
            </a:r>
            <a:r>
              <a:rPr lang="ru-RU" sz="3000" b="1" dirty="0" smtClean="0"/>
              <a:t> </a:t>
            </a:r>
            <a:r>
              <a:rPr lang="ru-RU" sz="3000" b="1" dirty="0" err="1" smtClean="0"/>
              <a:t>today</a:t>
            </a:r>
            <a:r>
              <a:rPr lang="ru-RU" sz="3000" b="1" dirty="0" smtClean="0"/>
              <a:t>       </a:t>
            </a:r>
            <a:r>
              <a:rPr lang="ru-RU" sz="3000" dirty="0" smtClean="0"/>
              <a:t>-     Я встретил его сегодня </a:t>
            </a:r>
            <a:r>
              <a:rPr lang="en-US" sz="3000" dirty="0" smtClean="0"/>
              <a:t>(Present Simple)</a:t>
            </a:r>
            <a:r>
              <a:rPr lang="ru-RU" sz="3000" dirty="0" smtClean="0"/>
              <a:t> </a:t>
            </a:r>
            <a:r>
              <a:rPr lang="en-US" sz="3000" dirty="0" smtClean="0"/>
              <a:t>instead of</a:t>
            </a:r>
            <a:endParaRPr lang="ru-RU" sz="3000" dirty="0" smtClean="0"/>
          </a:p>
          <a:p>
            <a:pPr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ru-RU" sz="3000" dirty="0" smtClean="0"/>
              <a:t>    </a:t>
            </a:r>
            <a:r>
              <a:rPr lang="en-US" sz="3000" b="1" dirty="0" smtClean="0"/>
              <a:t>I have met him today </a:t>
            </a:r>
            <a:r>
              <a:rPr lang="en-US" sz="3000" dirty="0" smtClean="0"/>
              <a:t>(Present Perfect)</a:t>
            </a:r>
            <a:endParaRPr lang="ru-RU" sz="3000" dirty="0" smtClean="0"/>
          </a:p>
          <a:p>
            <a:pPr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n-US" sz="3000" dirty="0" smtClean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3000" b="1" dirty="0" smtClean="0"/>
              <a:t>I'm learning English for 5 years </a:t>
            </a:r>
            <a:r>
              <a:rPr lang="en-US" sz="3000" dirty="0" smtClean="0"/>
              <a:t>-  </a:t>
            </a:r>
            <a:r>
              <a:rPr lang="ru-RU" sz="3000" dirty="0" smtClean="0"/>
              <a:t>Я учу английский в течение</a:t>
            </a:r>
            <a:r>
              <a:rPr lang="en-US" sz="3000" dirty="0" smtClean="0"/>
              <a:t> 5 </a:t>
            </a:r>
            <a:r>
              <a:rPr lang="ru-RU" sz="3000" dirty="0" smtClean="0"/>
              <a:t>лет</a:t>
            </a:r>
            <a:r>
              <a:rPr lang="en-US" sz="3000" dirty="0" smtClean="0"/>
              <a:t> (Present Continuous)</a:t>
            </a:r>
            <a:r>
              <a:rPr lang="ru-RU" sz="3000" dirty="0" smtClean="0"/>
              <a:t>  </a:t>
            </a:r>
            <a:r>
              <a:rPr lang="en-US" sz="3000" dirty="0" smtClean="0"/>
              <a:t>instead of</a:t>
            </a:r>
            <a:endParaRPr lang="ru-RU" sz="3000" dirty="0" smtClean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ru-RU" sz="3000" dirty="0" smtClean="0"/>
          </a:p>
          <a:p>
            <a:pPr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ru-RU" sz="3000" dirty="0" smtClean="0"/>
              <a:t>    </a:t>
            </a:r>
            <a:r>
              <a:rPr lang="en-US" sz="3000" b="1" dirty="0" smtClean="0"/>
              <a:t>I have been learning English for 5 years</a:t>
            </a:r>
            <a:r>
              <a:rPr lang="ru-RU" sz="3000" b="1" dirty="0" smtClean="0"/>
              <a:t> </a:t>
            </a:r>
            <a:r>
              <a:rPr lang="en-US" sz="3000" dirty="0" smtClean="0"/>
              <a:t>(Present Perfect Continuous)</a:t>
            </a:r>
            <a:endParaRPr lang="ru-RU" sz="30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i="1" dirty="0" smtClean="0">
                <a:solidFill>
                  <a:schemeClr val="tx1"/>
                </a:solidFill>
              </a:rPr>
              <a:t>Главные черты «</a:t>
            </a:r>
            <a:r>
              <a:rPr lang="ru-RU" i="1" dirty="0" err="1" smtClean="0">
                <a:solidFill>
                  <a:schemeClr val="tx1"/>
                </a:solidFill>
              </a:rPr>
              <a:t>Веблиша</a:t>
            </a:r>
            <a:r>
              <a:rPr lang="ru-RU" i="1" dirty="0" smtClean="0">
                <a:solidFill>
                  <a:schemeClr val="tx1"/>
                </a:solidFill>
              </a:rPr>
              <a:t>»:</a:t>
            </a: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21506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"/>
            </a:pPr>
            <a:r>
              <a:rPr lang="ru-RU" smtClean="0"/>
              <a:t>1. </a:t>
            </a:r>
            <a:r>
              <a:rPr lang="ru-RU" sz="3600" i="1" smtClean="0"/>
              <a:t>Упрощение синтаксических конструкций;</a:t>
            </a:r>
          </a:p>
          <a:p>
            <a:pPr eaLnBrk="1" hangingPunct="1">
              <a:buFont typeface="Wingdings" pitchFamily="2" charset="2"/>
              <a:buChar char=""/>
            </a:pPr>
            <a:r>
              <a:rPr lang="ru-RU" sz="3600" i="1" smtClean="0"/>
              <a:t>2. Упрощение фонетических норм;</a:t>
            </a:r>
          </a:p>
          <a:p>
            <a:pPr eaLnBrk="1" hangingPunct="1">
              <a:buFont typeface="Wingdings" pitchFamily="2" charset="2"/>
              <a:buChar char=""/>
            </a:pPr>
            <a:r>
              <a:rPr lang="ru-RU" sz="3600" i="1" smtClean="0"/>
              <a:t>3. Использование пиктограмм;</a:t>
            </a:r>
          </a:p>
          <a:p>
            <a:pPr eaLnBrk="1" hangingPunct="1">
              <a:buFont typeface="Wingdings" pitchFamily="2" charset="2"/>
              <a:buChar char=""/>
            </a:pPr>
            <a:r>
              <a:rPr lang="ru-RU" sz="3600" i="1" smtClean="0"/>
              <a:t>4. Использование аббревиатур;</a:t>
            </a:r>
          </a:p>
          <a:p>
            <a:pPr eaLnBrk="1" hangingPunct="1">
              <a:buFont typeface="Wingdings" pitchFamily="2" charset="2"/>
              <a:buChar char=""/>
            </a:pPr>
            <a:r>
              <a:rPr lang="ru-RU" sz="3600" i="1" smtClean="0"/>
              <a:t>5. Использование языка созвучий.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uckyTie">
  <a:themeElements>
    <a:clrScheme name="Lucky Tie">
      <a:dk1>
        <a:sysClr val="windowText" lastClr="000000"/>
      </a:dk1>
      <a:lt1>
        <a:sysClr val="window" lastClr="FFFFFF"/>
      </a:lt1>
      <a:dk2>
        <a:srgbClr val="C80000"/>
      </a:dk2>
      <a:lt2>
        <a:srgbClr val="FFECEC"/>
      </a:lt2>
      <a:accent1>
        <a:srgbClr val="C93131"/>
      </a:accent1>
      <a:accent2>
        <a:srgbClr val="F58C5D"/>
      </a:accent2>
      <a:accent3>
        <a:srgbClr val="EABC33"/>
      </a:accent3>
      <a:accent4>
        <a:srgbClr val="698F9B"/>
      </a:accent4>
      <a:accent5>
        <a:srgbClr val="825397"/>
      </a:accent5>
      <a:accent6>
        <a:srgbClr val="814359"/>
      </a:accent6>
      <a:hlink>
        <a:srgbClr val="03AEC5"/>
      </a:hlink>
      <a:folHlink>
        <a:srgbClr val="8D9B07"/>
      </a:folHlink>
    </a:clrScheme>
    <a:fontScheme name="Lucky Tie">
      <a:majorFont>
        <a:latin typeface="Tahoma"/>
        <a:ea typeface=""/>
        <a:cs typeface=""/>
        <a:font script="Cyrl" typeface="Tahoma"/>
        <a:font script="Grek" typeface="Tahoma"/>
        <a:font script="Jpan" typeface="ＭＳ Ｐ明朝"/>
        <a:font script="Hang" typeface="굴림"/>
        <a:font script="Hans" typeface="黑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Franklin Gothic Book"/>
        <a:ea typeface=""/>
        <a:cs typeface=""/>
        <a:font script="Cyrl" typeface="Arial"/>
        <a:font script="Grek"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ucky Tie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hueMod val="100000"/>
                <a:satMod val="90000"/>
              </a:schemeClr>
            </a:gs>
            <a:gs pos="50000">
              <a:schemeClr val="phClr">
                <a:tint val="5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50000"/>
                <a:hueMod val="100000"/>
                <a:satMod val="90000"/>
              </a:schemeClr>
            </a:gs>
          </a:gsLst>
          <a:lin ang="1800000" scaled="1"/>
        </a:gradFill>
        <a:solidFill>
          <a:schemeClr val="phClr">
            <a:tint val="100000"/>
            <a:shade val="100000"/>
            <a:hueMod val="100000"/>
            <a:satMod val="100000"/>
          </a:schemeClr>
        </a:solidFill>
      </a:fillStyleLst>
      <a:lnStyleLst>
        <a:ln w="20000" cap="flat" cmpd="sng" algn="ctr">
          <a:solidFill>
            <a:schemeClr val="phClr"/>
          </a:solidFill>
          <a:prstDash val="solid"/>
        </a:ln>
        <a:ln w="30000" cap="flat" cmpd="sng" algn="ctr">
          <a:solidFill>
            <a:schemeClr val="phClr"/>
          </a:solidFill>
          <a:prstDash val="solid"/>
        </a:ln>
        <a:ln w="400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12700">
              <a:schemeClr val="phClr">
                <a:tint val="100000"/>
                <a:shade val="100000"/>
                <a:alpha val="50196"/>
                <a:hueMod val="100000"/>
                <a:satMod val="100000"/>
              </a:schemeClr>
            </a:glow>
          </a:effectLst>
        </a:effectStyle>
        <a:effectStyle>
          <a:effectLst>
            <a:innerShdw blurRad="25400" dist="38100" dir="2700000">
              <a:schemeClr val="phClr">
                <a:tint val="90000"/>
                <a:shade val="100000"/>
                <a:hueMod val="100000"/>
                <a:satMod val="100000"/>
              </a:schemeClr>
            </a:innerShdw>
          </a:effectLst>
        </a:effectStyle>
        <a:effectStyle>
          <a:effectLst>
            <a:innerShdw blurRad="25400" dist="38100" dir="2700000">
              <a:schemeClr val="phClr">
                <a:tint val="100000"/>
                <a:shade val="50000"/>
                <a:hueMod val="100000"/>
                <a:satMod val="100000"/>
              </a:schemeClr>
            </a:innerShdw>
          </a:effectLst>
          <a:scene3d>
            <a:camera prst="orthographicFront"/>
            <a:lightRig rig="soft" dir="t"/>
          </a:scene3d>
          <a:sp3d extrusionH="76200" prstMaterial="matte">
            <a:bevelT h="50800"/>
            <a:bevelB w="0" h="0"/>
            <a:extrusionClr>
              <a:schemeClr val="accent3">
                <a:tint val="40000"/>
              </a:schemeClr>
            </a:extrusionClr>
          </a:sp3d>
        </a:effectStyle>
      </a:effectStyleLst>
      <a:bgFillStyleLst>
        <a:gradFill rotWithShape="1">
          <a:gsLst>
            <a:gs pos="0">
              <a:schemeClr val="phClr">
                <a:tint val="100000"/>
                <a:shade val="50000"/>
                <a:hueMod val="100000"/>
                <a:satMod val="100000"/>
              </a:schemeClr>
            </a:gs>
            <a:gs pos="40000">
              <a:schemeClr val="phClr">
                <a:tint val="8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50000"/>
                <a:hueMod val="100000"/>
                <a:satMod val="100000"/>
              </a:schemeClr>
            </a:gs>
          </a:gsLst>
          <a:lin ang="27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60000"/>
                <a:hueMod val="100000"/>
                <a:satMod val="100000"/>
              </a:schemeClr>
              <a:schemeClr val="phClr">
                <a:tint val="7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  <a:blipFill>
          <a:blip xmlns:r="http://schemas.openxmlformats.org/officeDocument/2006/relationships" r:embed="rId2">
            <a:duotone>
              <a:schemeClr val="phClr">
                <a:tint val="100000"/>
                <a:shade val="60000"/>
                <a:hueMod val="100000"/>
                <a:satMod val="100000"/>
              </a:schemeClr>
              <a:schemeClr val="phClr">
                <a:tint val="7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Lucky Tie">
    <a:dk1>
      <a:sysClr val="windowText" lastClr="000000"/>
    </a:dk1>
    <a:lt1>
      <a:sysClr val="window" lastClr="FFFFFF"/>
    </a:lt1>
    <a:dk2>
      <a:srgbClr val="C80000"/>
    </a:dk2>
    <a:lt2>
      <a:srgbClr val="FFECEC"/>
    </a:lt2>
    <a:accent1>
      <a:srgbClr val="C93131"/>
    </a:accent1>
    <a:accent2>
      <a:srgbClr val="F58C5D"/>
    </a:accent2>
    <a:accent3>
      <a:srgbClr val="EABC33"/>
    </a:accent3>
    <a:accent4>
      <a:srgbClr val="698F9B"/>
    </a:accent4>
    <a:accent5>
      <a:srgbClr val="825397"/>
    </a:accent5>
    <a:accent6>
      <a:srgbClr val="814359"/>
    </a:accent6>
    <a:hlink>
      <a:srgbClr val="03AEC5"/>
    </a:hlink>
    <a:folHlink>
      <a:srgbClr val="8D9B07"/>
    </a:folHlink>
  </a:clrScheme>
</a:themeOverride>
</file>

<file path=ppt/theme/themeOverride2.xml><?xml version="1.0" encoding="utf-8"?>
<a:themeOverride xmlns:a="http://schemas.openxmlformats.org/drawingml/2006/main">
  <a:clrScheme name="Lucky Tie">
    <a:dk1>
      <a:sysClr val="windowText" lastClr="000000"/>
    </a:dk1>
    <a:lt1>
      <a:sysClr val="window" lastClr="FFFFFF"/>
    </a:lt1>
    <a:dk2>
      <a:srgbClr val="C80000"/>
    </a:dk2>
    <a:lt2>
      <a:srgbClr val="FFECEC"/>
    </a:lt2>
    <a:accent1>
      <a:srgbClr val="C93131"/>
    </a:accent1>
    <a:accent2>
      <a:srgbClr val="F58C5D"/>
    </a:accent2>
    <a:accent3>
      <a:srgbClr val="EABC33"/>
    </a:accent3>
    <a:accent4>
      <a:srgbClr val="698F9B"/>
    </a:accent4>
    <a:accent5>
      <a:srgbClr val="825397"/>
    </a:accent5>
    <a:accent6>
      <a:srgbClr val="814359"/>
    </a:accent6>
    <a:hlink>
      <a:srgbClr val="03AEC5"/>
    </a:hlink>
    <a:folHlink>
      <a:srgbClr val="8D9B0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LuckyTie</Template>
  <TotalTime>75</TotalTime>
  <Words>331</Words>
  <Application>Microsoft Office PowerPoint</Application>
  <PresentationFormat>Экран (4:3)</PresentationFormat>
  <Paragraphs>64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3</vt:i4>
      </vt:variant>
      <vt:variant>
        <vt:lpstr>Заголовки слайдов</vt:lpstr>
      </vt:variant>
      <vt:variant>
        <vt:i4>10</vt:i4>
      </vt:variant>
    </vt:vector>
  </HeadingPairs>
  <TitlesOfParts>
    <vt:vector size="20" baseType="lpstr">
      <vt:lpstr>Arial</vt:lpstr>
      <vt:lpstr>Tahoma</vt:lpstr>
      <vt:lpstr>Franklin Gothic Book</vt:lpstr>
      <vt:lpstr>Wingdings</vt:lpstr>
      <vt:lpstr>Wingdings 2</vt:lpstr>
      <vt:lpstr>Calibri</vt:lpstr>
      <vt:lpstr>Times New Roman</vt:lpstr>
      <vt:lpstr>LuckyTie</vt:lpstr>
      <vt:lpstr>LuckyTie</vt:lpstr>
      <vt:lpstr>LuckyTie</vt:lpstr>
      <vt:lpstr>Особенности молодежного сленга англоязычного интернета.</vt:lpstr>
      <vt:lpstr>Слайд 2</vt:lpstr>
      <vt:lpstr>Язык аббревиатур </vt:lpstr>
      <vt:lpstr>Язык аббревиатур </vt:lpstr>
      <vt:lpstr>Язык созвучий </vt:lpstr>
      <vt:lpstr>Пиктограммы</vt:lpstr>
      <vt:lpstr>Пиктограммы</vt:lpstr>
      <vt:lpstr>Упрощение синтаксических конструкций</vt:lpstr>
      <vt:lpstr>Главные черты «Веблиша»:</vt:lpstr>
      <vt:lpstr>СПИСОК ЛИТЕРАТУРЫ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молодежного сленга англоязычного интернета.</dc:title>
  <dc:creator>Админ</dc:creator>
  <cp:lastModifiedBy>ANTI</cp:lastModifiedBy>
  <cp:revision>9</cp:revision>
  <dcterms:created xsi:type="dcterms:W3CDTF">2014-03-05T07:44:47Z</dcterms:created>
  <dcterms:modified xsi:type="dcterms:W3CDTF">2022-06-13T08:27:05Z</dcterms:modified>
</cp:coreProperties>
</file>