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0" r:id="rId5"/>
    <p:sldId id="262" r:id="rId6"/>
    <p:sldId id="263" r:id="rId7"/>
    <p:sldId id="265" r:id="rId8"/>
    <p:sldId id="266" r:id="rId9"/>
    <p:sldId id="264" r:id="rId10"/>
    <p:sldId id="267" r:id="rId11"/>
    <p:sldId id="268" r:id="rId12"/>
    <p:sldId id="269" r:id="rId13"/>
    <p:sldId id="271" r:id="rId14"/>
    <p:sldId id="270" r:id="rId15"/>
    <p:sldId id="259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Денис" initials="Д" lastIdx="1" clrIdx="0">
    <p:extLst>
      <p:ext uri="{19B8F6BF-5375-455C-9EA6-DF929625EA0E}">
        <p15:presenceInfo xmlns:p15="http://schemas.microsoft.com/office/powerpoint/2012/main" userId="Денис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6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38" y="5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7CEFDD-5444-4E5A-8AD1-8AAA83C595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ED0E44C-BDC1-48FC-842F-D3F1BEBB8C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606B79-F4E6-44FE-AF33-78F56DDC4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58A38-3F1A-4568-B551-237DA9251B73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7AD77A8-7DBA-4F09-89B4-2BFA10A88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9B5A02-39E7-4410-B318-8BCF6308A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4B2A5-D386-4EB0-AE91-29F2809B56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534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8EB8E8-871E-4353-ACB0-9695E500E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136537B-A3F6-48C5-AAF6-9D371A56B9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982972-57A5-4C7D-A072-8A571AA60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58A38-3F1A-4568-B551-237DA9251B73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DC679F7-0948-4452-BC63-F16E98169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8B67CA-4388-4ED3-AD13-0F84E60CF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4B2A5-D386-4EB0-AE91-29F2809B56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6679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755FA4F-5BCF-4B84-B6F6-5B933BB62A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04093ED-196F-4443-8257-04796237EF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F1A029-B47A-4EA1-B207-4ABE9930E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58A38-3F1A-4568-B551-237DA9251B73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7B777D-573E-45E0-AC06-A81CEC2B0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09680E-F576-4DD0-9964-26CE76CC6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4B2A5-D386-4EB0-AE91-29F2809B56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156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0349C2-B355-4E5C-B244-91AC51A5B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B7A05F-1FCD-4A15-B2A8-1DCB4EBD5F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848C0A-4EFB-4F43-8136-264F27DAA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58A38-3F1A-4568-B551-237DA9251B73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C15754-2FB6-4846-8241-45C248004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6F04356-BA4C-403F-A8C8-63245CA8C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4B2A5-D386-4EB0-AE91-29F2809B56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709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B6E6A3-8BF1-4A15-B1BD-24CB8ACE2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CDAFEEA-3542-4C54-934B-FCCCBBB9D1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80D85A-5A58-4FD1-8A40-DE396C662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58A38-3F1A-4568-B551-237DA9251B73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ECCC3B-A483-404A-B0DD-7A47D8BCA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9A460D-D11D-4A7E-B07E-4DDFC7A67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4B2A5-D386-4EB0-AE91-29F2809B56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8871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C7EF96-CEF2-4288-B374-9C52012BC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65CABD-091E-4A8A-A940-DB5C2E5486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BA03C08-750C-429F-8852-0A95DBFA60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EF52C8C-1584-43E4-8923-61F7E4067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58A38-3F1A-4568-B551-237DA9251B73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C72112E-8D6A-4B61-A2F5-1A93B4A92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E035DE0-4D5C-4C73-9BC8-5159D4B54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4B2A5-D386-4EB0-AE91-29F2809B56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8303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5A893D-8B88-4716-B21B-05528121B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AE54A60-23CA-4118-8BB8-E2F0FBFCAA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8B197F7-5099-4ABA-B2FE-3AF4ED1466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A2CCADA-7825-4264-91AC-40C18AF4D6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3706DC5-F1ED-47D7-A60C-B06EE320B3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4A084C4-911C-49E6-AA4B-B7119164F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58A38-3F1A-4568-B551-237DA9251B73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36C7426-C67D-4403-8152-F433D0C00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EECF1D7-BFED-4164-8E6E-71E040227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4B2A5-D386-4EB0-AE91-29F2809B56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055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76FA42-AF2C-4C83-8570-D13C86091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95BF8D2-74F8-4CEB-AD9C-14AE264C5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58A38-3F1A-4568-B551-237DA9251B73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A9E411E-74CE-4C5B-AFBE-CB839F37F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D0F8169-6851-414E-A802-880969DEF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4B2A5-D386-4EB0-AE91-29F2809B56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4452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1AB532E-D8C7-44CA-81E7-583D391DD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58A38-3F1A-4568-B551-237DA9251B73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D673041-CE44-4E75-9B2F-B40325D9D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EF7AFB9-E3CC-4B5F-90E7-4E0EE4101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4B2A5-D386-4EB0-AE91-29F2809B56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7528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49BA4A-3E7C-40A8-B404-9BDD84F21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8FA111F-8AAA-4BC0-A57A-063BC48842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9A63716-DE55-4E95-BBFC-DB4D5E49B2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991CD51-2280-454E-8100-07D1D6A45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58A38-3F1A-4568-B551-237DA9251B73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EB2F3B4-72F5-498F-8B5B-C343023D8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44ED531-9C34-4D19-9DE1-613B6216F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4B2A5-D386-4EB0-AE91-29F2809B56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846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CCA8D4-2143-4420-B69F-B55DA291C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EB0F1D3-54F2-42C0-A462-B323CF8F3D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CC968A0-8D98-41BE-98D7-381DC11B4C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0040E0C-3C2E-4E1D-A81E-EF3445517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58A38-3F1A-4568-B551-237DA9251B73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FC901BC-3D20-4D23-A7AF-0FEF3291A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0E10E13-AC98-4DE5-BB9B-C8B31C972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4B2A5-D386-4EB0-AE91-29F2809B56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7719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B7B499-772F-4C06-B4EC-B8A97B354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403DDA8-12A1-46B1-8D6A-505E4F4A9F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E91A46A-9063-4A62-A2D5-200BC13AA1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A58A38-3F1A-4568-B551-237DA9251B73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2A9A5D7-8A39-4327-9AA9-7106C5418A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0652C9-351B-4DDC-9BE2-FF849BEFBF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4B2A5-D386-4EB0-AE91-29F2809B56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5708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12879C-0015-4CD0-8AF5-AFC355409E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3ABEC85-DA48-41A1-B126-A2C105268B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E38A249-122F-46D3-89EC-C6A11999AA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DA862BE-8BBA-41B1-906A-F090016E9E9F}"/>
              </a:ext>
            </a:extLst>
          </p:cNvPr>
          <p:cNvSpPr txBox="1"/>
          <p:nvPr/>
        </p:nvSpPr>
        <p:spPr>
          <a:xfrm>
            <a:off x="2458454" y="1346667"/>
            <a:ext cx="69783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Урок по физике </a:t>
            </a:r>
          </a:p>
          <a:p>
            <a:pPr algn="ctr"/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 7 классе </a:t>
            </a:r>
          </a:p>
          <a:p>
            <a:pPr algn="ctr"/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по теме 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«Давление»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7CDB8D-3F9C-41F7-947A-BACCD91216D2}"/>
              </a:ext>
            </a:extLst>
          </p:cNvPr>
          <p:cNvSpPr txBox="1"/>
          <p:nvPr/>
        </p:nvSpPr>
        <p:spPr>
          <a:xfrm>
            <a:off x="7459579" y="3913467"/>
            <a:ext cx="4211051" cy="1429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>
                <a:solidFill>
                  <a:srgbClr val="002060"/>
                </a:solidFill>
              </a:rPr>
              <a:t>Учитель физики</a:t>
            </a:r>
          </a:p>
          <a:p>
            <a:pPr algn="ctr">
              <a:lnSpc>
                <a:spcPct val="150000"/>
              </a:lnSpc>
            </a:pPr>
            <a:r>
              <a:rPr lang="ru-RU" sz="2000" b="1" dirty="0">
                <a:solidFill>
                  <a:srgbClr val="002060"/>
                </a:solidFill>
              </a:rPr>
              <a:t> школы-интерната №1 ОАО «РЖД»</a:t>
            </a:r>
          </a:p>
          <a:p>
            <a:pPr algn="ctr">
              <a:lnSpc>
                <a:spcPct val="150000"/>
              </a:lnSpc>
            </a:pPr>
            <a:r>
              <a:rPr lang="ru-RU" sz="2000" b="1" dirty="0">
                <a:solidFill>
                  <a:srgbClr val="002060"/>
                </a:solidFill>
              </a:rPr>
              <a:t>ПОРОШИНА СВЕТЛАНА БОРИСОВНА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C9F366-ABC6-4944-883F-CF903F8EBAE3}"/>
              </a:ext>
            </a:extLst>
          </p:cNvPr>
          <p:cNvSpPr txBox="1"/>
          <p:nvPr/>
        </p:nvSpPr>
        <p:spPr>
          <a:xfrm>
            <a:off x="5366084" y="5955632"/>
            <a:ext cx="2490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г. Котлас, 2020 г</a:t>
            </a:r>
          </a:p>
        </p:txBody>
      </p:sp>
    </p:spTree>
    <p:extLst>
      <p:ext uri="{BB962C8B-B14F-4D97-AF65-F5344CB8AC3E}">
        <p14:creationId xmlns:p14="http://schemas.microsoft.com/office/powerpoint/2010/main" val="24371769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12879C-0015-4CD0-8AF5-AFC355409E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3ABEC85-DA48-41A1-B126-A2C105268B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E38A249-122F-46D3-89EC-C6A11999AA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"/>
            <a:ext cx="12192000" cy="6857999"/>
          </a:xfrm>
          <a:prstGeom prst="rect">
            <a:avLst/>
          </a:prstGeom>
        </p:spPr>
      </p:pic>
      <p:pic>
        <p:nvPicPr>
          <p:cNvPr id="24578" name="Picture 2">
            <a:extLst>
              <a:ext uri="{FF2B5EF4-FFF2-40B4-BE49-F238E27FC236}">
                <a16:creationId xmlns:a16="http://schemas.microsoft.com/office/drawing/2014/main" id="{B029BB7E-7210-4D16-B4E8-CE8E9D70E2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18510" y="2869701"/>
            <a:ext cx="2719137" cy="2153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1EA46DF-96CC-4EDF-A6DB-7FAC089BF12D}"/>
              </a:ext>
            </a:extLst>
          </p:cNvPr>
          <p:cNvSpPr txBox="1"/>
          <p:nvPr/>
        </p:nvSpPr>
        <p:spPr>
          <a:xfrm>
            <a:off x="1331494" y="799197"/>
            <a:ext cx="95290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tx2">
                    <a:lumMod val="75000"/>
                  </a:schemeClr>
                </a:solidFill>
              </a:rPr>
              <a:t>Способы увеличения и уменьшения давления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26410479-C348-4A77-84C4-F9ABB123BB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51295" y="2941721"/>
            <a:ext cx="2719137" cy="2153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136427F-CCF7-4C1A-AC3D-33A109D4DE93}"/>
              </a:ext>
            </a:extLst>
          </p:cNvPr>
          <p:cNvSpPr txBox="1"/>
          <p:nvPr/>
        </p:nvSpPr>
        <p:spPr>
          <a:xfrm>
            <a:off x="1118937" y="1768694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Чтобы увеличить значение дроби, нужно увеличить ее числитель или уменьшить знаменатель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5DD310-0D5F-4587-B348-35B339A97566}"/>
              </a:ext>
            </a:extLst>
          </p:cNvPr>
          <p:cNvSpPr txBox="1"/>
          <p:nvPr/>
        </p:nvSpPr>
        <p:spPr>
          <a:xfrm>
            <a:off x="6821905" y="1744042"/>
            <a:ext cx="403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Чтобы уменьшить значение дроби, нужно уменьшить числитель или увеличить знаменатель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4B43FF-CC12-4F79-9E88-4A5FBC75819D}"/>
              </a:ext>
            </a:extLst>
          </p:cNvPr>
          <p:cNvSpPr txBox="1"/>
          <p:nvPr/>
        </p:nvSpPr>
        <p:spPr>
          <a:xfrm>
            <a:off x="1118937" y="5378116"/>
            <a:ext cx="36335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Чтобы увеличить давление, нужно увеличить силу или уменьшить площадь ее приложения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383CED-B1AC-498C-9DD6-2473B99B0B8B}"/>
              </a:ext>
            </a:extLst>
          </p:cNvPr>
          <p:cNvSpPr txBox="1"/>
          <p:nvPr/>
        </p:nvSpPr>
        <p:spPr>
          <a:xfrm>
            <a:off x="6970294" y="5369722"/>
            <a:ext cx="37418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Чтобы уменьшить давление, нужно уменьшить силу или увеличить площадь ее приложения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C16B91-8D70-4EA6-BAB2-9EE275E6BB9E}"/>
              </a:ext>
            </a:extLst>
          </p:cNvPr>
          <p:cNvSpPr txBox="1"/>
          <p:nvPr/>
        </p:nvSpPr>
        <p:spPr>
          <a:xfrm>
            <a:off x="2836723" y="3172548"/>
            <a:ext cx="197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=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A8C3628-0F8D-4F93-BD6F-CDA3C8FC7A6B}"/>
              </a:ext>
            </a:extLst>
          </p:cNvPr>
          <p:cNvSpPr txBox="1"/>
          <p:nvPr/>
        </p:nvSpPr>
        <p:spPr>
          <a:xfrm>
            <a:off x="8347435" y="3252553"/>
            <a:ext cx="179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=</a:t>
            </a: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DAF514A3-4FB4-4405-A8FB-4E0DDEA166D4}"/>
              </a:ext>
            </a:extLst>
          </p:cNvPr>
          <p:cNvCxnSpPr>
            <a:cxnSpLocks/>
          </p:cNvCxnSpPr>
          <p:nvPr/>
        </p:nvCxnSpPr>
        <p:spPr>
          <a:xfrm>
            <a:off x="3078078" y="3357214"/>
            <a:ext cx="197963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49093B60-55FF-4EAD-82DA-DC5CF1BBEB24}"/>
              </a:ext>
            </a:extLst>
          </p:cNvPr>
          <p:cNvCxnSpPr/>
          <p:nvPr/>
        </p:nvCxnSpPr>
        <p:spPr>
          <a:xfrm>
            <a:off x="8597245" y="3437219"/>
            <a:ext cx="243959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03472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12879C-0015-4CD0-8AF5-AFC355409E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3ABEC85-DA48-41A1-B126-A2C105268B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E38A249-122F-46D3-89EC-C6A11999AA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8508E3B-29E0-4C7D-8306-CF376C9FC80F}"/>
              </a:ext>
            </a:extLst>
          </p:cNvPr>
          <p:cNvSpPr txBox="1"/>
          <p:nvPr/>
        </p:nvSpPr>
        <p:spPr>
          <a:xfrm>
            <a:off x="2249906" y="578084"/>
            <a:ext cx="80130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tx2">
                    <a:lumMod val="75000"/>
                  </a:schemeClr>
                </a:solidFill>
              </a:rPr>
              <a:t>Решение экспериментальной задачи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720890F-90C4-4D2A-A5C9-F932D5988D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94885" y="3851242"/>
            <a:ext cx="1467852" cy="2387599"/>
          </a:xfrm>
          <a:prstGeom prst="rect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11C4D36-ADDB-4843-9310-1C3A6276695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779" y="1246121"/>
            <a:ext cx="6711727" cy="5033795"/>
          </a:xfrm>
          <a:prstGeom prst="rect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D5320AC2-5E59-4C93-AE36-705DED4247B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94885" y="1246121"/>
            <a:ext cx="4800600" cy="2387600"/>
          </a:xfrm>
          <a:prstGeom prst="rect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5BBD0B7-80E4-4256-8964-097A936FC174}"/>
              </a:ext>
            </a:extLst>
          </p:cNvPr>
          <p:cNvSpPr txBox="1"/>
          <p:nvPr/>
        </p:nvSpPr>
        <p:spPr>
          <a:xfrm>
            <a:off x="9330489" y="3911230"/>
            <a:ext cx="27552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На основе полученных результатов сформулируйте вывод</a:t>
            </a:r>
          </a:p>
        </p:txBody>
      </p:sp>
    </p:spTree>
    <p:extLst>
      <p:ext uri="{BB962C8B-B14F-4D97-AF65-F5344CB8AC3E}">
        <p14:creationId xmlns:p14="http://schemas.microsoft.com/office/powerpoint/2010/main" val="1286130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12879C-0015-4CD0-8AF5-AFC355409E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3ABEC85-DA48-41A1-B126-A2C105268B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E38A249-122F-46D3-89EC-C6A11999AA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2032"/>
            <a:ext cx="12192000" cy="685799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255EDAA-5CDF-40E0-AFF8-D036834F508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5133" y="1261290"/>
            <a:ext cx="8214593" cy="510773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6931E5E-8BB6-4303-B208-5F96FEF0E94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39726" y="2974666"/>
            <a:ext cx="1967163" cy="151844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4E75E23-4BCA-42AF-AE5D-5D51B1B276D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45742" y="4664656"/>
            <a:ext cx="1967163" cy="163629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C969338-4A98-4001-8FC5-A2BF6B732D7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91863" y="1261290"/>
            <a:ext cx="1967163" cy="157568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92F247CD-427F-4672-98E6-9FA7B03847D1}"/>
              </a:ext>
            </a:extLst>
          </p:cNvPr>
          <p:cNvSpPr txBox="1"/>
          <p:nvPr/>
        </p:nvSpPr>
        <p:spPr>
          <a:xfrm>
            <a:off x="1963153" y="557049"/>
            <a:ext cx="8566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tx2">
                    <a:lumMod val="75000"/>
                  </a:schemeClr>
                </a:solidFill>
              </a:rPr>
              <a:t>Изменение давления в природе</a:t>
            </a:r>
          </a:p>
        </p:txBody>
      </p:sp>
    </p:spTree>
    <p:extLst>
      <p:ext uri="{BB962C8B-B14F-4D97-AF65-F5344CB8AC3E}">
        <p14:creationId xmlns:p14="http://schemas.microsoft.com/office/powerpoint/2010/main" val="13436840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12879C-0015-4CD0-8AF5-AFC355409E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3ABEC85-DA48-41A1-B126-A2C105268B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E38A249-122F-46D3-89EC-C6A11999AA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9CCDC27-76CB-46BD-8D8C-304C5B5CB33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2978" y="3150439"/>
            <a:ext cx="3990298" cy="294895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12FC222-FA9B-4144-BF5E-F2D4B047235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93329" y="1462725"/>
            <a:ext cx="6539379" cy="463666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6F4A34D-D699-4C63-B3EF-179CC42BC937}"/>
              </a:ext>
            </a:extLst>
          </p:cNvPr>
          <p:cNvSpPr txBox="1"/>
          <p:nvPr/>
        </p:nvSpPr>
        <p:spPr>
          <a:xfrm>
            <a:off x="1287379" y="541421"/>
            <a:ext cx="87950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tx2">
                    <a:lumMod val="75000"/>
                  </a:schemeClr>
                </a:solidFill>
              </a:rPr>
              <a:t>Изменение давления в быту и технике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654C8F7-39FD-4613-86D4-B944E80F67F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6630" y="1381014"/>
            <a:ext cx="2061497" cy="169983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379D022-6D5A-411A-A8BA-BDF5859F22B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38580" y="1383632"/>
            <a:ext cx="2061497" cy="169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933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12879C-0015-4CD0-8AF5-AFC355409E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3ABEC85-DA48-41A1-B126-A2C105268B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E38A249-122F-46D3-89EC-C6A11999AA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532"/>
            <a:ext cx="12192000" cy="685799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5496BC7-FD19-4B78-BB16-71C1D5E350EB}"/>
              </a:ext>
            </a:extLst>
          </p:cNvPr>
          <p:cNvSpPr txBox="1"/>
          <p:nvPr/>
        </p:nvSpPr>
        <p:spPr>
          <a:xfrm>
            <a:off x="3862138" y="753031"/>
            <a:ext cx="9697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B0B9961-3EAD-44FF-9141-278136CEC802}"/>
              </a:ext>
            </a:extLst>
          </p:cNvPr>
          <p:cNvSpPr txBox="1"/>
          <p:nvPr/>
        </p:nvSpPr>
        <p:spPr>
          <a:xfrm>
            <a:off x="83492" y="1216168"/>
            <a:ext cx="5306429" cy="516205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</a:rPr>
              <a:t>1. Что нового узнали на уроке?</a:t>
            </a:r>
          </a:p>
          <a:p>
            <a:pPr>
              <a:lnSpc>
                <a:spcPct val="130000"/>
              </a:lnSpc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</a:rPr>
              <a:t>2. Что показывает давление?</a:t>
            </a:r>
          </a:p>
          <a:p>
            <a:pPr>
              <a:lnSpc>
                <a:spcPct val="130000"/>
              </a:lnSpc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</a:rPr>
              <a:t>3. Назовите единицу измерения давления в СИ.</a:t>
            </a:r>
          </a:p>
          <a:p>
            <a:pPr>
              <a:lnSpc>
                <a:spcPct val="130000"/>
              </a:lnSpc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</a:rPr>
              <a:t>4. Как можно увеличить или уменьшить давление?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4FCEB3C-6108-4B6F-B9F7-85B19CAFFAB7}"/>
              </a:ext>
            </a:extLst>
          </p:cNvPr>
          <p:cNvSpPr txBox="1"/>
          <p:nvPr/>
        </p:nvSpPr>
        <p:spPr>
          <a:xfrm>
            <a:off x="2909635" y="479778"/>
            <a:ext cx="6452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tx2">
                    <a:lumMod val="75000"/>
                  </a:schemeClr>
                </a:solidFill>
              </a:rPr>
              <a:t>Подведение итогов урока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6E8541B2-1FB1-474C-8B07-EC0606FE31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3413" y="1216168"/>
            <a:ext cx="6635095" cy="5162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4448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12879C-0015-4CD0-8AF5-AFC355409E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3ABEC85-DA48-41A1-B126-A2C105268B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E38A249-122F-46D3-89EC-C6A11999AA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97831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7D975E8-3A1C-4348-8C20-4CF70AB32DA9}"/>
              </a:ext>
            </a:extLst>
          </p:cNvPr>
          <p:cNvSpPr txBox="1"/>
          <p:nvPr/>
        </p:nvSpPr>
        <p:spPr>
          <a:xfrm>
            <a:off x="3489158" y="806116"/>
            <a:ext cx="53420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tx2">
                    <a:lumMod val="75000"/>
                  </a:schemeClr>
                </a:solidFill>
              </a:rPr>
              <a:t>Домашнее задание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F04C5C-88C4-4191-8B0D-337663B4724A}"/>
              </a:ext>
            </a:extLst>
          </p:cNvPr>
          <p:cNvSpPr txBox="1"/>
          <p:nvPr/>
        </p:nvSpPr>
        <p:spPr>
          <a:xfrm>
            <a:off x="2101516" y="2551837"/>
            <a:ext cx="87950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tx2">
                    <a:lumMod val="75000"/>
                  </a:schemeClr>
                </a:solidFill>
              </a:rPr>
              <a:t>1. § 35,36</a:t>
            </a:r>
          </a:p>
          <a:p>
            <a:r>
              <a:rPr lang="ru-RU" sz="3600" b="1" dirty="0">
                <a:solidFill>
                  <a:schemeClr val="tx2">
                    <a:lumMod val="75000"/>
                  </a:schemeClr>
                </a:solidFill>
              </a:rPr>
              <a:t>2. упр.14(1,2). Задание 1 к §36(выполнить на двойном тетрадном листе)</a:t>
            </a:r>
          </a:p>
        </p:txBody>
      </p:sp>
    </p:spTree>
    <p:extLst>
      <p:ext uri="{BB962C8B-B14F-4D97-AF65-F5344CB8AC3E}">
        <p14:creationId xmlns:p14="http://schemas.microsoft.com/office/powerpoint/2010/main" val="4002812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12879C-0015-4CD0-8AF5-AFC355409E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3ABEC85-DA48-41A1-B126-A2C105268B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E38A249-122F-46D3-89EC-C6A11999AA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54142"/>
            <a:ext cx="12192000" cy="696628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B5E41A5-6B31-4940-9BE5-20235C0B1BE9}"/>
              </a:ext>
            </a:extLst>
          </p:cNvPr>
          <p:cNvSpPr txBox="1"/>
          <p:nvPr/>
        </p:nvSpPr>
        <p:spPr>
          <a:xfrm>
            <a:off x="0" y="690596"/>
            <a:ext cx="11987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Постановка проблемы, выдвижение гипотез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40E977B-F0CE-4918-A3F0-6D5873D696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2301" y="1506621"/>
            <a:ext cx="6379762" cy="4870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4B9BE82-AB3F-4507-8FEE-5AF40071FAB8}"/>
              </a:ext>
            </a:extLst>
          </p:cNvPr>
          <p:cNvSpPr txBox="1"/>
          <p:nvPr/>
        </p:nvSpPr>
        <p:spPr>
          <a:xfrm>
            <a:off x="6717632" y="2787568"/>
            <a:ext cx="52698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solidFill>
                  <a:srgbClr val="002060"/>
                </a:solidFill>
              </a:rPr>
              <a:t>Сформулируйте вопрос «Почему…»</a:t>
            </a:r>
          </a:p>
        </p:txBody>
      </p:sp>
    </p:spTree>
    <p:extLst>
      <p:ext uri="{BB962C8B-B14F-4D97-AF65-F5344CB8AC3E}">
        <p14:creationId xmlns:p14="http://schemas.microsoft.com/office/powerpoint/2010/main" val="4133316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12879C-0015-4CD0-8AF5-AFC355409E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3ABEC85-DA48-41A1-B126-A2C105268B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E38A249-122F-46D3-89EC-C6A11999AA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942221"/>
          </a:xfrm>
          <a:prstGeom prst="rect">
            <a:avLst/>
          </a:prstGeom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BC72B547-3D6F-4B57-BC89-AE6CD67DAE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363" y="523021"/>
            <a:ext cx="3808018" cy="2856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8D11401-360A-4CDC-80F5-73C6BAF3949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4162" y="681836"/>
            <a:ext cx="6057712" cy="4181294"/>
          </a:xfrm>
          <a:prstGeom prst="rect">
            <a:avLst/>
          </a:prstGeom>
        </p:spPr>
      </p:pic>
      <p:pic>
        <p:nvPicPr>
          <p:cNvPr id="6146" name="Picture 2">
            <a:extLst>
              <a:ext uri="{FF2B5EF4-FFF2-40B4-BE49-F238E27FC236}">
                <a16:creationId xmlns:a16="http://schemas.microsoft.com/office/drawing/2014/main" id="{18B50355-D17B-4F59-ADF5-4397927595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47" r="-15061"/>
          <a:stretch/>
        </p:blipFill>
        <p:spPr bwMode="auto">
          <a:xfrm>
            <a:off x="223362" y="3429000"/>
            <a:ext cx="4360669" cy="2955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77C9C4E-6B59-4E31-AB2B-30B4013D1BB2}"/>
              </a:ext>
            </a:extLst>
          </p:cNvPr>
          <p:cNvSpPr txBox="1"/>
          <p:nvPr/>
        </p:nvSpPr>
        <p:spPr>
          <a:xfrm>
            <a:off x="4254745" y="5005210"/>
            <a:ext cx="771389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>
                <a:solidFill>
                  <a:srgbClr val="002060"/>
                </a:solidFill>
              </a:rPr>
              <a:t>Форма крыш домов в северных странах- скатная. Почему не строят более дешевые плоские крыши?</a:t>
            </a:r>
          </a:p>
        </p:txBody>
      </p:sp>
    </p:spTree>
    <p:extLst>
      <p:ext uri="{BB962C8B-B14F-4D97-AF65-F5344CB8AC3E}">
        <p14:creationId xmlns:p14="http://schemas.microsoft.com/office/powerpoint/2010/main" val="1812095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12879C-0015-4CD0-8AF5-AFC355409E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3ABEC85-DA48-41A1-B126-A2C105268B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E38A249-122F-46D3-89EC-C6A11999AA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9542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A1EBF48-F695-4320-826D-C5A51DE95680}"/>
              </a:ext>
            </a:extLst>
          </p:cNvPr>
          <p:cNvSpPr txBox="1"/>
          <p:nvPr/>
        </p:nvSpPr>
        <p:spPr>
          <a:xfrm>
            <a:off x="2502568" y="794084"/>
            <a:ext cx="69061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solidFill>
                  <a:srgbClr val="002060"/>
                </a:solidFill>
                <a:latin typeface="Arial Black" panose="020B0A04020102020204" pitchFamily="34" charset="0"/>
              </a:rPr>
              <a:t>Г</a:t>
            </a:r>
            <a:r>
              <a:rPr lang="ru-RU" sz="3600" dirty="0">
                <a:solidFill>
                  <a:srgbClr val="002060"/>
                </a:solidFill>
                <a:latin typeface="Arial Black" panose="020B0A04020102020204" pitchFamily="34" charset="0"/>
              </a:rPr>
              <a:t>ИПОТЕЗЫ</a:t>
            </a:r>
          </a:p>
        </p:txBody>
      </p:sp>
      <p:sp>
        <p:nvSpPr>
          <p:cNvPr id="9" name="Прямоугольник: один скругленный угол 8">
            <a:extLst>
              <a:ext uri="{FF2B5EF4-FFF2-40B4-BE49-F238E27FC236}">
                <a16:creationId xmlns:a16="http://schemas.microsoft.com/office/drawing/2014/main" id="{D2295923-5B33-4B5E-91E8-F4103A58F4EF}"/>
              </a:ext>
            </a:extLst>
          </p:cNvPr>
          <p:cNvSpPr/>
          <p:nvPr/>
        </p:nvSpPr>
        <p:spPr>
          <a:xfrm>
            <a:off x="1110916" y="4429919"/>
            <a:ext cx="9970168" cy="1267911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b="1" dirty="0"/>
              <a:t>2. Результат действия силы обратно пропорционален величине площади опоры.</a:t>
            </a:r>
          </a:p>
        </p:txBody>
      </p:sp>
      <p:sp>
        <p:nvSpPr>
          <p:cNvPr id="11" name="Прямоугольник: один скругленный угол 10">
            <a:extLst>
              <a:ext uri="{FF2B5EF4-FFF2-40B4-BE49-F238E27FC236}">
                <a16:creationId xmlns:a16="http://schemas.microsoft.com/office/drawing/2014/main" id="{5F9B0532-6549-40F7-9910-8A89989518D8}"/>
              </a:ext>
            </a:extLst>
          </p:cNvPr>
          <p:cNvSpPr/>
          <p:nvPr/>
        </p:nvSpPr>
        <p:spPr>
          <a:xfrm>
            <a:off x="1110916" y="2325902"/>
            <a:ext cx="9970168" cy="1371600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b="1" dirty="0">
                <a:solidFill>
                  <a:schemeClr val="bg1"/>
                </a:solidFill>
              </a:rPr>
              <a:t>1. Результат действия силы прямо пропорционален величине действующей силы.</a:t>
            </a:r>
          </a:p>
        </p:txBody>
      </p:sp>
    </p:spTree>
    <p:extLst>
      <p:ext uri="{BB962C8B-B14F-4D97-AF65-F5344CB8AC3E}">
        <p14:creationId xmlns:p14="http://schemas.microsoft.com/office/powerpoint/2010/main" val="2824087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12879C-0015-4CD0-8AF5-AFC355409E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3ABEC85-DA48-41A1-B126-A2C105268B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E38A249-122F-46D3-89EC-C6A11999AA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7744E5D-4C8F-430F-8B09-794E0B3221A2}"/>
              </a:ext>
            </a:extLst>
          </p:cNvPr>
          <p:cNvSpPr txBox="1"/>
          <p:nvPr/>
        </p:nvSpPr>
        <p:spPr>
          <a:xfrm>
            <a:off x="1997242" y="818147"/>
            <a:ext cx="76761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002060"/>
                </a:solidFill>
              </a:rPr>
              <a:t>Проверка гипотезы №1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DF6B77-2223-401C-B86D-374EDE19F6E1}"/>
              </a:ext>
            </a:extLst>
          </p:cNvPr>
          <p:cNvSpPr txBox="1"/>
          <p:nvPr/>
        </p:nvSpPr>
        <p:spPr>
          <a:xfrm>
            <a:off x="409074" y="2021305"/>
            <a:ext cx="329665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Поместите в стаканчик с песком металлический брусок, а затем поставьте на брусок два грузика массой по 100 г. Как зависит глубина погружения бруска от нагрузки, действующей на брусок?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50293885-4F80-43DE-B24F-B699E8BBEB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38649" y="2648396"/>
            <a:ext cx="2253916" cy="2770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>
            <a:extLst>
              <a:ext uri="{FF2B5EF4-FFF2-40B4-BE49-F238E27FC236}">
                <a16:creationId xmlns:a16="http://schemas.microsoft.com/office/drawing/2014/main" id="{D268A733-98DA-4A35-85C4-C389D300E5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852"/>
          <a:stretch/>
        </p:blipFill>
        <p:spPr bwMode="auto">
          <a:xfrm>
            <a:off x="7357616" y="3276832"/>
            <a:ext cx="1580630" cy="198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>
            <a:extLst>
              <a:ext uri="{FF2B5EF4-FFF2-40B4-BE49-F238E27FC236}">
                <a16:creationId xmlns:a16="http://schemas.microsoft.com/office/drawing/2014/main" id="{67351B05-CCAE-4455-A503-DF566127E6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38460" y="2585888"/>
            <a:ext cx="2544466" cy="2895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73658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12879C-0015-4CD0-8AF5-AFC355409E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3ABEC85-DA48-41A1-B126-A2C105268B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E38A249-122F-46D3-89EC-C6A11999AA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5DFD492-A16B-46A1-A259-35EE1F90E2E5}"/>
              </a:ext>
            </a:extLst>
          </p:cNvPr>
          <p:cNvSpPr txBox="1"/>
          <p:nvPr/>
        </p:nvSpPr>
        <p:spPr>
          <a:xfrm>
            <a:off x="3297218" y="830936"/>
            <a:ext cx="76761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002060"/>
                </a:solidFill>
              </a:rPr>
              <a:t>Проверка гипотезы № 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898D86-F770-4239-AAFF-5E0677F019AB}"/>
              </a:ext>
            </a:extLst>
          </p:cNvPr>
          <p:cNvSpPr txBox="1"/>
          <p:nvPr/>
        </p:nvSpPr>
        <p:spPr>
          <a:xfrm>
            <a:off x="743953" y="2076006"/>
            <a:ext cx="351021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Попробуйте вдавить в пластилин шуруп сначала шляпкой, а затем острым концом. Как зависит глубина погружения шурупа от площади опоры, на которую вы давите?</a:t>
            </a:r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734388B3-E0F6-4031-9904-352302CF2C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78825" y="2117672"/>
            <a:ext cx="4580674" cy="3617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>
            <a:extLst>
              <a:ext uri="{FF2B5EF4-FFF2-40B4-BE49-F238E27FC236}">
                <a16:creationId xmlns:a16="http://schemas.microsoft.com/office/drawing/2014/main" id="{C21A19E1-4E31-4A2A-B11D-CC301B7F67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559252" y="4047041"/>
            <a:ext cx="2381147" cy="165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11983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12879C-0015-4CD0-8AF5-AFC355409E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3ABEC85-DA48-41A1-B126-A2C105268B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E38A249-122F-46D3-89EC-C6A11999AA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7848B93-0851-4349-AF36-6531720BE824}"/>
              </a:ext>
            </a:extLst>
          </p:cNvPr>
          <p:cNvSpPr txBox="1"/>
          <p:nvPr/>
        </p:nvSpPr>
        <p:spPr>
          <a:xfrm>
            <a:off x="2699084" y="799197"/>
            <a:ext cx="800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002060"/>
                </a:solidFill>
              </a:rPr>
              <a:t>Введение понятия давления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E1BC63-B915-4E65-91FA-789B137CF042}"/>
              </a:ext>
            </a:extLst>
          </p:cNvPr>
          <p:cNvSpPr txBox="1"/>
          <p:nvPr/>
        </p:nvSpPr>
        <p:spPr>
          <a:xfrm>
            <a:off x="383884" y="2058981"/>
            <a:ext cx="3501188" cy="397031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Давление характеризует зависимость результата действия силы от площади поверхности, перпендикулярно которой она действует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BCDE39-8BA1-469E-B575-77E5B2175EB0}"/>
              </a:ext>
            </a:extLst>
          </p:cNvPr>
          <p:cNvSpPr txBox="1"/>
          <p:nvPr/>
        </p:nvSpPr>
        <p:spPr>
          <a:xfrm>
            <a:off x="4340580" y="2060562"/>
            <a:ext cx="3421481" cy="397031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>
                <a:solidFill>
                  <a:schemeClr val="accent1">
                    <a:lumMod val="50000"/>
                  </a:schemeClr>
                </a:solidFill>
              </a:rPr>
              <a:t>Физический смысл</a:t>
            </a:r>
          </a:p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Давление показывает силу, приходящую на единицу площади поверхности, перпендикулярно которой она действует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F6A320-4AEE-4B79-96F7-98F2938F3613}"/>
              </a:ext>
            </a:extLst>
          </p:cNvPr>
          <p:cNvSpPr txBox="1"/>
          <p:nvPr/>
        </p:nvSpPr>
        <p:spPr>
          <a:xfrm>
            <a:off x="8217569" y="2058981"/>
            <a:ext cx="3733798" cy="397031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>
                <a:solidFill>
                  <a:schemeClr val="accent1">
                    <a:lumMod val="50000"/>
                  </a:schemeClr>
                </a:solidFill>
              </a:rPr>
              <a:t>Определение</a:t>
            </a:r>
          </a:p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Давление- это скалярная физическая величина, равная отношению силы, действующей перпендикулярно поверхности, к этой поверхности.</a:t>
            </a:r>
          </a:p>
        </p:txBody>
      </p:sp>
    </p:spTree>
    <p:extLst>
      <p:ext uri="{BB962C8B-B14F-4D97-AF65-F5344CB8AC3E}">
        <p14:creationId xmlns:p14="http://schemas.microsoft.com/office/powerpoint/2010/main" val="237631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12879C-0015-4CD0-8AF5-AFC355409E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3ABEC85-DA48-41A1-B126-A2C105268B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E38A249-122F-46D3-89EC-C6A11999AA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2032"/>
            <a:ext cx="12192000" cy="68579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DB48A70-F9DA-44A4-85E5-87B063D15E9C}"/>
              </a:ext>
            </a:extLst>
          </p:cNvPr>
          <p:cNvSpPr txBox="1"/>
          <p:nvPr/>
        </p:nvSpPr>
        <p:spPr>
          <a:xfrm>
            <a:off x="6142121" y="2540337"/>
            <a:ext cx="48286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600" b="1" baseline="42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1506" name="Picture 2">
            <a:extLst>
              <a:ext uri="{FF2B5EF4-FFF2-40B4-BE49-F238E27FC236}">
                <a16:creationId xmlns:a16="http://schemas.microsoft.com/office/drawing/2014/main" id="{182687CD-8970-4F27-9E17-C0D61E351F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94760" y="1337760"/>
            <a:ext cx="8458200" cy="4894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6A516D4-B226-4439-B72F-050016104C6A}"/>
              </a:ext>
            </a:extLst>
          </p:cNvPr>
          <p:cNvSpPr txBox="1"/>
          <p:nvPr/>
        </p:nvSpPr>
        <p:spPr>
          <a:xfrm>
            <a:off x="1876926" y="490906"/>
            <a:ext cx="90938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tx2">
                    <a:lumMod val="75000"/>
                  </a:schemeClr>
                </a:solidFill>
              </a:rPr>
              <a:t>Формула для нахождения давления</a:t>
            </a:r>
          </a:p>
        </p:txBody>
      </p:sp>
    </p:spTree>
    <p:extLst>
      <p:ext uri="{BB962C8B-B14F-4D97-AF65-F5344CB8AC3E}">
        <p14:creationId xmlns:p14="http://schemas.microsoft.com/office/powerpoint/2010/main" val="36391891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12879C-0015-4CD0-8AF5-AFC355409E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3ABEC85-DA48-41A1-B126-A2C105268B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E38A249-122F-46D3-89EC-C6A11999AA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2032"/>
            <a:ext cx="12192000" cy="6857999"/>
          </a:xfrm>
          <a:prstGeom prst="rect">
            <a:avLst/>
          </a:prstGeom>
        </p:spPr>
      </p:pic>
      <p:pic>
        <p:nvPicPr>
          <p:cNvPr id="23554" name="Picture 2">
            <a:extLst>
              <a:ext uri="{FF2B5EF4-FFF2-40B4-BE49-F238E27FC236}">
                <a16:creationId xmlns:a16="http://schemas.microsoft.com/office/drawing/2014/main" id="{B555BE5F-3945-4F77-B499-723FAED76E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1671" y="2124466"/>
            <a:ext cx="4442672" cy="3784543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C3A1D19-959E-48C6-9BF9-8B06392976A8}"/>
              </a:ext>
            </a:extLst>
          </p:cNvPr>
          <p:cNvSpPr txBox="1"/>
          <p:nvPr/>
        </p:nvSpPr>
        <p:spPr>
          <a:xfrm>
            <a:off x="2803358" y="615588"/>
            <a:ext cx="63526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tx2">
                    <a:lumMod val="75000"/>
                  </a:schemeClr>
                </a:solidFill>
              </a:rPr>
              <a:t>Единицы давления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5C5530-C38F-401D-B683-F4B2A8C436A6}"/>
              </a:ext>
            </a:extLst>
          </p:cNvPr>
          <p:cNvSpPr txBox="1"/>
          <p:nvPr/>
        </p:nvSpPr>
        <p:spPr>
          <a:xfrm>
            <a:off x="4800952" y="2041406"/>
            <a:ext cx="728443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За единицу давления принимается такое давление, которое производит сила 1 Н, действующая на поверхность площадью 1 м</a:t>
            </a:r>
            <a:r>
              <a:rPr lang="ru-RU" sz="2800" b="1" baseline="30000" dirty="0">
                <a:solidFill>
                  <a:schemeClr val="tx2">
                    <a:lumMod val="75000"/>
                  </a:schemeClr>
                </a:solidFill>
              </a:rPr>
              <a:t>2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 перпендикулярно этой поверхности.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A7106154-774D-4369-A02F-BF216866AF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22719" y="4532981"/>
            <a:ext cx="6440905" cy="1354974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99402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481</TotalTime>
  <Words>359</Words>
  <Application>Microsoft Office PowerPoint</Application>
  <PresentationFormat>Широкоэкранный</PresentationFormat>
  <Paragraphs>45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 Unicode MS</vt:lpstr>
      <vt:lpstr>Arial</vt:lpstr>
      <vt:lpstr>Arial Black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Денис</dc:creator>
  <cp:lastModifiedBy>Денис</cp:lastModifiedBy>
  <cp:revision>11</cp:revision>
  <dcterms:created xsi:type="dcterms:W3CDTF">2020-10-24T20:23:01Z</dcterms:created>
  <dcterms:modified xsi:type="dcterms:W3CDTF">2020-11-10T18:45:57Z</dcterms:modified>
</cp:coreProperties>
</file>