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  <p:sldMasterId id="2147484080" r:id="rId2"/>
  </p:sldMasterIdLst>
  <p:notesMasterIdLst>
    <p:notesMasterId r:id="rId19"/>
  </p:notesMasterIdLst>
  <p:sldIdLst>
    <p:sldId id="256" r:id="rId3"/>
    <p:sldId id="286" r:id="rId4"/>
    <p:sldId id="258" r:id="rId5"/>
    <p:sldId id="259" r:id="rId6"/>
    <p:sldId id="260" r:id="rId7"/>
    <p:sldId id="275" r:id="rId8"/>
    <p:sldId id="261" r:id="rId9"/>
    <p:sldId id="276" r:id="rId10"/>
    <p:sldId id="262" r:id="rId11"/>
    <p:sldId id="277" r:id="rId12"/>
    <p:sldId id="279" r:id="rId13"/>
    <p:sldId id="278" r:id="rId14"/>
    <p:sldId id="266" r:id="rId15"/>
    <p:sldId id="265" r:id="rId16"/>
    <p:sldId id="267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8E1"/>
    <a:srgbClr val="FFF6D9"/>
    <a:srgbClr val="F9E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2599C-546C-491E-8844-05268F203198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CBE74-08AA-4E4C-B18C-365F5E4F5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5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Чтобы запустить барабан, нужно щелкнуть на красный</a:t>
            </a:r>
            <a:r>
              <a:rPr lang="ru-RU" baseline="0" dirty="0" smtClean="0"/>
              <a:t> круг. Выпадение номеров настроено </a:t>
            </a:r>
            <a:r>
              <a:rPr lang="ru-RU" baseline="0" smtClean="0"/>
              <a:t>следующим образом: 2, 7, 1, 6, 3, 5, 8, 4.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ACFDF-B920-4CDB-A254-F38B340B80FB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56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CBE74-08AA-4E4C-B18C-365F5E4F5C7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59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7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09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5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8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7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0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7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2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20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6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2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4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4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0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6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8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4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330F1-A3A1-4CB3-8DA2-6039BC1259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53B59-A022-49F8-9914-C5241E006B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330F1-A3A1-4CB3-8DA2-6039BC1259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53B59-A022-49F8-9914-C5241E006B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5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slide" Target="slide2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slide" Target="slide2.xml"/><Relationship Id="rId4" Type="http://schemas.openxmlformats.org/officeDocument/2006/relationships/hyperlink" Target="https://www.youtube.com/watch?v=Qj0WYOc7Gkw&amp;feature=youtu.b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slide" Target="slide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edsovet.su/powerpoint/5835_priem_romashka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Qj0WYOc7Gkw&amp;feature=youtu.b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8.png"/><Relationship Id="rId18" Type="http://schemas.openxmlformats.org/officeDocument/2006/relationships/slide" Target="slide13.xml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slide" Target="slide5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slide" Target="slide3.xml"/><Relationship Id="rId4" Type="http://schemas.openxmlformats.org/officeDocument/2006/relationships/image" Target="../media/image1.emf"/><Relationship Id="rId9" Type="http://schemas.openxmlformats.org/officeDocument/2006/relationships/image" Target="../media/image6.png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slide" Target="slide2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8" y="0"/>
            <a:ext cx="91734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02624" cy="1514599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schemeClr val="bg2">
                    <a:lumMod val="25000"/>
                  </a:schemeClr>
                </a:solidFill>
              </a:rPr>
              <a:t>Обобщение по теме 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Изображения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земной поверхности и их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использование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ГБОУ школа №483 Санкт-Петербург</a:t>
            </a:r>
            <a:br>
              <a:rPr lang="ru-RU" sz="2400" dirty="0" smtClean="0"/>
            </a:br>
            <a:r>
              <a:rPr lang="ru-RU" sz="2400" dirty="0" smtClean="0"/>
              <a:t>учитель географии Гулиева З.Ш.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835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8" y="0"/>
            <a:ext cx="9173468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90" y="429969"/>
            <a:ext cx="5375706" cy="364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9530" y="3520185"/>
            <a:ext cx="839094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По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вертикали: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1. Собрание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карт.</a:t>
            </a:r>
          </a:p>
          <a:p>
            <a:pPr lvl="0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2. Условная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линия, проведенная на одинаковом расстоянии между полюсами.</a:t>
            </a:r>
          </a:p>
          <a:p>
            <a:pPr lvl="0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3. Условная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линия, соединяющая полюса.</a:t>
            </a:r>
          </a:p>
          <a:p>
            <a:pPr lvl="0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4. Профессия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человека, создающего карты.</a:t>
            </a:r>
          </a:p>
          <a:p>
            <a:pPr lvl="0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5. Изображение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земной поверхности на плоскости в уменьшенном виде.</a:t>
            </a:r>
          </a:p>
          <a:p>
            <a:pPr lvl="0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6. Условная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линия, проведенная параллельно экватору.</a:t>
            </a:r>
          </a:p>
          <a:p>
            <a:pPr lvl="0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7. Географический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адрес точки.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По горизонтали: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8. Число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, показывающее,  во сколько раз уменьшены расстояния на карте.</a:t>
            </a:r>
          </a:p>
          <a:p>
            <a:pPr lvl="0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9. Чертеж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небольшого участка земной поверхности в уменьшенном виде</a:t>
            </a:r>
          </a:p>
          <a:p>
            <a:pPr lvl="0"/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10. Определение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направлений.</a:t>
            </a:r>
          </a:p>
          <a:p>
            <a:pPr lvl="0"/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11. Линия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, соединяющая точки с одинаковой абсолютной высотой.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9951"/>
            <a:ext cx="5302641" cy="364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4425" y="260648"/>
            <a:ext cx="191808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Термины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План и карта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476" y="6000826"/>
            <a:ext cx="1000036" cy="85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64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8" y="0"/>
            <a:ext cx="9173468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323963"/>
            <a:ext cx="2486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Исследователи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0" y="2575694"/>
            <a:ext cx="3846868" cy="315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6672"/>
            <a:ext cx="5525311" cy="673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11961" y="1196752"/>
            <a:ext cx="47160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Задание</a:t>
            </a:r>
          </a:p>
          <a:p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lvl="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1.Определите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по карте, в каком направлении от башни находится яма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lvl="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                      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 Ответ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2. Определите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расстояние на местности по прямой от башни до колодца. Измерение проводите между центрами условных знаков. Полученный результат округлите до десятков метров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lvl="0" algn="just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Ответ: </a:t>
            </a:r>
          </a:p>
          <a:p>
            <a:pPr lvl="0" algn="just"/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3. Участники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школьной футбольной секции выбирают место для игры в футбол. Оцените, какой из участков, обозначенных на карте цифрами 1, 2 и 3, больше всего подходит для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этого?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Для обоснования своего ответа приведите два довода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                        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Ответ:  </a:t>
            </a:r>
          </a:p>
          <a:p>
            <a:pPr lvl="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Подходит  участок  №</a:t>
            </a:r>
          </a:p>
          <a:p>
            <a:pPr lvl="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1. </a:t>
            </a:r>
          </a:p>
          <a:p>
            <a:pPr lvl="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2.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633846" y="6237312"/>
            <a:ext cx="394538" cy="357085"/>
          </a:xfrm>
          <a:prstGeom prst="actionButtonForwardNext">
            <a:avLst/>
          </a:prstGeom>
          <a:solidFill>
            <a:srgbClr val="F7E8E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62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8" y="0"/>
            <a:ext cx="9173468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6672"/>
            <a:ext cx="5525311" cy="673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961" y="1196752"/>
            <a:ext cx="47160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Задание</a:t>
            </a:r>
          </a:p>
          <a:p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lvl="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1.Определите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по карте, в каком направлении от башни находится яма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lvl="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                      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 Ответ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:  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СЕВЕР</a:t>
            </a:r>
          </a:p>
          <a:p>
            <a:pPr marL="342900" lvl="0" indent="-342900" algn="just">
              <a:buAutoNum type="arabicPeriod"/>
            </a:pP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2. Определите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расстояние на местности по прямой от башни до колодца. Измерение проводите между центрами условных знаков. Полученный результат округлите до десятков метров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lvl="0" algn="just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Ответ: 420м (+/- 10м)</a:t>
            </a:r>
          </a:p>
          <a:p>
            <a:pPr lvl="0" algn="just"/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3. Участники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школьной футбольной секции выбирают место для игры в футбол. Оцените, какой из участков, обозначенных на карте цифрами 1, 2 и 3, больше всего подходит для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этого?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Для обоснования своего ответа приведите два довода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                        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Ответ:  </a:t>
            </a:r>
          </a:p>
          <a:p>
            <a:pPr lvl="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подходит участок №1  </a:t>
            </a:r>
          </a:p>
          <a:p>
            <a:pPr lvl="0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1. Ровная поверхность (без перепада высот).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2. Луговая растительность не будет мешать игре.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0" y="2575694"/>
            <a:ext cx="3846868" cy="315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31840" y="323963"/>
            <a:ext cx="2486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Исследователи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92" y="6093296"/>
            <a:ext cx="1000036" cy="85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88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8" y="0"/>
            <a:ext cx="9173468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24428" y="328300"/>
            <a:ext cx="3187732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Музыкальная пауза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111" y="1395413"/>
            <a:ext cx="599122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80304" y="57345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https://www.youtube.com/watch?v=Qj0WYOc7Gkw&amp;feature=youtu.be</a:t>
            </a:r>
            <a:endParaRPr lang="ru-RU" dirty="0"/>
          </a:p>
        </p:txBody>
      </p:sp>
      <p:pic>
        <p:nvPicPr>
          <p:cNvPr id="7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476" y="6000826"/>
            <a:ext cx="1000036" cy="85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50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8" y="0"/>
            <a:ext cx="9173468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387424"/>
            <a:ext cx="6552728" cy="763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00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3301" y="1006308"/>
            <a:ext cx="5427930" cy="553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635896" y="421533"/>
            <a:ext cx="2030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ECEDD1">
                    <a:lumMod val="25000"/>
                  </a:srgbClr>
                </a:solidFill>
              </a:rPr>
              <a:t>Рефлексия</a:t>
            </a:r>
            <a:endParaRPr lang="ru-RU" sz="3200" dirty="0">
              <a:solidFill>
                <a:srgbClr val="ECEDD1">
                  <a:lumMod val="25000"/>
                </a:srgbClr>
              </a:solidFill>
            </a:endParaRPr>
          </a:p>
        </p:txBody>
      </p:sp>
      <p:pic>
        <p:nvPicPr>
          <p:cNvPr id="7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476" y="6000826"/>
            <a:ext cx="1000036" cy="85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633846" y="6237312"/>
            <a:ext cx="394538" cy="357085"/>
          </a:xfrm>
          <a:prstGeom prst="actionButtonForwardNext">
            <a:avLst/>
          </a:prstGeom>
          <a:solidFill>
            <a:srgbClr val="F7E8E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50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8" y="0"/>
            <a:ext cx="9173468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61472" y="3136613"/>
            <a:ext cx="3300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ECEDD1">
                    <a:lumMod val="25000"/>
                  </a:srgbClr>
                </a:solidFill>
              </a:rPr>
              <a:t>До новых встреч! </a:t>
            </a:r>
            <a:endParaRPr lang="ru-RU" sz="3200" dirty="0">
              <a:solidFill>
                <a:srgbClr val="ECED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0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8" y="0"/>
            <a:ext cx="9173468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3" y="1052754"/>
            <a:ext cx="748883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Источники информации</a:t>
            </a:r>
          </a:p>
          <a:p>
            <a:pPr lvl="0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1. Иваньшина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Е.В. Образовательные технологии как средство формирования универсальных учебных действий. – СПб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.: СПб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АППО, 2013</a:t>
            </a:r>
          </a:p>
          <a:p>
            <a:pPr lvl="0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Беловолова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Е.А. География: формирование универсальных учебных действий: 5 – 9 классы: методическое пособие. – М.: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Вентана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-Граф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2014</a:t>
            </a:r>
          </a:p>
          <a:p>
            <a:pPr lvl="0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3. Банникова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Е.Е. География. Планета Земля. Поурочные методические рекомендации. 5–6 классы. — М.: Просвещение, 2016.  (Сферы)</a:t>
            </a:r>
          </a:p>
          <a:p>
            <a:pPr lvl="0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4.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Снигиреев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В.А. Игры на уроках географии. 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.: ВЛАДОС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2015</a:t>
            </a:r>
          </a:p>
          <a:p>
            <a:pPr lvl="0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5.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https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pedsovet.su/powerpoint/5835_priem_romashka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6. Яндекс картинки</a:t>
            </a:r>
          </a:p>
          <a:p>
            <a:pPr lvl="0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7. Музыкальная пауза  </a:t>
            </a:r>
          </a:p>
          <a:p>
            <a:pPr lvl="0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https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4"/>
              </a:rPr>
              <a:t>://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www.youtube.com/watch?v=Qj0WYOc7Gkw&amp;feature=youtu.be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0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8" y="0"/>
            <a:ext cx="9173468" cy="681337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0" name="Овал 59"/>
          <p:cNvSpPr/>
          <p:nvPr/>
        </p:nvSpPr>
        <p:spPr>
          <a:xfrm>
            <a:off x="380168" y="1477295"/>
            <a:ext cx="4074317" cy="3937667"/>
          </a:xfrm>
          <a:prstGeom prst="ellipse">
            <a:avLst/>
          </a:prstGeom>
          <a:solidFill>
            <a:srgbClr val="F9E6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1979712" y="3030557"/>
            <a:ext cx="875230" cy="830491"/>
            <a:chOff x="5301245" y="3432460"/>
            <a:chExt cx="707533" cy="707533"/>
          </a:xfrm>
          <a:solidFill>
            <a:srgbClr val="FF0000"/>
          </a:solidFill>
        </p:grpSpPr>
        <p:sp>
          <p:nvSpPr>
            <p:cNvPr id="42" name="Овал 41"/>
            <p:cNvSpPr/>
            <p:nvPr/>
          </p:nvSpPr>
          <p:spPr>
            <a:xfrm>
              <a:off x="5301245" y="3432460"/>
              <a:ext cx="707533" cy="70753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6" name="Круговая стрелка 55"/>
            <p:cNvSpPr/>
            <p:nvPr/>
          </p:nvSpPr>
          <p:spPr>
            <a:xfrm>
              <a:off x="5424616" y="3459033"/>
              <a:ext cx="469557" cy="593983"/>
            </a:xfrm>
            <a:prstGeom prst="circularArrow">
              <a:avLst>
                <a:gd name="adj1" fmla="val 0"/>
                <a:gd name="adj2" fmla="val 3263142"/>
                <a:gd name="adj3" fmla="val 5796686"/>
                <a:gd name="adj4" fmla="val 10800000"/>
                <a:gd name="adj5" fmla="val 125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1" name="Стрелка влево 60"/>
          <p:cNvSpPr/>
          <p:nvPr/>
        </p:nvSpPr>
        <p:spPr>
          <a:xfrm>
            <a:off x="4423030" y="3140967"/>
            <a:ext cx="1426293" cy="746462"/>
          </a:xfrm>
          <a:prstGeom prst="leftArrow">
            <a:avLst>
              <a:gd name="adj1" fmla="val 50000"/>
              <a:gd name="adj2" fmla="val 5316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84" name="Группа 83"/>
          <p:cNvGrpSpPr/>
          <p:nvPr/>
        </p:nvGrpSpPr>
        <p:grpSpPr>
          <a:xfrm rot="1778126">
            <a:off x="551131" y="1740724"/>
            <a:ext cx="3765352" cy="3437698"/>
            <a:chOff x="1199526" y="1050117"/>
            <a:chExt cx="4690991" cy="4731119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1199526" y="1050117"/>
              <a:ext cx="4690991" cy="4731119"/>
              <a:chOff x="1199526" y="1050117"/>
              <a:chExt cx="4690991" cy="4731119"/>
            </a:xfrm>
          </p:grpSpPr>
          <p:grpSp>
            <p:nvGrpSpPr>
              <p:cNvPr id="58" name="Группа 57"/>
              <p:cNvGrpSpPr/>
              <p:nvPr/>
            </p:nvGrpSpPr>
            <p:grpSpPr>
              <a:xfrm>
                <a:off x="1199526" y="1050117"/>
                <a:ext cx="4690991" cy="4731119"/>
                <a:chOff x="3386672" y="1389928"/>
                <a:chExt cx="4690991" cy="4731119"/>
              </a:xfrm>
            </p:grpSpPr>
            <p:sp>
              <p:nvSpPr>
                <p:cNvPr id="12" name="Трапеция 11"/>
                <p:cNvSpPr/>
                <p:nvPr/>
              </p:nvSpPr>
              <p:spPr>
                <a:xfrm rot="9195239">
                  <a:off x="4273554" y="1445909"/>
                  <a:ext cx="1622036" cy="2010327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rgbClr val="F9E6D7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 smtClean="0">
                      <a:solidFill>
                        <a:srgbClr val="FF0000"/>
                      </a:solidFill>
                    </a:rPr>
                    <a:t>3</a:t>
                  </a:r>
                  <a:endParaRPr lang="ru-RU" sz="48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4" name="Трапеция 33"/>
                <p:cNvSpPr/>
                <p:nvPr/>
              </p:nvSpPr>
              <p:spPr>
                <a:xfrm rot="19913248">
                  <a:off x="5618260" y="3977944"/>
                  <a:ext cx="1404505" cy="2143103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rgbClr val="F9E6D7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 smtClean="0">
                      <a:solidFill>
                        <a:srgbClr val="FF0000"/>
                      </a:solidFill>
                    </a:rPr>
                    <a:t>6</a:t>
                  </a:r>
                  <a:endParaRPr lang="ru-RU" sz="48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5" name="Трапеция 34"/>
                <p:cNvSpPr/>
                <p:nvPr/>
              </p:nvSpPr>
              <p:spPr>
                <a:xfrm rot="2144516">
                  <a:off x="4179086" y="3926946"/>
                  <a:ext cx="1411285" cy="2143103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19150">
                      <a:srgbClr val="E4E1E4"/>
                    </a:gs>
                    <a:gs pos="0">
                      <a:srgbClr val="F9E6D7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 smtClean="0">
                      <a:solidFill>
                        <a:srgbClr val="FF0000"/>
                      </a:solidFill>
                    </a:rPr>
                    <a:t>5</a:t>
                  </a:r>
                  <a:endParaRPr lang="ru-RU" sz="48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6" name="Трапеция 35"/>
                <p:cNvSpPr/>
                <p:nvPr/>
              </p:nvSpPr>
              <p:spPr>
                <a:xfrm rot="5518887">
                  <a:off x="3496312" y="2778664"/>
                  <a:ext cx="1602972" cy="1822251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rgbClr val="F9E6D7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 smtClean="0">
                      <a:solidFill>
                        <a:srgbClr val="FF0000"/>
                      </a:solidFill>
                    </a:rPr>
                    <a:t>4</a:t>
                  </a:r>
                  <a:endParaRPr lang="ru-RU" sz="48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7" name="Трапеция 36"/>
                <p:cNvSpPr/>
                <p:nvPr/>
              </p:nvSpPr>
              <p:spPr>
                <a:xfrm rot="16449305">
                  <a:off x="6322609" y="2839482"/>
                  <a:ext cx="1499780" cy="2010329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rgbClr val="F9E6D7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40" name="Трапеция 39"/>
                <p:cNvSpPr/>
                <p:nvPr/>
              </p:nvSpPr>
              <p:spPr>
                <a:xfrm rot="12827611">
                  <a:off x="5757229" y="1389928"/>
                  <a:ext cx="1364885" cy="2220774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rgbClr val="F9E6D7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2</a:t>
                  </a:r>
                </a:p>
              </p:txBody>
            </p:sp>
          </p:grpSp>
          <p:pic>
            <p:nvPicPr>
              <p:cNvPr id="1030" name="Picture 6" descr="http://www.osh.by/wp-content/uploads/2014/02/skripichnii_kluch0000.png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3246" y="1692115"/>
                <a:ext cx="1246203" cy="9346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2" name="Picture 8" descr="https://pixabay.com/static/uploads/photo/2014/04/03/10/22/black-box-310220_640.pn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182" y="4429245"/>
              <a:ext cx="281964" cy="257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Группа 37"/>
          <p:cNvGrpSpPr/>
          <p:nvPr/>
        </p:nvGrpSpPr>
        <p:grpSpPr>
          <a:xfrm>
            <a:off x="5806220" y="1474830"/>
            <a:ext cx="1390498" cy="1275879"/>
            <a:chOff x="4994303" y="1084420"/>
            <a:chExt cx="1980842" cy="1299533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304" y="1084420"/>
              <a:ext cx="1980841" cy="1299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Прямоугольник 40"/>
            <p:cNvSpPr/>
            <p:nvPr/>
          </p:nvSpPr>
          <p:spPr>
            <a:xfrm>
              <a:off x="4994303" y="1387930"/>
              <a:ext cx="1980841" cy="5956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848058">
                      <a:lumMod val="50000"/>
                    </a:srgbClr>
                  </a:solidFill>
                  <a:effectLst/>
                  <a:uLnTx/>
                  <a:uFillTx/>
                  <a:hlinkClick r:id="rId8" action="ppaction://hlinksldjump"/>
                </a:rPr>
                <a:t>№1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848058">
                      <a:lumMod val="50000"/>
                    </a:srgbClr>
                  </a:solidFill>
                  <a:effectLst/>
                  <a:uLnTx/>
                  <a:uFillTx/>
                  <a:hlinkClick r:id="rId8" action="ppaction://hlinksldjump"/>
                </a:rPr>
                <a:t>План и карта</a:t>
              </a:r>
              <a:endParaRPr kumimoji="0" lang="ru-RU" sz="1600" b="0" i="0" u="none" strike="noStrike" kern="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848058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408587" y="1490982"/>
            <a:ext cx="1459079" cy="1248215"/>
            <a:chOff x="7371502" y="1910293"/>
            <a:chExt cx="1980841" cy="1299533"/>
          </a:xfrm>
        </p:grpSpPr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502" y="1910293"/>
              <a:ext cx="1980841" cy="1299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Прямоугольник 44"/>
            <p:cNvSpPr/>
            <p:nvPr/>
          </p:nvSpPr>
          <p:spPr>
            <a:xfrm>
              <a:off x="7479177" y="2207163"/>
              <a:ext cx="1804531" cy="60881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dirty="0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564B3C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0" action="ppaction://hlinksldjump"/>
                </a:rPr>
                <a:t>№ 2 </a:t>
              </a:r>
            </a:p>
            <a:p>
              <a:pPr algn="ctr"/>
              <a:r>
                <a:rPr lang="ru-RU" sz="1600" dirty="0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564B3C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0" action="ppaction://hlinksldjump"/>
                </a:rPr>
                <a:t>Топография</a:t>
              </a:r>
              <a:endParaRPr lang="ru-RU" sz="16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64B3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802849" y="4202917"/>
            <a:ext cx="1372654" cy="1313054"/>
            <a:chOff x="4531957" y="4598226"/>
            <a:chExt cx="2108894" cy="1383543"/>
          </a:xfrm>
        </p:grpSpPr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957" y="4598226"/>
              <a:ext cx="2108894" cy="1383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Прямоугольник 47"/>
            <p:cNvSpPr/>
            <p:nvPr/>
          </p:nvSpPr>
          <p:spPr>
            <a:xfrm>
              <a:off x="4620582" y="4924358"/>
              <a:ext cx="1951025" cy="61616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564B3C">
                      <a:lumMod val="75000"/>
                    </a:srgbClr>
                  </a:solidFill>
                  <a:effectLst/>
                  <a:uLnTx/>
                  <a:uFillTx/>
                  <a:hlinkClick r:id="rId12" action="ppaction://hlinksldjump"/>
                </a:rPr>
                <a:t>№5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564B3C">
                      <a:lumMod val="75000"/>
                    </a:srgbClr>
                  </a:solidFill>
                  <a:effectLst/>
                  <a:uLnTx/>
                  <a:uFillTx/>
                  <a:hlinkClick r:id="rId12" action="ppaction://hlinksldjump"/>
                </a:rPr>
                <a:t>Координаты</a:t>
              </a:r>
              <a:endParaRPr kumimoji="0" lang="ru-RU" sz="1600" b="0" i="0" u="none" strike="noStrike" kern="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7386293" y="2854891"/>
            <a:ext cx="1511952" cy="1230106"/>
            <a:chOff x="6996349" y="3786641"/>
            <a:chExt cx="2208761" cy="1386685"/>
          </a:xfrm>
        </p:grpSpPr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104" y="3786641"/>
              <a:ext cx="2148408" cy="1386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Прямоугольник 50"/>
            <p:cNvSpPr/>
            <p:nvPr/>
          </p:nvSpPr>
          <p:spPr>
            <a:xfrm>
              <a:off x="6996349" y="4038163"/>
              <a:ext cx="2208761" cy="6592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564B3C">
                      <a:lumMod val="75000"/>
                    </a:srgbClr>
                  </a:solidFill>
                  <a:effectLst/>
                  <a:uLnTx/>
                  <a:uFillTx/>
                  <a:hlinkClick r:id="rId14" action="ppaction://hlinksldjump"/>
                </a:rPr>
                <a:t>№ 4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564B3C">
                      <a:lumMod val="75000"/>
                    </a:srgbClr>
                  </a:solidFill>
                  <a:effectLst/>
                  <a:uLnTx/>
                  <a:uFillTx/>
                  <a:hlinkClick r:id="rId14" action="ppaction://hlinksldjump"/>
                </a:rPr>
                <a:t>Исследователи</a:t>
              </a:r>
              <a:endParaRPr kumimoji="0" lang="ru-RU" sz="1600" b="0" i="0" u="none" strike="noStrike" kern="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7393803" y="4215570"/>
            <a:ext cx="1508747" cy="1301662"/>
            <a:chOff x="7069238" y="4204384"/>
            <a:chExt cx="2211057" cy="1299533"/>
          </a:xfrm>
        </p:grpSpPr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681" y="4204384"/>
              <a:ext cx="2168855" cy="1299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Прямоугольник 53"/>
            <p:cNvSpPr/>
            <p:nvPr/>
          </p:nvSpPr>
          <p:spPr>
            <a:xfrm>
              <a:off x="7069238" y="4497454"/>
              <a:ext cx="2211057" cy="58381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564B3C">
                      <a:lumMod val="75000"/>
                    </a:srgbClr>
                  </a:solidFill>
                  <a:effectLst/>
                  <a:uLnTx/>
                  <a:uFillTx/>
                  <a:hlinkClick r:id="rId16" action="ppaction://hlinksldjump"/>
                </a:rPr>
                <a:t>№ 6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564B3C">
                      <a:lumMod val="75000"/>
                    </a:srgbClr>
                  </a:solidFill>
                  <a:effectLst/>
                  <a:uLnTx/>
                  <a:uFillTx/>
                  <a:hlinkClick r:id="rId16" action="ppaction://hlinksldjump"/>
                </a:rPr>
                <a:t>Кладоискатели</a:t>
              </a:r>
              <a:endParaRPr kumimoji="0" lang="ru-RU" sz="1600" b="0" i="0" u="none" strike="noStrike" kern="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803242" y="2854913"/>
            <a:ext cx="1374730" cy="1229705"/>
            <a:chOff x="-684584" y="474508"/>
            <a:chExt cx="2148162" cy="1308178"/>
          </a:xfrm>
        </p:grpSpPr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84584" y="474508"/>
              <a:ext cx="2148162" cy="1308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Прямоугольник 61"/>
            <p:cNvSpPr/>
            <p:nvPr/>
          </p:nvSpPr>
          <p:spPr>
            <a:xfrm>
              <a:off x="-612578" y="693564"/>
              <a:ext cx="1970692" cy="85128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564B3C">
                      <a:lumMod val="75000"/>
                    </a:srgbClr>
                  </a:solidFill>
                  <a:effectLst/>
                  <a:uLnTx/>
                  <a:uFillTx/>
                  <a:hlinkClick r:id="rId18" action="ppaction://hlinksldjump"/>
                </a:rPr>
                <a:t>№ 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564B3C">
                      <a:lumMod val="75000"/>
                    </a:srgbClr>
                  </a:solidFill>
                  <a:effectLst/>
                  <a:uLnTx/>
                  <a:uFillTx/>
                  <a:hlinkClick r:id="rId18" action="ppaction://hlinksldjump"/>
                </a:rPr>
                <a:t>Музыкальная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564B3C">
                      <a:lumMod val="75000"/>
                    </a:srgbClr>
                  </a:solidFill>
                  <a:effectLst/>
                  <a:uLnTx/>
                  <a:uFillTx/>
                  <a:hlinkClick r:id="rId18" action="ppaction://hlinksldjump"/>
                </a:rPr>
                <a:t> пауза</a:t>
              </a:r>
              <a:endParaRPr kumimoji="0" lang="ru-RU" sz="1600" b="0" i="0" u="none" strike="noStrike" kern="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58401" y="600231"/>
            <a:ext cx="2917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Вращайте барабан</a:t>
            </a:r>
          </a:p>
        </p:txBody>
      </p:sp>
    </p:spTree>
    <p:extLst>
      <p:ext uri="{BB962C8B-B14F-4D97-AF65-F5344CB8AC3E}">
        <p14:creationId xmlns:p14="http://schemas.microsoft.com/office/powerpoint/2010/main" val="4730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800000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0">
                                      <p:cBhvr>
                                        <p:cTn id="1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700000">
                                      <p:cBhvr>
                                        <p:cTn id="2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2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400000">
                                      <p:cBhvr>
                                        <p:cTn id="3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3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8" y="0"/>
            <a:ext cx="9173468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9" y="188640"/>
            <a:ext cx="1965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Топография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95227" y="711860"/>
            <a:ext cx="6558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Задание. Изобразить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путь Ильи Муромца условными знаками: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40" y="1556795"/>
            <a:ext cx="4428257" cy="461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2348888"/>
            <a:ext cx="35147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633846" y="6237312"/>
            <a:ext cx="394538" cy="357085"/>
          </a:xfrm>
          <a:prstGeom prst="actionButtonForwardNex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9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47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8" y="0"/>
            <a:ext cx="9173468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9" y="188640"/>
            <a:ext cx="1965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Топография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539" y="1550442"/>
            <a:ext cx="4425950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0886" y="1660738"/>
            <a:ext cx="872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Ответ: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84" y="2060848"/>
            <a:ext cx="4479534" cy="303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95227" y="711860"/>
            <a:ext cx="6558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Задание. Изобразить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путь Ильи Муромца условными знаками:</a:t>
            </a:r>
          </a:p>
        </p:txBody>
      </p:sp>
      <p:pic>
        <p:nvPicPr>
          <p:cNvPr id="205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476" y="6000826"/>
            <a:ext cx="1000036" cy="85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633846" y="6237312"/>
            <a:ext cx="394538" cy="357085"/>
          </a:xfrm>
          <a:prstGeom prst="actionButtonForwardNext">
            <a:avLst/>
          </a:prstGeom>
          <a:solidFill>
            <a:srgbClr val="F7E8E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50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8" y="0"/>
            <a:ext cx="9173468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29" y="2276872"/>
            <a:ext cx="4231989" cy="282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81" y="260666"/>
            <a:ext cx="2069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Координаты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69354"/>
            <a:ext cx="3435639" cy="20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414" y="847849"/>
            <a:ext cx="7867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Задание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Определить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географические координаты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городов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 Из первых букв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составить слово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994" y="1956142"/>
            <a:ext cx="4812486" cy="356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633846" y="6237312"/>
            <a:ext cx="394538" cy="357085"/>
          </a:xfrm>
          <a:prstGeom prst="actionButtonForwardNext">
            <a:avLst/>
          </a:prstGeom>
          <a:solidFill>
            <a:srgbClr val="F7E8E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50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8" y="0"/>
            <a:ext cx="9173468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29" y="2276872"/>
            <a:ext cx="4231989" cy="282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414" y="847849"/>
            <a:ext cx="7867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Задание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Определить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географические координаты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городов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 Из первых букв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составить слово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994" y="1956143"/>
            <a:ext cx="4812486" cy="356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2708924"/>
            <a:ext cx="3407752" cy="203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19881" y="260666"/>
            <a:ext cx="2069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Координаты</a:t>
            </a:r>
          </a:p>
        </p:txBody>
      </p:sp>
      <p:pic>
        <p:nvPicPr>
          <p:cNvPr id="1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476" y="6000826"/>
            <a:ext cx="1000036" cy="85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12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29" y="1673898"/>
            <a:ext cx="470331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8" y="0"/>
            <a:ext cx="9173468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29" y="1700808"/>
            <a:ext cx="470331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188641"/>
            <a:ext cx="2536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Кладоискатели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761995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Задание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По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заданным азимутам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построить маршрут.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312368" cy="320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1814" y="2073425"/>
            <a:ext cx="4086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А1 = 354° пройти 200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метров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А2 = 225° пройти 270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метров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А3 = 270° пройти 230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метров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А4 = 180° пройти 360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метров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А5 =  51° пройти 570 метров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633846" y="6237312"/>
            <a:ext cx="394538" cy="357085"/>
          </a:xfrm>
          <a:prstGeom prst="actionButtonForwardNext">
            <a:avLst/>
          </a:prstGeom>
          <a:solidFill>
            <a:srgbClr val="F7E8E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50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8" y="0"/>
            <a:ext cx="9173468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29" y="1673898"/>
            <a:ext cx="470331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1814" y="2073425"/>
            <a:ext cx="4086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А1 = 354° пройти 200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метров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А2 = 225° пройти 270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метров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А3 = 270° пройти 230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метров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А4 = 180° пройти 360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метров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А5 =  51° пройти 570 метров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240360" cy="322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915816" y="188641"/>
            <a:ext cx="2536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Кладоискатели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761995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Задание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По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заданным азимутам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построить маршрут.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476" y="6000826"/>
            <a:ext cx="1000036" cy="85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30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8" y="0"/>
            <a:ext cx="9173468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90" y="429969"/>
            <a:ext cx="5375706" cy="364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44425" y="260648"/>
            <a:ext cx="191808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Термины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План и карта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9530" y="3520185"/>
            <a:ext cx="839094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По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вертикали: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1. Собрание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карт.</a:t>
            </a:r>
          </a:p>
          <a:p>
            <a:pPr lvl="0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2. Условная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линия, проведенная на одинаковом расстоянии между полюсами.</a:t>
            </a:r>
          </a:p>
          <a:p>
            <a:pPr lvl="0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3. Условная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линия, соединяющая полюса.</a:t>
            </a:r>
          </a:p>
          <a:p>
            <a:pPr lvl="0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4. Профессия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человека, создающего карты.</a:t>
            </a:r>
          </a:p>
          <a:p>
            <a:pPr lvl="0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5. Изображение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земной поверхности на плоскости в уменьшенном виде.</a:t>
            </a:r>
          </a:p>
          <a:p>
            <a:pPr lvl="0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6. Условная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линия, проведенная параллельно экватору.</a:t>
            </a:r>
          </a:p>
          <a:p>
            <a:pPr lvl="0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7. Географический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адрес точки.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По горизонтали: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8. Число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, показывающее,  во сколько раз уменьшены расстояния на карте.</a:t>
            </a:r>
          </a:p>
          <a:p>
            <a:pPr lvl="0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9. Чертеж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небольшого участка земной поверхности в уменьшенном виде</a:t>
            </a:r>
          </a:p>
          <a:p>
            <a:pPr lvl="0"/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10. Определение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направлений.</a:t>
            </a:r>
          </a:p>
          <a:p>
            <a:pPr lvl="0"/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11. Линия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, соединяющая точки с одинаковой абсолютной высотой.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633846" y="6237312"/>
            <a:ext cx="394538" cy="357085"/>
          </a:xfrm>
          <a:prstGeom prst="actionButtonForwardNext">
            <a:avLst/>
          </a:prstGeom>
          <a:solidFill>
            <a:srgbClr val="F7E8E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50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669</Words>
  <Application>Microsoft Office PowerPoint</Application>
  <PresentationFormat>Экран (4:3)</PresentationFormat>
  <Paragraphs>108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Обобщение по теме   Изображения земной поверхности и их использование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по теме   «Изображения земной поверхности и их использование»</dc:title>
  <dc:creator>Зимфира Гулиева</dc:creator>
  <cp:lastModifiedBy>zemfira483@gmail.com</cp:lastModifiedBy>
  <cp:revision>46</cp:revision>
  <dcterms:created xsi:type="dcterms:W3CDTF">2020-10-17T17:48:40Z</dcterms:created>
  <dcterms:modified xsi:type="dcterms:W3CDTF">2020-10-30T13:05:19Z</dcterms:modified>
</cp:coreProperties>
</file>