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60" r:id="rId4"/>
    <p:sldId id="290" r:id="rId5"/>
    <p:sldId id="287" r:id="rId6"/>
    <p:sldId id="288" r:id="rId7"/>
    <p:sldId id="271" r:id="rId8"/>
    <p:sldId id="265" r:id="rId9"/>
    <p:sldId id="262" r:id="rId10"/>
    <p:sldId id="266" r:id="rId11"/>
    <p:sldId id="272" r:id="rId12"/>
    <p:sldId id="267" r:id="rId13"/>
    <p:sldId id="273" r:id="rId14"/>
    <p:sldId id="268" r:id="rId15"/>
    <p:sldId id="274" r:id="rId16"/>
    <p:sldId id="269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6" autoAdjust="0"/>
    <p:restoredTop sz="94660"/>
  </p:normalViewPr>
  <p:slideViewPr>
    <p:cSldViewPr>
      <p:cViewPr varScale="1">
        <p:scale>
          <a:sx n="79" d="100"/>
          <a:sy n="79" d="100"/>
        </p:scale>
        <p:origin x="11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126A75-D7E4-4EE1-8EF7-3EE4B8BC79F4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33B9D3-A181-41E7-94FD-D22D0AF58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Уравнение состояния идеального газа.</a:t>
            </a:r>
            <a:br>
              <a:rPr lang="ru-RU" dirty="0" smtClean="0"/>
            </a:br>
            <a:r>
              <a:rPr lang="ru-RU" dirty="0" smtClean="0"/>
              <a:t>Газовые законы.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Презентация</a:t>
            </a:r>
          </a:p>
          <a:p>
            <a:r>
              <a:rPr lang="ru-RU" dirty="0" smtClean="0"/>
              <a:t>Пашковой Е. М.</a:t>
            </a:r>
          </a:p>
          <a:p>
            <a:r>
              <a:rPr lang="ru-RU" dirty="0"/>
              <a:t>у</a:t>
            </a:r>
            <a:r>
              <a:rPr lang="ru-RU" dirty="0" smtClean="0"/>
              <a:t>чителя физики</a:t>
            </a:r>
          </a:p>
          <a:p>
            <a:r>
              <a:rPr lang="ru-RU" dirty="0" smtClean="0"/>
              <a:t>МБОУ «ЦО </a:t>
            </a:r>
            <a:r>
              <a:rPr lang="ru-RU" dirty="0" smtClean="0"/>
              <a:t>№</a:t>
            </a:r>
            <a:r>
              <a:rPr lang="ru-RU" dirty="0" smtClean="0"/>
              <a:t>40» </a:t>
            </a:r>
            <a:r>
              <a:rPr lang="ru-RU" dirty="0" smtClean="0"/>
              <a:t>г. Тула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5386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8784976" cy="1742351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3. Закон Бойля-Мариотта – …</a:t>
            </a:r>
          </a:p>
          <a:p>
            <a:pPr algn="l"/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82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67544" y="2204864"/>
            <a:ext cx="8229600" cy="3744416"/>
          </a:xfrm>
          <a:blipFill rotWithShape="1">
            <a:blip r:embed="rId2" cstate="print"/>
            <a:stretch>
              <a:fillRect t="-2443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Повторение-мать учения.</a:t>
            </a:r>
            <a:endParaRPr lang="ru-RU" sz="4800" dirty="0"/>
          </a:p>
        </p:txBody>
      </p:sp>
      <p:pic>
        <p:nvPicPr>
          <p:cNvPr id="1026" name="Picture 2" descr="C:\Users\1\Pictures\2015-11-07\Scan1003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330239"/>
            <a:ext cx="3321249" cy="261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7077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8784976" cy="1742351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latin typeface="Century Gothic" panose="020B0502020202020204" pitchFamily="34" charset="0"/>
              </a:rPr>
              <a:t>4</a:t>
            </a:r>
            <a:r>
              <a:rPr lang="ru-RU" sz="4000" dirty="0" smtClean="0">
                <a:latin typeface="Century Gothic" panose="020B0502020202020204" pitchFamily="34" charset="0"/>
              </a:rPr>
              <a:t>. Закон Гей-Люссака – …</a:t>
            </a:r>
          </a:p>
          <a:p>
            <a:pPr algn="l"/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567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67544" y="1916832"/>
            <a:ext cx="8229600" cy="3728347"/>
          </a:xfrm>
          <a:blipFill rotWithShape="1">
            <a:blip r:embed="rId2" cstate="print"/>
            <a:stretch>
              <a:fillRect l="-741" t="-5065" r="-3037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Повторение-мать учения.</a:t>
            </a:r>
            <a:endParaRPr lang="ru-RU" sz="4800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149867" y="3975380"/>
            <a:ext cx="2736304" cy="2505376"/>
            <a:chOff x="3840908" y="4134143"/>
            <a:chExt cx="2736304" cy="2505376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4282433" y="4295344"/>
              <a:ext cx="0" cy="2011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4282433" y="6306809"/>
              <a:ext cx="19902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40908" y="4134143"/>
              <a:ext cx="308959" cy="322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72682" y="6317116"/>
              <a:ext cx="304530" cy="322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</a:t>
              </a:r>
              <a:endParaRPr lang="ru-RU" dirty="0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4813166" y="4766780"/>
              <a:ext cx="1094637" cy="103716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845338" y="6158353"/>
              <a:ext cx="304531" cy="322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ru-RU" dirty="0"/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4282432" y="5803942"/>
              <a:ext cx="530733" cy="502866"/>
            </a:xfrm>
            <a:prstGeom prst="line">
              <a:avLst/>
            </a:prstGeom>
            <a:ln w="25400">
              <a:solidFill>
                <a:schemeClr val="tx1"/>
              </a:solidFill>
              <a:prstDash val="lg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02004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8784976" cy="1742351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5. Закон Шарля – …</a:t>
            </a:r>
          </a:p>
          <a:p>
            <a:pPr algn="l"/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567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76592" y="1934591"/>
            <a:ext cx="8229600" cy="3438625"/>
          </a:xfrm>
          <a:blipFill rotWithShape="1">
            <a:blip r:embed="rId2" cstate="print"/>
            <a:stretch>
              <a:fillRect l="-667" t="-3901" b="-1773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Повторение-мать учения.</a:t>
            </a:r>
            <a:endParaRPr lang="ru-RU" sz="48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149867" y="3975380"/>
            <a:ext cx="2736304" cy="2505376"/>
            <a:chOff x="3840908" y="4134143"/>
            <a:chExt cx="2736304" cy="2505376"/>
          </a:xfrm>
        </p:grpSpPr>
        <p:cxnSp>
          <p:nvCxnSpPr>
            <p:cNvPr id="6" name="Прямая со стрелкой 5"/>
            <p:cNvCxnSpPr/>
            <p:nvPr/>
          </p:nvCxnSpPr>
          <p:spPr>
            <a:xfrm flipV="1">
              <a:off x="4282433" y="4295344"/>
              <a:ext cx="0" cy="2011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4282433" y="6306809"/>
              <a:ext cx="199025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40908" y="4134143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72682" y="6317116"/>
              <a:ext cx="304530" cy="322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</a:t>
              </a:r>
              <a:endParaRPr lang="ru-RU" dirty="0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813166" y="4766780"/>
              <a:ext cx="1094637" cy="103716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845338" y="6158353"/>
              <a:ext cx="304531" cy="322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ru-RU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4282432" y="5803942"/>
              <a:ext cx="530733" cy="502866"/>
            </a:xfrm>
            <a:prstGeom prst="line">
              <a:avLst/>
            </a:prstGeom>
            <a:ln w="25400">
              <a:solidFill>
                <a:schemeClr val="tx1"/>
              </a:solidFill>
              <a:prstDash val="lg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29593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8784976" cy="1742351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6. Уравнение </a:t>
            </a:r>
            <a:r>
              <a:rPr lang="ru-RU" sz="4000" dirty="0" err="1" smtClean="0">
                <a:latin typeface="Century Gothic" panose="020B0502020202020204" pitchFamily="34" charset="0"/>
              </a:rPr>
              <a:t>Клапейрона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ru-RU" sz="4000" dirty="0" smtClean="0">
                <a:latin typeface="Century Gothic" panose="020B0502020202020204" pitchFamily="34" charset="0"/>
              </a:rPr>
              <a:t>– …</a:t>
            </a:r>
          </a:p>
          <a:p>
            <a:pPr algn="l"/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567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67544" y="2204864"/>
            <a:ext cx="8229600" cy="2866323"/>
          </a:xfrm>
          <a:blipFill rotWithShape="1">
            <a:blip r:embed="rId2" cstate="print"/>
            <a:stretch>
              <a:fillRect l="-1333" t="-3830" b="-2340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Повторение-мать учения.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504581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140968"/>
            <a:ext cx="8229600" cy="286632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4000" dirty="0" smtClean="0"/>
              <a:t>Алгоритм решения задач по теме</a:t>
            </a:r>
            <a:r>
              <a:rPr lang="en-US" sz="4000" dirty="0" smtClean="0"/>
              <a:t>:</a:t>
            </a:r>
            <a:r>
              <a:rPr lang="ru-RU" sz="4000" dirty="0" smtClean="0"/>
              <a:t> «Уравнение состояния. Газовые законы.»</a:t>
            </a:r>
            <a:endParaRPr lang="ru-RU" sz="4000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Мозговой штурм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969859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2276872"/>
            <a:ext cx="8294914" cy="3744416"/>
          </a:xfrm>
          <a:blipFill rotWithShape="1">
            <a:blip r:embed="rId2" cstate="print"/>
            <a:stretch>
              <a:fillRect l="-1249" t="-2932" r="-1029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/>
              <a:t>Мозговой штурм</a:t>
            </a:r>
          </a:p>
        </p:txBody>
      </p:sp>
    </p:spTree>
    <p:extLst>
      <p:ext uri="{BB962C8B-B14F-4D97-AF65-F5344CB8AC3E}">
        <p14:creationId xmlns:p14="http://schemas.microsoft.com/office/powerpoint/2010/main" val="25736779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8"/>
            <a:ext cx="8229600" cy="54005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9912" y="332657"/>
            <a:ext cx="4906888" cy="3096343"/>
          </a:xfrm>
        </p:spPr>
        <p:txBody>
          <a:bodyPr>
            <a:noAutofit/>
          </a:bodyPr>
          <a:lstStyle/>
          <a:p>
            <a:r>
              <a:rPr lang="ru-RU" sz="3200" dirty="0">
                <a:effectLst/>
                <a:latin typeface="Arial Black" panose="020B0A04020102020204" pitchFamily="34" charset="0"/>
              </a:rPr>
              <a:t>Нет радостей выше          </a:t>
            </a:r>
            <a:br>
              <a:rPr lang="ru-RU" sz="3200" dirty="0">
                <a:effectLst/>
                <a:latin typeface="Arial Black" panose="020B0A04020102020204" pitchFamily="34" charset="0"/>
              </a:rPr>
            </a:br>
            <a:r>
              <a:rPr lang="ru-RU" sz="3200" dirty="0">
                <a:effectLst/>
                <a:latin typeface="Arial Black" panose="020B0A04020102020204" pitchFamily="34" charset="0"/>
              </a:rPr>
              <a:t>тех, </a:t>
            </a:r>
            <a:br>
              <a:rPr lang="ru-RU" sz="3200" dirty="0">
                <a:effectLst/>
                <a:latin typeface="Arial Black" panose="020B0A04020102020204" pitchFamily="34" charset="0"/>
              </a:rPr>
            </a:br>
            <a:r>
              <a:rPr lang="ru-RU" sz="3200" dirty="0">
                <a:effectLst/>
                <a:latin typeface="Arial Black" panose="020B0A04020102020204" pitchFamily="34" charset="0"/>
              </a:rPr>
              <a:t>которые нам доставляет</a:t>
            </a:r>
            <a:r>
              <a:rPr lang="ru-RU" sz="3200" dirty="0" smtClean="0">
                <a:effectLst/>
                <a:latin typeface="Arial Black" panose="020B0A04020102020204" pitchFamily="34" charset="0"/>
              </a:rPr>
              <a:t>…</a:t>
            </a:r>
            <a:br>
              <a:rPr lang="ru-RU" sz="3200" dirty="0" smtClean="0">
                <a:effectLst/>
                <a:latin typeface="Arial Black" panose="020B0A04020102020204" pitchFamily="34" charset="0"/>
              </a:rPr>
            </a:br>
            <a:r>
              <a:rPr lang="ru-RU" sz="3200" dirty="0" smtClean="0">
                <a:effectLst/>
                <a:latin typeface="Arial Black" panose="020B0A04020102020204" pitchFamily="34" charset="0"/>
              </a:rPr>
              <a:t>изучение </a:t>
            </a:r>
            <a:r>
              <a:rPr lang="ru-RU" sz="3200" dirty="0">
                <a:effectLst/>
                <a:latin typeface="Arial Black" panose="020B0A04020102020204" pitchFamily="34" charset="0"/>
              </a:rPr>
              <a:t>истин.</a:t>
            </a:r>
            <a:br>
              <a:rPr lang="ru-RU" sz="3200" dirty="0">
                <a:effectLst/>
                <a:latin typeface="Arial Black" panose="020B0A04020102020204" pitchFamily="34" charset="0"/>
              </a:rPr>
            </a:br>
            <a:endParaRPr lang="ru-RU" sz="3200" dirty="0">
              <a:effectLst/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57166"/>
            <a:ext cx="3024336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96136" y="3857628"/>
            <a:ext cx="2633516" cy="1573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Бэкон </a:t>
            </a:r>
            <a:r>
              <a:rPr lang="ru-RU" sz="2400" dirty="0" err="1" smtClean="0"/>
              <a:t>Фрэнсис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английский философ</a:t>
            </a:r>
          </a:p>
          <a:p>
            <a:r>
              <a:rPr lang="ru-RU" sz="2400" dirty="0" smtClean="0"/>
              <a:t>(1561-1626)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146614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1586" y="2708920"/>
            <a:ext cx="2952328" cy="4320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1900" dirty="0" smtClean="0"/>
              <a:t>Если два</a:t>
            </a:r>
            <a:r>
              <a:rPr lang="en-US" sz="1900" dirty="0" smtClean="0"/>
              <a:t> → m=</a:t>
            </a:r>
            <a:r>
              <a:rPr lang="en-US" sz="1900" dirty="0" err="1" smtClean="0"/>
              <a:t>const</a:t>
            </a:r>
            <a:r>
              <a:rPr lang="en-US" sz="1900" dirty="0" smtClean="0"/>
              <a:t>?</a:t>
            </a:r>
            <a:endParaRPr lang="ru-RU" sz="1900" dirty="0" smtClean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/>
              <a:t>Мозговой штурм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8024" y="1916832"/>
            <a:ext cx="3909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m≠const</a:t>
            </a:r>
            <a:r>
              <a:rPr lang="en-US" dirty="0" smtClean="0"/>
              <a:t> </a:t>
            </a:r>
            <a:r>
              <a:rPr lang="ru-RU" dirty="0" smtClean="0"/>
              <a:t>или </a:t>
            </a:r>
            <a:r>
              <a:rPr lang="en-US" dirty="0" err="1" smtClean="0"/>
              <a:t>M≠const</a:t>
            </a:r>
            <a:r>
              <a:rPr lang="en-US" dirty="0" smtClean="0"/>
              <a:t> </a:t>
            </a:r>
            <a:r>
              <a:rPr lang="ru-RU" dirty="0" smtClean="0"/>
              <a:t>уравнение М.-К. записывается для каждого состояния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655330" y="364502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38732" y="4869160"/>
            <a:ext cx="1220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const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З-н Г.-Л.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04256" y="4887479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=</a:t>
            </a:r>
            <a:r>
              <a:rPr lang="en-US" dirty="0" err="1" smtClean="0"/>
              <a:t>const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З-н Б.-</a:t>
            </a:r>
            <a:r>
              <a:rPr lang="ru-RU" dirty="0"/>
              <a:t>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920820" y="4882824"/>
            <a:ext cx="1220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V=</a:t>
            </a:r>
            <a:r>
              <a:rPr lang="en-US" dirty="0" err="1" smtClean="0"/>
              <a:t>const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З-н </a:t>
            </a:r>
            <a:r>
              <a:rPr lang="ru-RU" dirty="0"/>
              <a:t>Ш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086400" y="3429000"/>
            <a:ext cx="12715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</a:t>
            </a:r>
            <a:r>
              <a:rPr lang="en-US" dirty="0"/>
              <a:t>≠</a:t>
            </a:r>
            <a:r>
              <a:rPr lang="en-US" dirty="0" smtClean="0"/>
              <a:t> </a:t>
            </a:r>
            <a:r>
              <a:rPr lang="en-US" dirty="0" err="1" smtClean="0"/>
              <a:t>const</a:t>
            </a:r>
            <a:endParaRPr lang="en-US" dirty="0" smtClean="0"/>
          </a:p>
          <a:p>
            <a:r>
              <a:rPr lang="en-US" dirty="0" smtClean="0"/>
              <a:t>p </a:t>
            </a:r>
            <a:r>
              <a:rPr lang="en-US" dirty="0"/>
              <a:t>≠ </a:t>
            </a:r>
            <a:r>
              <a:rPr lang="en-US" dirty="0" err="1"/>
              <a:t>const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 </a:t>
            </a:r>
            <a:r>
              <a:rPr lang="en-US" dirty="0"/>
              <a:t>≠ </a:t>
            </a:r>
            <a:r>
              <a:rPr lang="en-US" dirty="0" err="1" smtClean="0"/>
              <a:t>const</a:t>
            </a:r>
            <a:endParaRPr lang="en-US" dirty="0" smtClean="0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6444208" y="3429000"/>
            <a:ext cx="144016" cy="923330"/>
          </a:xfrm>
          <a:prstGeom prst="rightBrace">
            <a:avLst>
              <a:gd name="adj1" fmla="val 52178"/>
              <a:gd name="adj2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770018" y="3567499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Уравнение </a:t>
            </a:r>
            <a:r>
              <a:rPr lang="ru-RU" dirty="0" err="1" smtClean="0"/>
              <a:t>Клапейрона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 rot="20494782">
            <a:off x="3508402" y="2273588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3275856" y="2378497"/>
            <a:ext cx="1296144" cy="4024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907704" y="314096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1077647" y="4014356"/>
            <a:ext cx="577683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2"/>
          </p:cNvCxnSpPr>
          <p:nvPr/>
        </p:nvCxnSpPr>
        <p:spPr>
          <a:xfrm>
            <a:off x="1889529" y="4014356"/>
            <a:ext cx="234199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123728" y="4014356"/>
            <a:ext cx="1152128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6" idx="3"/>
          </p:cNvCxnSpPr>
          <p:nvPr/>
        </p:nvCxnSpPr>
        <p:spPr>
          <a:xfrm>
            <a:off x="2123728" y="3829690"/>
            <a:ext cx="2664296" cy="609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274030" y="5949279"/>
                <a:ext cx="3869970" cy="6494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Помнить</a:t>
                </a:r>
                <a:r>
                  <a:rPr lang="en-US" dirty="0" smtClean="0"/>
                  <a:t>: </a:t>
                </a:r>
                <a:r>
                  <a:rPr lang="ru-RU" dirty="0" smtClean="0"/>
                  <a:t>1 </a:t>
                </a:r>
                <a:r>
                  <a:rPr lang="ru-RU" dirty="0" err="1" smtClean="0"/>
                  <a:t>атм</a:t>
                </a:r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ru-RU" b="0" i="1" smtClean="0">
                        <a:latin typeface="Cambria Math"/>
                      </a:rPr>
                      <m:t> Па</m:t>
                    </m:r>
                  </m:oMath>
                </a14:m>
                <a:endParaRPr lang="ru-RU" b="0" dirty="0" smtClean="0"/>
              </a:p>
              <a:p>
                <a:r>
                  <a:rPr lang="ru-RU" dirty="0" smtClean="0"/>
                  <a:t>	   </a:t>
                </a:r>
                <a:r>
                  <a:rPr lang="ru-RU" dirty="0"/>
                  <a:t>1 </a:t>
                </a:r>
                <a:r>
                  <a:rPr lang="ru-RU" dirty="0" smtClean="0"/>
                  <a:t>мм рт. ст. </a:t>
                </a:r>
                <a:r>
                  <a:rPr lang="ru-RU" dirty="0"/>
                  <a:t>= 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/>
                      </a:rPr>
                      <m:t>133</m:t>
                    </m:r>
                    <m:r>
                      <a:rPr lang="ru-RU" b="0" i="1" smtClean="0">
                        <a:latin typeface="Cambria Math"/>
                      </a:rPr>
                      <m:t>,3 </m:t>
                    </m:r>
                    <m:r>
                      <a:rPr lang="ru-RU" i="1">
                        <a:latin typeface="Cambria Math"/>
                      </a:rPr>
                      <m:t>Па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4030" y="5949279"/>
                <a:ext cx="3869970" cy="64940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260" t="-2830" b="-16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43408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3" grpId="0"/>
      <p:bldP spid="14" grpId="0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42753"/>
            <a:ext cx="8496944" cy="199030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4000" dirty="0" smtClean="0"/>
              <a:t>1. Какой объем занимают 3 </a:t>
            </a:r>
            <a:r>
              <a:rPr lang="ru-RU" sz="4000" dirty="0" err="1" smtClean="0"/>
              <a:t>кмоль</a:t>
            </a:r>
            <a:r>
              <a:rPr lang="ru-RU" sz="4000" dirty="0" smtClean="0"/>
              <a:t> газа при давлении 1 МПа и температуре 100˚С</a:t>
            </a:r>
            <a:r>
              <a:rPr lang="en-US" sz="4000" dirty="0" smtClean="0"/>
              <a:t>?</a:t>
            </a:r>
            <a:endParaRPr lang="ru-RU" sz="4000" dirty="0" smtClean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rot="10800000">
                <a:off x="6702934" y="4221089"/>
                <a:ext cx="1983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Ответ</a:t>
                </a:r>
                <a:r>
                  <a:rPr lang="en-US" dirty="0" smtClean="0"/>
                  <a:t>: 9,325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6702934" y="4221089"/>
                <a:ext cx="1983172" cy="369332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t="-26230" r="-2462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8111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95536" y="1942753"/>
            <a:ext cx="8496944" cy="1990303"/>
          </a:xfrm>
          <a:blipFill rotWithShape="1">
            <a:blip r:embed="rId2" cstate="print"/>
            <a:stretch>
              <a:fillRect l="-215" t="-6442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 rot="10800000">
            <a:off x="6752595" y="4221089"/>
            <a:ext cx="1883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</a:t>
            </a:r>
            <a:r>
              <a:rPr lang="en-US" dirty="0" smtClean="0"/>
              <a:t>:</a:t>
            </a:r>
            <a:r>
              <a:rPr lang="ru-RU" dirty="0" smtClean="0"/>
              <a:t>1203 кг.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5501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4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42753"/>
            <a:ext cx="8496944" cy="1990303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sz="4000" dirty="0" smtClean="0"/>
              <a:t>5. В баллоне содержится газ </a:t>
            </a:r>
            <a:r>
              <a:rPr lang="ru-RU" sz="4000" dirty="0"/>
              <a:t>при температуре 27 ˚</a:t>
            </a:r>
            <a:r>
              <a:rPr lang="ru-RU" sz="4000" dirty="0" smtClean="0"/>
              <a:t>С и давлении 2 МПа. </a:t>
            </a:r>
            <a:r>
              <a:rPr lang="ru-RU" sz="4000" dirty="0" smtClean="0"/>
              <a:t>Какое </a:t>
            </a:r>
            <a:r>
              <a:rPr lang="ru-RU" sz="4000" dirty="0" smtClean="0"/>
              <a:t>будет давление, если из баллона будет выпущено 0,3 массы газа, а температура понизится до 12</a:t>
            </a:r>
            <a:r>
              <a:rPr lang="ru-RU" sz="4000" dirty="0"/>
              <a:t> ˚</a:t>
            </a:r>
            <a:r>
              <a:rPr lang="ru-RU" sz="4000" dirty="0" smtClean="0"/>
              <a:t>С?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 rot="10800000">
            <a:off x="6731755" y="4221089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</a:t>
            </a:r>
            <a:r>
              <a:rPr lang="en-US" dirty="0" smtClean="0"/>
              <a:t>:</a:t>
            </a:r>
            <a:r>
              <a:rPr lang="ru-RU" dirty="0" smtClean="0"/>
              <a:t>1,3 МПа.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6803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42753"/>
            <a:ext cx="8496944" cy="1990303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sz="4000" dirty="0"/>
              <a:t>7</a:t>
            </a:r>
            <a:r>
              <a:rPr lang="ru-RU" sz="4000" dirty="0" smtClean="0"/>
              <a:t>. При уменьшении объема в два раза давление повысилось на 120 кПа, а абсолютная температура возросла на 10%. Каким было первоначальное давление?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 rot="10800000">
            <a:off x="6733358" y="4221089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</a:t>
            </a:r>
            <a:r>
              <a:rPr lang="en-US" dirty="0" smtClean="0"/>
              <a:t>:</a:t>
            </a:r>
            <a:r>
              <a:rPr lang="ru-RU" dirty="0" smtClean="0"/>
              <a:t>100 кПа.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0598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42753"/>
            <a:ext cx="8496944" cy="1990303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sz="4000" dirty="0" smtClean="0"/>
              <a:t>9. При какой температуре плотность газа будет в 1,5 раза больше его плотности при Т = 402К, если давление газа постоянно?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 rot="10800000">
            <a:off x="6912893" y="4221089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</a:t>
            </a:r>
            <a:r>
              <a:rPr lang="en-US" dirty="0" smtClean="0"/>
              <a:t>:</a:t>
            </a:r>
            <a:r>
              <a:rPr lang="ru-RU" dirty="0" smtClean="0"/>
              <a:t>268К.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4703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95536" y="1942753"/>
            <a:ext cx="8496944" cy="1990303"/>
          </a:xfrm>
          <a:blipFill rotWithShape="1">
            <a:blip r:embed="rId2" cstate="print"/>
            <a:stretch>
              <a:fillRect t="-5215" r="-1793" b="-4908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Вихрь задач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rot="10800000">
                <a:off x="6698122" y="4221089"/>
                <a:ext cx="19927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Ответ</a:t>
                </a:r>
                <a:r>
                  <a:rPr lang="en-US" dirty="0" smtClean="0"/>
                  <a:t>:</a:t>
                </a:r>
                <a:r>
                  <a:rPr lang="ru-RU" dirty="0" smtClean="0"/>
                  <a:t>3,21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мм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 smtClean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6698122" y="4221089"/>
                <a:ext cx="1992790" cy="369332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835" t="-26230" r="-2446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3091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4" grpId="0"/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42753"/>
            <a:ext cx="8568952" cy="3646487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sz="4000" dirty="0" smtClean="0"/>
              <a:t>Бойль, Мариотт и </a:t>
            </a:r>
            <a:r>
              <a:rPr lang="ru-RU" sz="4000" dirty="0" err="1" smtClean="0"/>
              <a:t>Клапейрон</a:t>
            </a:r>
            <a:endParaRPr lang="ru-RU" sz="4000" dirty="0" smtClean="0"/>
          </a:p>
          <a:p>
            <a:pPr marL="109728" indent="0">
              <a:buNone/>
            </a:pPr>
            <a:r>
              <a:rPr lang="ru-RU" sz="4000" dirty="0" smtClean="0"/>
              <a:t>Открыли каждый свой закон.</a:t>
            </a:r>
          </a:p>
          <a:p>
            <a:pPr marL="109728" indent="0">
              <a:buNone/>
            </a:pPr>
            <a:r>
              <a:rPr lang="ru-RU" sz="4000" dirty="0" smtClean="0"/>
              <a:t>Теперь нам Гей-Люссак и Шарль</a:t>
            </a:r>
          </a:p>
          <a:p>
            <a:pPr marL="109728" indent="0">
              <a:buNone/>
            </a:pPr>
            <a:r>
              <a:rPr lang="ru-RU" sz="4000" dirty="0" smtClean="0"/>
              <a:t>Известны также, как Стендаль!</a:t>
            </a:r>
          </a:p>
          <a:p>
            <a:pPr marL="109728" indent="0">
              <a:buNone/>
            </a:pPr>
            <a:r>
              <a:rPr lang="ru-RU" sz="4000" dirty="0" smtClean="0"/>
              <a:t>Кладезь мудрости, ума</a:t>
            </a:r>
          </a:p>
          <a:p>
            <a:pPr marL="109728" indent="0">
              <a:buNone/>
            </a:pPr>
            <a:r>
              <a:rPr lang="ru-RU" sz="4000" dirty="0" smtClean="0"/>
              <a:t>И науки торжества!</a:t>
            </a:r>
          </a:p>
          <a:p>
            <a:pPr marL="109728" indent="0">
              <a:buNone/>
            </a:pPr>
            <a:r>
              <a:rPr lang="ru-RU" sz="4000" dirty="0" smtClean="0"/>
              <a:t>На них зиждется весь мир,</a:t>
            </a:r>
          </a:p>
          <a:p>
            <a:pPr marL="109728" indent="0">
              <a:buNone/>
            </a:pPr>
            <a:r>
              <a:rPr lang="ru-RU" sz="4000" dirty="0" smtClean="0"/>
              <a:t>Для меня они кумиры.</a:t>
            </a: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Умник и умница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6535163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55576" y="2348880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4800" dirty="0" smtClean="0"/>
              <a:t>Спасибо за внимание!!!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652511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96753"/>
            <a:ext cx="4176464" cy="1008111"/>
          </a:xfrm>
        </p:spPr>
        <p:txBody>
          <a:bodyPr>
            <a:normAutofit/>
          </a:bodyPr>
          <a:lstStyle/>
          <a:p>
            <a:r>
              <a:rPr lang="ru-RU" dirty="0" smtClean="0"/>
              <a:t>Цели урока: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420888"/>
            <a:ext cx="8278688" cy="259228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Повторить, закрепить знание уравнения состояния идеального газа, вывод и формулировки газовых законов; </a:t>
            </a:r>
          </a:p>
          <a:p>
            <a:pPr algn="l"/>
            <a:r>
              <a:rPr lang="ru-RU" dirty="0" smtClean="0"/>
              <a:t>составить алгоритм решения задач по этой теме; </a:t>
            </a:r>
          </a:p>
          <a:p>
            <a:pPr algn="l"/>
            <a:r>
              <a:rPr lang="ru-RU" dirty="0" smtClean="0"/>
              <a:t>научиться решать основные типы задач темы.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4129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6000" dirty="0" smtClean="0"/>
              <a:t>Повторение-мать учения</a:t>
            </a:r>
            <a:endParaRPr lang="ru-RU" sz="6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0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endParaRPr lang="ru-RU" sz="2800" b="1" i="1" dirty="0" smtClean="0">
                  <a:latin typeface="Cambria Math" panose="02040503050406030204" pitchFamily="18" charset="0"/>
                </a:endParaRP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latin typeface="Century Gothic" panose="020B0502020202020204" pitchFamily="34" charset="0"/>
                          </a:rPr>
                          <m:t>N</m:t>
                        </m:r>
                      </m:e>
                      <m:sub>
                        <m:r>
                          <a:rPr lang="ru-RU" sz="2800" b="1" i="1" smtClean="0">
                            <a:latin typeface="Cambria Math" panose="02040503050406030204" pitchFamily="18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ru-RU" sz="2800" b="1" dirty="0" smtClean="0"/>
                  <a:t> =?</a:t>
                </a:r>
              </a:p>
              <a:p>
                <a:pPr marL="109728" indent="0">
                  <a:buNone/>
                </a:pPr>
                <a:endParaRPr lang="ru-RU" sz="2000" dirty="0" smtClean="0"/>
              </a:p>
              <a:p>
                <a:pPr marL="109728" indent="0">
                  <a:buNone/>
                </a:pPr>
                <a:endParaRPr lang="ru-RU" sz="2000" dirty="0" smtClean="0"/>
              </a:p>
              <a:p>
                <a:pPr marL="109728" indent="0">
                  <a:buNone/>
                </a:pPr>
                <a:r>
                  <a:rPr lang="ru-RU" sz="2000" dirty="0" smtClean="0"/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latin typeface="Century Gothic" panose="020B0502020202020204" pitchFamily="34" charset="0"/>
                          </a:rPr>
                          <m:t>N</m:t>
                        </m:r>
                      </m:e>
                      <m:sub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ru-RU" sz="2800" dirty="0"/>
                  <a:t> </a:t>
                </a:r>
                <a:r>
                  <a:rPr lang="ru-RU" sz="2800" dirty="0"/>
                  <a:t>-</a:t>
                </a:r>
                <a:r>
                  <a:rPr lang="ru-RU" sz="2800" dirty="0" smtClean="0"/>
                  <a:t> постоянная (число) Авогадро, показывает, какое количество частиц содержится в моле любого вещества.</a:t>
                </a: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latin typeface="Century Gothic" panose="020B0502020202020204" pitchFamily="34" charset="0"/>
                          </a:rPr>
                          <m:t>N</m:t>
                        </m:r>
                      </m:e>
                      <m:sub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ru-RU" sz="2800" dirty="0"/>
                  <a:t> </a:t>
                </a:r>
                <a:r>
                  <a:rPr lang="ru-RU" sz="2800" dirty="0"/>
                  <a:t>= </a:t>
                </a:r>
                <a:r>
                  <a:rPr lang="ru-RU" sz="2800" dirty="0" smtClean="0"/>
                  <a:t>6·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800" dirty="0"/>
                          <m:t>10</m:t>
                        </m:r>
                      </m:e>
                      <m:sup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ru-RU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 dirty="0" smtClean="0">
                            <a:latin typeface="Cambria Math" panose="02040503050406030204" pitchFamily="18" charset="0"/>
                          </a:rPr>
                          <m:t>моль</m:t>
                        </m:r>
                      </m:e>
                      <m:sup>
                        <m:r>
                          <a:rPr lang="ru-RU" sz="28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ru-RU" sz="2800" dirty="0"/>
              </a:p>
              <a:p>
                <a:pPr marL="109728" indent="0">
                  <a:buNone/>
                </a:pPr>
                <a:endParaRPr lang="ru-RU" sz="2000" dirty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4400" dirty="0" smtClean="0"/>
              <a:t>Повторение- мать </a:t>
            </a:r>
            <a:br>
              <a:rPr lang="ru-RU" sz="4400" dirty="0" smtClean="0"/>
            </a:br>
            <a:r>
              <a:rPr lang="ru-RU" sz="4400" dirty="0" smtClean="0"/>
              <a:t>учения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80148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8640960" cy="2246407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1. Уравнение состояния идеального газа – это…</a:t>
            </a:r>
          </a:p>
          <a:p>
            <a:pPr algn="l"/>
            <a:endParaRPr lang="ru-RU" sz="4000" dirty="0" smtClean="0">
              <a:latin typeface="Century Gothic" panose="020B0502020202020204" pitchFamily="34" charset="0"/>
            </a:endParaRPr>
          </a:p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записывается в виде:</a:t>
            </a:r>
            <a:endParaRPr lang="en-US" sz="4000" dirty="0" smtClean="0">
              <a:latin typeface="Century Gothic" panose="020B0502020202020204" pitchFamily="34" charset="0"/>
            </a:endParaRPr>
          </a:p>
          <a:p>
            <a:pPr algn="l"/>
            <a:endParaRPr lang="ru-RU" sz="4000" dirty="0" smtClean="0">
              <a:latin typeface="Century Gothic" panose="020B0502020202020204" pitchFamily="34" charset="0"/>
            </a:endParaRPr>
          </a:p>
          <a:p>
            <a:pPr algn="l"/>
            <a:r>
              <a:rPr lang="ru-RU" sz="4000" dirty="0" smtClean="0">
                <a:latin typeface="Century Gothic" panose="020B0502020202020204" pitchFamily="34" charset="0"/>
              </a:rPr>
              <a:t>где </a:t>
            </a:r>
            <a:r>
              <a:rPr lang="en-US" sz="4000" dirty="0" smtClean="0">
                <a:latin typeface="Century Gothic" panose="020B0502020202020204" pitchFamily="34" charset="0"/>
              </a:rPr>
              <a:t>R - ?</a:t>
            </a:r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22105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988840"/>
            <a:ext cx="8229600" cy="4018451"/>
          </a:xfrm>
          <a:blipFill rotWithShape="1">
            <a:blip r:embed="rId2" cstate="print"/>
            <a:stretch>
              <a:fillRect t="-1669"/>
            </a:stretch>
          </a:blipFill>
        </p:spPr>
        <p:txBody>
          <a:bodyPr/>
          <a:lstStyle/>
          <a:p>
            <a:pPr>
              <a:buNone/>
            </a:pPr>
            <a:endParaRPr lang="ru-RU" dirty="0">
              <a:noFill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221488" cy="1656184"/>
          </a:xfrm>
        </p:spPr>
        <p:txBody>
          <a:bodyPr>
            <a:normAutofit/>
          </a:bodyPr>
          <a:lstStyle/>
          <a:p>
            <a:pPr algn="r"/>
            <a:r>
              <a:rPr lang="ru-RU" sz="4800" dirty="0"/>
              <a:t>Повторение-мать учения.</a:t>
            </a:r>
          </a:p>
        </p:txBody>
      </p:sp>
    </p:spTree>
    <p:extLst>
      <p:ext uri="{BB962C8B-B14F-4D97-AF65-F5344CB8AC3E}">
        <p14:creationId xmlns:p14="http://schemas.microsoft.com/office/powerpoint/2010/main" val="9951408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/>
          <a:lstStyle/>
          <a:p>
            <a:r>
              <a:rPr lang="ru-RU" dirty="0" smtClean="0"/>
              <a:t>Повторение-мать учения.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2636912"/>
            <a:ext cx="7200800" cy="2174399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Century Gothic" panose="020B0502020202020204" pitchFamily="34" charset="0"/>
              </a:rPr>
              <a:t>2. </a:t>
            </a:r>
            <a:r>
              <a:rPr lang="ru-RU" sz="4000" dirty="0" err="1" smtClean="0">
                <a:latin typeface="Century Gothic" panose="020B0502020202020204" pitchFamily="34" charset="0"/>
              </a:rPr>
              <a:t>Изопроцесс</a:t>
            </a:r>
            <a:r>
              <a:rPr lang="ru-RU" sz="4000" dirty="0" smtClean="0">
                <a:latin typeface="Century Gothic" panose="020B0502020202020204" pitchFamily="34" charset="0"/>
              </a:rPr>
              <a:t> – это…</a:t>
            </a:r>
          </a:p>
          <a:p>
            <a:r>
              <a:rPr lang="ru-RU" sz="4000" dirty="0" smtClean="0">
                <a:latin typeface="Century Gothic" panose="020B0502020202020204" pitchFamily="34" charset="0"/>
              </a:rPr>
              <a:t>Макропараметры - это…</a:t>
            </a:r>
            <a:endParaRPr lang="ru-RU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82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7821" y="2204864"/>
            <a:ext cx="8229600" cy="2866323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sz="4400" dirty="0">
                <a:latin typeface="Century Gothic" panose="020B0502020202020204" pitchFamily="34" charset="0"/>
              </a:rPr>
              <a:t>2. </a:t>
            </a:r>
            <a:r>
              <a:rPr lang="ru-RU" sz="4000" b="1" i="1" dirty="0" err="1">
                <a:latin typeface="Century Gothic" panose="020B0502020202020204" pitchFamily="34" charset="0"/>
              </a:rPr>
              <a:t>Изопроцесс</a:t>
            </a:r>
            <a:r>
              <a:rPr lang="ru-RU" sz="4000" dirty="0">
                <a:latin typeface="Century Gothic" panose="020B0502020202020204" pitchFamily="34" charset="0"/>
              </a:rPr>
              <a:t> – это процесс, в котором изменяются только 2 параметра, а 3 - й остается </a:t>
            </a:r>
            <a:r>
              <a:rPr lang="ru-RU" sz="4000" dirty="0" smtClean="0">
                <a:latin typeface="Century Gothic" panose="020B0502020202020204" pitchFamily="34" charset="0"/>
              </a:rPr>
              <a:t>постоянным</a:t>
            </a:r>
          </a:p>
          <a:p>
            <a:pPr marL="109728" indent="0">
              <a:buNone/>
            </a:pPr>
            <a:endParaRPr lang="ru-RU" sz="4000" dirty="0" smtClean="0">
              <a:latin typeface="Century Gothic" panose="020B0502020202020204" pitchFamily="34" charset="0"/>
            </a:endParaRPr>
          </a:p>
          <a:p>
            <a:pPr marL="109728" indent="0">
              <a:buNone/>
            </a:pPr>
            <a:r>
              <a:rPr lang="ru-RU" sz="4000" b="1" i="1" dirty="0" smtClean="0">
                <a:latin typeface="Century Gothic" panose="020B0502020202020204" pitchFamily="34" charset="0"/>
              </a:rPr>
              <a:t>Макропараметры</a:t>
            </a:r>
            <a:r>
              <a:rPr lang="ru-RU" sz="4000" dirty="0" smtClean="0">
                <a:latin typeface="Century Gothic" panose="020B0502020202020204" pitchFamily="34" charset="0"/>
              </a:rPr>
              <a:t> – это физические величины, характеризующие состояние газа (давление, объем, температура)</a:t>
            </a:r>
            <a:endParaRPr lang="ru-RU" sz="4000" dirty="0">
              <a:latin typeface="Century Gothic" panose="020B0502020202020204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475656" y="260648"/>
            <a:ext cx="7221488" cy="165618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ru-RU" sz="4800" dirty="0" smtClean="0"/>
              <a:t>Повторение-мать учения.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214083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463</Words>
  <Application>Microsoft Office PowerPoint</Application>
  <PresentationFormat>Экран (4:3)</PresentationFormat>
  <Paragraphs>101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 Black</vt:lpstr>
      <vt:lpstr>Cambria Math</vt:lpstr>
      <vt:lpstr>Century Gothic</vt:lpstr>
      <vt:lpstr>Lucida Sans Unicode</vt:lpstr>
      <vt:lpstr>Verdana</vt:lpstr>
      <vt:lpstr>Wingdings 2</vt:lpstr>
      <vt:lpstr>Wingdings 3</vt:lpstr>
      <vt:lpstr>Открытая</vt:lpstr>
      <vt:lpstr>Уравнение состояния идеального газа. Газовые законы.</vt:lpstr>
      <vt:lpstr>Нет радостей выше           тех,  которые нам доставляет… изучение истин. </vt:lpstr>
      <vt:lpstr>Цели урока: </vt:lpstr>
      <vt:lpstr>Презентация PowerPoint</vt:lpstr>
      <vt:lpstr>Повторение- мать  учения</vt:lpstr>
      <vt:lpstr>Повторение-мать учения.</vt:lpstr>
      <vt:lpstr>Повторение-мать учения.</vt:lpstr>
      <vt:lpstr>Повторение-мать учения.</vt:lpstr>
      <vt:lpstr>Презентация PowerPoint</vt:lpstr>
      <vt:lpstr>Повторение-мать учения.</vt:lpstr>
      <vt:lpstr>Презентация PowerPoint</vt:lpstr>
      <vt:lpstr>Повторение-мать учения.</vt:lpstr>
      <vt:lpstr>Презентация PowerPoint</vt:lpstr>
      <vt:lpstr>Повторение-мать учения.</vt:lpstr>
      <vt:lpstr>Презентация PowerPoint</vt:lpstr>
      <vt:lpstr>Повторение-мать учения.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Уравнение состояния идеального газа. Газовые законы.</dc:title>
  <dc:creator>1</dc:creator>
  <cp:lastModifiedBy>Mihalna</cp:lastModifiedBy>
  <cp:revision>45</cp:revision>
  <dcterms:created xsi:type="dcterms:W3CDTF">2015-11-03T14:41:18Z</dcterms:created>
  <dcterms:modified xsi:type="dcterms:W3CDTF">2020-10-19T19:00:01Z</dcterms:modified>
</cp:coreProperties>
</file>