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8" r:id="rId2"/>
    <p:sldId id="259" r:id="rId3"/>
    <p:sldId id="270" r:id="rId4"/>
    <p:sldId id="260" r:id="rId5"/>
    <p:sldId id="262" r:id="rId6"/>
    <p:sldId id="263" r:id="rId7"/>
    <p:sldId id="264" r:id="rId8"/>
    <p:sldId id="266" r:id="rId9"/>
    <p:sldId id="268" r:id="rId10"/>
    <p:sldId id="269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52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145A7-0476-4FEE-B1DB-859F7E95756F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0C949-A06A-4CEA-A639-7B21BED0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942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3EF6C-CA47-4F54-9DC1-4FCFAA181C17}" type="datetimeFigureOut">
              <a:rPr lang="ru-RU" smtClean="0"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96A21-358D-46D1-BBEC-BD37F299798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sz="6000" b="1" dirty="0" smtClean="0"/>
              <a:t>Чем больше я знаю, тем больше я умею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-3413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rgbClr val="800000"/>
                </a:solidFill>
                <a:latin typeface="Bookman Old Style" panose="02050604050505020204" pitchFamily="18" charset="0"/>
              </a:rPr>
              <a:t>Проверочная работа</a:t>
            </a:r>
          </a:p>
        </p:txBody>
      </p:sp>
      <p:sp>
        <p:nvSpPr>
          <p:cNvPr id="184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36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37" name="Rectangle 31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38" name="Rectangle 32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39" name="Rectangle 33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0" name="Rectangle 34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0433" name="Group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142833"/>
              </p:ext>
            </p:extLst>
          </p:nvPr>
        </p:nvGraphicFramePr>
        <p:xfrm>
          <a:off x="1187624" y="980728"/>
          <a:ext cx="6408712" cy="5704966"/>
        </p:xfrm>
        <a:graphic>
          <a:graphicData uri="http://schemas.openxmlformats.org/drawingml/2006/table">
            <a:tbl>
              <a:tblPr/>
              <a:tblGrid>
                <a:gridCol w="3502436"/>
                <a:gridCol w="2906276"/>
              </a:tblGrid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Bookman Old Style" pitchFamily="18" charset="0"/>
                        </a:rPr>
                        <a:t>Вариант 1</a:t>
                      </a:r>
                    </a:p>
                  </a:txBody>
                  <a:tcPr marL="90000" marR="90000" marT="46803" marB="468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Bookman Old Style" pitchFamily="18" charset="0"/>
                        </a:rPr>
                        <a:t>Вариант 2</a:t>
                      </a:r>
                    </a:p>
                  </a:txBody>
                  <a:tcPr marL="90000" marR="90000" marT="46803" marB="468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974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4)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5)</a:t>
                      </a:r>
                    </a:p>
                  </a:txBody>
                  <a:tcPr marL="90000" marR="90000" marT="46803" marB="468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4)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5)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3" marB="468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2" name="Rectangle 6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53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278337"/>
              </p:ext>
            </p:extLst>
          </p:nvPr>
        </p:nvGraphicFramePr>
        <p:xfrm>
          <a:off x="1989931" y="1539115"/>
          <a:ext cx="1633538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Формула" r:id="rId3" imgW="634725" imgH="393529" progId="Equation.3">
                  <p:embed/>
                </p:oleObj>
              </mc:Choice>
              <mc:Fallback>
                <p:oleObj name="Формула" r:id="rId3" imgW="63472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931" y="1539115"/>
                        <a:ext cx="1633538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4" name="Rectangle 7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55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865977"/>
              </p:ext>
            </p:extLst>
          </p:nvPr>
        </p:nvGraphicFramePr>
        <p:xfrm>
          <a:off x="1934368" y="2536065"/>
          <a:ext cx="15795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Уравнение" r:id="rId5" imgW="647640" imgH="393480" progId="Equation.3">
                  <p:embed/>
                </p:oleObj>
              </mc:Choice>
              <mc:Fallback>
                <p:oleObj name="Уравнение" r:id="rId5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4368" y="2536065"/>
                        <a:ext cx="1579563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6" name="Rectangle 7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57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688167"/>
              </p:ext>
            </p:extLst>
          </p:nvPr>
        </p:nvGraphicFramePr>
        <p:xfrm>
          <a:off x="1900761" y="3481327"/>
          <a:ext cx="2216150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Формула" r:id="rId7" imgW="672808" imgH="393529" progId="Equation.3">
                  <p:embed/>
                </p:oleObj>
              </mc:Choice>
              <mc:Fallback>
                <p:oleObj name="Формула" r:id="rId7" imgW="67280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761" y="3481327"/>
                        <a:ext cx="2216150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8" name="Rectangle 7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59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039017"/>
              </p:ext>
            </p:extLst>
          </p:nvPr>
        </p:nvGraphicFramePr>
        <p:xfrm>
          <a:off x="1939275" y="4546812"/>
          <a:ext cx="1768475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Уравнение" r:id="rId9" imgW="711000" imgH="393480" progId="Equation.3">
                  <p:embed/>
                </p:oleObj>
              </mc:Choice>
              <mc:Fallback>
                <p:oleObj name="Уравнение" r:id="rId9" imgW="711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275" y="4546812"/>
                        <a:ext cx="1768475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0" name="Rectangle 8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61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927393"/>
              </p:ext>
            </p:extLst>
          </p:nvPr>
        </p:nvGraphicFramePr>
        <p:xfrm>
          <a:off x="1896896" y="5573882"/>
          <a:ext cx="18097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Формула" r:id="rId11" imgW="710891" imgH="393529" progId="Equation.3">
                  <p:embed/>
                </p:oleObj>
              </mc:Choice>
              <mc:Fallback>
                <p:oleObj name="Формула" r:id="rId11" imgW="71089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896" y="5573882"/>
                        <a:ext cx="180975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2" name="Rectangle 8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6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767961"/>
              </p:ext>
            </p:extLst>
          </p:nvPr>
        </p:nvGraphicFramePr>
        <p:xfrm>
          <a:off x="5193822" y="1556243"/>
          <a:ext cx="16716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Формула" r:id="rId13" imgW="647419" imgH="393529" progId="Equation.3">
                  <p:embed/>
                </p:oleObj>
              </mc:Choice>
              <mc:Fallback>
                <p:oleObj name="Формула" r:id="rId13" imgW="64741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822" y="1556243"/>
                        <a:ext cx="16716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4" name="Rectangle 8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6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572906"/>
              </p:ext>
            </p:extLst>
          </p:nvPr>
        </p:nvGraphicFramePr>
        <p:xfrm>
          <a:off x="5142367" y="2609272"/>
          <a:ext cx="1728788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Формула" r:id="rId15" imgW="634725" imgH="393529" progId="Equation.3">
                  <p:embed/>
                </p:oleObj>
              </mc:Choice>
              <mc:Fallback>
                <p:oleObj name="Формула" r:id="rId15" imgW="63472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2367" y="2609272"/>
                        <a:ext cx="1728788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6" name="Rectangle 8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67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721345"/>
              </p:ext>
            </p:extLst>
          </p:nvPr>
        </p:nvGraphicFramePr>
        <p:xfrm>
          <a:off x="5164086" y="3645468"/>
          <a:ext cx="1728788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Формула" r:id="rId17" imgW="685800" imgH="393480" progId="Equation.3">
                  <p:embed/>
                </p:oleObj>
              </mc:Choice>
              <mc:Fallback>
                <p:oleObj name="Формула" r:id="rId17" imgW="685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086" y="3645468"/>
                        <a:ext cx="1728788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8" name="Rectangle 8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6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869992"/>
              </p:ext>
            </p:extLst>
          </p:nvPr>
        </p:nvGraphicFramePr>
        <p:xfrm>
          <a:off x="5218950" y="4628130"/>
          <a:ext cx="180022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Формула" r:id="rId19" imgW="710891" imgH="393529" progId="Equation.3">
                  <p:embed/>
                </p:oleObj>
              </mc:Choice>
              <mc:Fallback>
                <p:oleObj name="Формула" r:id="rId19" imgW="71089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8950" y="4628130"/>
                        <a:ext cx="1800225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0" name="Rectangle 9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71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535746"/>
              </p:ext>
            </p:extLst>
          </p:nvPr>
        </p:nvGraphicFramePr>
        <p:xfrm>
          <a:off x="5218950" y="5657705"/>
          <a:ext cx="1800225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Формула" r:id="rId21" imgW="710891" imgH="393529" progId="Equation.3">
                  <p:embed/>
                </p:oleObj>
              </mc:Choice>
              <mc:Fallback>
                <p:oleObj name="Формула" r:id="rId21" imgW="71089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8950" y="5657705"/>
                        <a:ext cx="1800225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02841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908720"/>
            <a:ext cx="7355160" cy="521744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b="1" dirty="0" smtClean="0"/>
              <a:t>Домашнее  задание </a:t>
            </a:r>
          </a:p>
          <a:p>
            <a:pPr marL="0" indent="0" algn="ctr">
              <a:buNone/>
            </a:pPr>
            <a:r>
              <a:rPr lang="ru-RU" b="1" dirty="0" smtClean="0"/>
              <a:t>П.11, № 334, 336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3974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Объект 10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764704"/>
                <a:ext cx="7571184" cy="5361459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ru-RU" b="1" dirty="0" smtClean="0"/>
                  <a:t>1. Сократите </a:t>
                </a:r>
                <a:r>
                  <a:rPr lang="ru-RU" b="1" dirty="0"/>
                  <a:t>дробь: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𝟖</m:t>
                        </m:r>
                      </m:num>
                      <m:den>
                        <m:r>
                          <a:rPr lang="ru-RU" sz="3900" b="1" i="1"/>
                          <m:t>𝟏𝟎</m:t>
                        </m:r>
                      </m:den>
                    </m:f>
                  </m:oMath>
                </a14:m>
                <a:r>
                  <a:rPr lang="ru-RU" sz="3900" b="1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𝟏𝟔</m:t>
                        </m:r>
                      </m:num>
                      <m:den>
                        <m:r>
                          <a:rPr lang="ru-RU" sz="3900" b="1" i="1"/>
                          <m:t>𝟐𝟎</m:t>
                        </m:r>
                      </m:den>
                    </m:f>
                  </m:oMath>
                </a14:m>
                <a:r>
                  <a:rPr lang="ru-RU" sz="3900" b="1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𝟗</m:t>
                        </m:r>
                      </m:num>
                      <m:den>
                        <m:r>
                          <a:rPr lang="ru-RU" sz="3900" b="1" i="1"/>
                          <m:t>𝟐𝟕</m:t>
                        </m:r>
                      </m:den>
                    </m:f>
                  </m:oMath>
                </a14:m>
                <a:r>
                  <a:rPr lang="ru-RU" sz="3900" b="1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𝟏𝟖</m:t>
                        </m:r>
                      </m:num>
                      <m:den>
                        <m:r>
                          <a:rPr lang="ru-RU" sz="3900" b="1" i="1"/>
                          <m:t>𝟐𝟒</m:t>
                        </m:r>
                      </m:den>
                    </m:f>
                  </m:oMath>
                </a14:m>
                <a:endParaRPr lang="ru-RU" sz="3900" dirty="0"/>
              </a:p>
              <a:p>
                <a:pPr marL="0" lvl="0" indent="0">
                  <a:buNone/>
                </a:pPr>
                <a:r>
                  <a:rPr lang="ru-RU" b="1" dirty="0" smtClean="0"/>
                  <a:t>2. Выделите </a:t>
                </a:r>
                <a:r>
                  <a:rPr lang="ru-RU" b="1" dirty="0"/>
                  <a:t>целую часть: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𝟏𝟕</m:t>
                        </m:r>
                      </m:num>
                      <m:den>
                        <m:r>
                          <a:rPr lang="ru-RU" sz="3900" b="1" i="1"/>
                          <m:t>𝟐</m:t>
                        </m:r>
                      </m:den>
                    </m:f>
                  </m:oMath>
                </a14:m>
                <a:r>
                  <a:rPr lang="ru-RU" sz="3900" b="1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𝟑𝟐</m:t>
                        </m:r>
                      </m:num>
                      <m:den>
                        <m:r>
                          <a:rPr lang="ru-RU" sz="3900" b="1" i="1"/>
                          <m:t>𝟏𝟓</m:t>
                        </m:r>
                      </m:den>
                    </m:f>
                  </m:oMath>
                </a14:m>
                <a:r>
                  <a:rPr lang="ru-RU" sz="3900" b="1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𝟖</m:t>
                        </m:r>
                      </m:num>
                      <m:den>
                        <m:r>
                          <a:rPr lang="ru-RU" sz="3900" b="1" i="1"/>
                          <m:t>𝟒</m:t>
                        </m:r>
                      </m:den>
                    </m:f>
                  </m:oMath>
                </a14:m>
                <a:r>
                  <a:rPr lang="ru-RU" sz="3900" b="1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𝟐𝟑</m:t>
                        </m:r>
                      </m:num>
                      <m:den>
                        <m:r>
                          <a:rPr lang="ru-RU" sz="3900" b="1" i="1"/>
                          <m:t>𝟏𝟎</m:t>
                        </m:r>
                      </m:den>
                    </m:f>
                  </m:oMath>
                </a14:m>
                <a:endParaRPr lang="ru-RU" sz="3900" dirty="0"/>
              </a:p>
              <a:p>
                <a:pPr marL="0" lvl="0" indent="0">
                  <a:buNone/>
                </a:pPr>
                <a:r>
                  <a:rPr lang="ru-RU" b="1" dirty="0" smtClean="0"/>
                  <a:t>3. Представьте </a:t>
                </a:r>
                <a:r>
                  <a:rPr lang="ru-RU" b="1" dirty="0"/>
                  <a:t>в виде неправильной дроби:</a:t>
                </a:r>
                <a:endParaRPr lang="ru-RU" dirty="0"/>
              </a:p>
              <a:p>
                <a:pPr marL="0" indent="0">
                  <a:buNone/>
                </a:pPr>
                <a:r>
                  <a:rPr lang="ru-RU" b="1" dirty="0" smtClean="0"/>
                  <a:t>          </a:t>
                </a:r>
                <a:r>
                  <a:rPr lang="ru-RU" sz="3900" b="1" dirty="0" smtClean="0"/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𝟐</m:t>
                        </m:r>
                      </m:num>
                      <m:den>
                        <m:r>
                          <a:rPr lang="ru-RU" sz="3900" b="1" i="1"/>
                          <m:t>𝟓</m:t>
                        </m:r>
                      </m:den>
                    </m:f>
                  </m:oMath>
                </a14:m>
                <a:r>
                  <a:rPr lang="ru-RU" sz="3900" b="1" dirty="0"/>
                  <a:t>;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𝟏</m:t>
                        </m:r>
                      </m:num>
                      <m:den>
                        <m:r>
                          <a:rPr lang="ru-RU" sz="3900" b="1" i="1"/>
                          <m:t>𝟒</m:t>
                        </m:r>
                      </m:den>
                    </m:f>
                  </m:oMath>
                </a14:m>
                <a:r>
                  <a:rPr lang="ru-RU" sz="3900" b="1" dirty="0"/>
                  <a:t>; </a:t>
                </a:r>
                <a:r>
                  <a:rPr lang="ru-RU" sz="3900" b="1" dirty="0" smtClean="0"/>
                  <a:t>8</a:t>
                </a:r>
                <a:endParaRPr lang="ru-RU" sz="3900" dirty="0"/>
              </a:p>
              <a:p>
                <a:pPr marL="0" indent="0">
                  <a:buNone/>
                </a:pPr>
                <a:r>
                  <a:rPr lang="ru-RU" b="1" dirty="0" smtClean="0"/>
                  <a:t>4. Сократите</a:t>
                </a:r>
                <a:r>
                  <a:rPr lang="ru-RU" b="1" dirty="0"/>
                  <a:t>: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𝟖</m:t>
                        </m:r>
                        <m:r>
                          <a:rPr lang="ru-RU" sz="3900" b="1" i="1"/>
                          <m:t>∗</m:t>
                        </m:r>
                        <m:r>
                          <a:rPr lang="ru-RU" sz="3900" b="1" i="1"/>
                          <m:t>𝟒</m:t>
                        </m:r>
                      </m:num>
                      <m:den>
                        <m:r>
                          <a:rPr lang="ru-RU" sz="3900" b="1" i="1"/>
                          <m:t>𝟖</m:t>
                        </m:r>
                        <m:r>
                          <a:rPr lang="ru-RU" sz="3900" b="1" i="1"/>
                          <m:t>∗</m:t>
                        </m:r>
                        <m:r>
                          <a:rPr lang="ru-RU" sz="3900" b="1" i="1"/>
                          <m:t>𝟕</m:t>
                        </m:r>
                      </m:den>
                    </m:f>
                  </m:oMath>
                </a14:m>
                <a:r>
                  <a:rPr lang="ru-RU" sz="3900" b="1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/>
                        </m:ctrlPr>
                      </m:fPr>
                      <m:num>
                        <m:r>
                          <a:rPr lang="ru-RU" sz="3900" b="1" i="1"/>
                          <m:t>𝟐</m:t>
                        </m:r>
                        <m:r>
                          <a:rPr lang="ru-RU" sz="3900" b="1" i="1"/>
                          <m:t>∗</m:t>
                        </m:r>
                        <m:r>
                          <a:rPr lang="ru-RU" sz="3900" b="1" i="1"/>
                          <m:t>𝟑</m:t>
                        </m:r>
                      </m:num>
                      <m:den>
                        <m:r>
                          <a:rPr lang="ru-RU" sz="3900" b="1" i="1"/>
                          <m:t>𝟒</m:t>
                        </m:r>
                        <m:r>
                          <a:rPr lang="ru-RU" sz="3900" b="1" i="1"/>
                          <m:t>∗</m:t>
                        </m:r>
                        <m:r>
                          <a:rPr lang="ru-RU" sz="3900" b="1" i="1"/>
                          <m:t>𝟗</m:t>
                        </m:r>
                      </m:den>
                    </m:f>
                  </m:oMath>
                </a14:m>
                <a:endParaRPr lang="ru-RU" sz="3900" dirty="0"/>
              </a:p>
              <a:p>
                <a:pPr marL="0" lvl="0" indent="0">
                  <a:buNone/>
                </a:pPr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11" name="Объект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764704"/>
                <a:ext cx="7571184" cy="5361459"/>
              </a:xfrm>
              <a:blipFill rotWithShape="0">
                <a:blip r:embed="rId2"/>
                <a:stretch>
                  <a:fillRect l="-20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87624" y="764704"/>
                <a:ext cx="7499176" cy="5361459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endParaRPr lang="ru-RU" b="1" dirty="0" smtClean="0"/>
              </a:p>
              <a:p>
                <a:pPr marL="0" lvl="0" indent="0">
                  <a:buNone/>
                </a:pPr>
                <a:r>
                  <a:rPr lang="ru-RU" b="1" dirty="0" smtClean="0"/>
                  <a:t>5. Выполните действия: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600" b="1" dirty="0" smtClean="0"/>
                  <a:t>;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3600" b="1" dirty="0"/>
                  <a:t> -</a:t>
                </a:r>
                <a:r>
                  <a:rPr lang="ru-RU" sz="36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3600" b="1" dirty="0" smtClean="0"/>
                  <a:t>;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b="1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b="1" dirty="0" smtClean="0"/>
                  <a:t>;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b="1" dirty="0"/>
                  <a:t> </a:t>
                </a:r>
                <a:r>
                  <a:rPr lang="ru-RU" sz="3600" b="1" dirty="0" smtClean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ru-RU" sz="3600" b="1" dirty="0" smtClean="0"/>
              </a:p>
              <a:p>
                <a:pPr marL="0" lvl="0" indent="0">
                  <a:buNone/>
                </a:pPr>
                <a:endParaRPr lang="ru-RU" b="1" dirty="0"/>
              </a:p>
              <a:p>
                <a:pPr marL="0" lvl="0" indent="0">
                  <a:buNone/>
                </a:pPr>
                <a:r>
                  <a:rPr lang="ru-RU" b="1" dirty="0" smtClean="0"/>
                  <a:t>6. Найдите </a:t>
                </a:r>
                <a:r>
                  <a:rPr lang="ru-RU" b="1" dirty="0"/>
                  <a:t>периметр квадрата со стороной</a:t>
                </a:r>
                <a:endParaRPr lang="ru-RU" dirty="0"/>
              </a:p>
              <a:p>
                <a:pPr marL="0" indent="0">
                  <a:buNone/>
                </a:pPr>
                <a:r>
                  <a:rPr lang="ru-RU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9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900" b="1" i="1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9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b="1" dirty="0"/>
                  <a:t> м.</a:t>
                </a: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7624" y="764704"/>
                <a:ext cx="7499176" cy="5361459"/>
              </a:xfrm>
              <a:blipFill rotWithShape="0">
                <a:blip r:embed="rId2"/>
                <a:stretch>
                  <a:fillRect l="-21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110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задачи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1043608" y="1600200"/>
                <a:ext cx="7643192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1 способ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000" b="1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 i="1" dirty="0" smtClean="0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r>
                  <a:rPr lang="ru-RU" sz="4000" b="1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000" b="1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000" b="1" dirty="0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4000" b="1" dirty="0" smtClean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r>
                  <a:rPr lang="ru-RU" dirty="0" smtClean="0"/>
                  <a:t>2 способ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b="1" dirty="0" smtClean="0"/>
                  <a:t> * 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3600" b="1" dirty="0"/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608" y="1600200"/>
                <a:ext cx="7643192" cy="4525963"/>
              </a:xfrm>
              <a:blipFill rotWithShape="0">
                <a:blip r:embed="rId2"/>
                <a:stretch>
                  <a:fillRect l="-1994" t="-1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844824"/>
            <a:ext cx="6336703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600" b="1" kern="10" dirty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Умножение обыкновенных дробей</a:t>
            </a:r>
          </a:p>
        </p:txBody>
      </p:sp>
    </p:spTree>
    <p:extLst>
      <p:ext uri="{BB962C8B-B14F-4D97-AF65-F5344CB8AC3E}">
        <p14:creationId xmlns:p14="http://schemas.microsoft.com/office/powerpoint/2010/main" val="108523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403648" y="836712"/>
            <a:ext cx="7283152" cy="5289451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6600" b="1" dirty="0" smtClean="0"/>
              <a:t>№ 333 (1 строка)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3374499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331640" y="692696"/>
                <a:ext cx="7355160" cy="5433467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ru-RU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ru-RU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 ∗4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3 ∗7</m:t>
                        </m:r>
                      </m:den>
                    </m:f>
                  </m:oMath>
                </a14:m>
                <a:r>
                  <a:rPr lang="ru-RU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ru-RU" dirty="0" smtClean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ru-RU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 ∗ 9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3 ∗12</m:t>
                        </m:r>
                      </m:den>
                    </m:f>
                  </m:oMath>
                </a14:m>
                <a:r>
                  <a:rPr lang="ru-RU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ru-RU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dirty="0" smtClean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dirty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ru-RU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</a:rPr>
                          <m:t>2 ∗ 9</m:t>
                        </m:r>
                      </m:num>
                      <m:den>
                        <m:r>
                          <a:rPr lang="ru-RU" i="1">
                            <a:latin typeface="Cambria Math" panose="02040503050406030204" pitchFamily="18" charset="0"/>
                          </a:rPr>
                          <m:t>3 ∗12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 ∗3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 ∗ </m:t>
                        </m:r>
                        <m:r>
                          <a:rPr lang="ru-RU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1640" y="692696"/>
                <a:ext cx="7355160" cy="5433467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 flipV="1">
            <a:off x="2699792" y="4869160"/>
            <a:ext cx="288032" cy="144016"/>
          </a:xfrm>
          <a:prstGeom prst="line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3131840" y="5301208"/>
            <a:ext cx="36004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3203848" y="4869160"/>
            <a:ext cx="288032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2663240" y="5301208"/>
            <a:ext cx="288032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4211960" y="4869160"/>
            <a:ext cx="288032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211960" y="5301208"/>
            <a:ext cx="288032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702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403648" y="836712"/>
            <a:ext cx="7283152" cy="5289451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6600" b="1" dirty="0" smtClean="0"/>
              <a:t>№ 335 (1 строка)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769759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>
          <a:xfrm>
            <a:off x="395288" y="-17145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rgbClr val="800000"/>
                </a:solidFill>
                <a:latin typeface="Bookman Old Style" panose="02050604050505020204" pitchFamily="18" charset="0"/>
              </a:rPr>
              <a:t>Проверочная работа</a:t>
            </a:r>
          </a:p>
        </p:txBody>
      </p:sp>
      <p:sp>
        <p:nvSpPr>
          <p:cNvPr id="174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3" name="Rectangle 31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4" name="Rectangle 32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5" name="Rectangle 33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6" name="Rectangle 34"/>
          <p:cNvSpPr>
            <a:spLocks noChangeArrowheads="1"/>
          </p:cNvSpPr>
          <p:nvPr/>
        </p:nvSpPr>
        <p:spPr bwMode="auto">
          <a:xfrm>
            <a:off x="1041400" y="1608138"/>
            <a:ext cx="3530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0433" name="Group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307383"/>
              </p:ext>
            </p:extLst>
          </p:nvPr>
        </p:nvGraphicFramePr>
        <p:xfrm>
          <a:off x="1166813" y="1195796"/>
          <a:ext cx="6789564" cy="5662204"/>
        </p:xfrm>
        <a:graphic>
          <a:graphicData uri="http://schemas.openxmlformats.org/drawingml/2006/table">
            <a:tbl>
              <a:tblPr/>
              <a:tblGrid>
                <a:gridCol w="3428393"/>
                <a:gridCol w="3361171"/>
              </a:tblGrid>
              <a:tr h="5333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Bookman Old Style" pitchFamily="18" charset="0"/>
                        </a:rPr>
                        <a:t>Вариант 1</a:t>
                      </a:r>
                    </a:p>
                  </a:txBody>
                  <a:tcPr marL="90000" marR="90000" marT="46803" marB="468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Bookman Old Style" pitchFamily="18" charset="0"/>
                        </a:rPr>
                        <a:t>Вариант 2</a:t>
                      </a:r>
                    </a:p>
                  </a:txBody>
                  <a:tcPr marL="90000" marR="90000" marT="46803" marB="468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9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4)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5)</a:t>
                      </a:r>
                    </a:p>
                  </a:txBody>
                  <a:tcPr marL="90000" marR="90000" marT="46803" marB="468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4)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</a:rPr>
                        <a:t>5)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3" marB="468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8" name="Rectangle 6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29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404590"/>
              </p:ext>
            </p:extLst>
          </p:nvPr>
        </p:nvGraphicFramePr>
        <p:xfrm>
          <a:off x="2282032" y="1771650"/>
          <a:ext cx="110966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Формула" r:id="rId3" imgW="431613" imgH="393529" progId="Equation.3">
                  <p:embed/>
                </p:oleObj>
              </mc:Choice>
              <mc:Fallback>
                <p:oleObj name="Формула" r:id="rId3" imgW="43161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032" y="1771650"/>
                        <a:ext cx="1109662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0" name="Rectangle 7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31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252509"/>
              </p:ext>
            </p:extLst>
          </p:nvPr>
        </p:nvGraphicFramePr>
        <p:xfrm>
          <a:off x="2282032" y="2705100"/>
          <a:ext cx="10842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Формула" r:id="rId5" imgW="444307" imgH="393529" progId="Equation.3">
                  <p:embed/>
                </p:oleObj>
              </mc:Choice>
              <mc:Fallback>
                <p:oleObj name="Формула" r:id="rId5" imgW="44430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032" y="2705100"/>
                        <a:ext cx="1084263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2" name="Rectangle 7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33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141512"/>
              </p:ext>
            </p:extLst>
          </p:nvPr>
        </p:nvGraphicFramePr>
        <p:xfrm>
          <a:off x="2122417" y="3646081"/>
          <a:ext cx="1630363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Формула" r:id="rId7" imgW="495085" imgH="393529" progId="Equation.3">
                  <p:embed/>
                </p:oleObj>
              </mc:Choice>
              <mc:Fallback>
                <p:oleObj name="Формула" r:id="rId7" imgW="49508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417" y="3646081"/>
                        <a:ext cx="1630363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4" name="Rectangle 7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35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262469"/>
              </p:ext>
            </p:extLst>
          </p:nvPr>
        </p:nvGraphicFramePr>
        <p:xfrm>
          <a:off x="2140705" y="4679313"/>
          <a:ext cx="126365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Формула" r:id="rId9" imgW="507780" imgH="393529" progId="Equation.3">
                  <p:embed/>
                </p:oleObj>
              </mc:Choice>
              <mc:Fallback>
                <p:oleObj name="Формула" r:id="rId9" imgW="5077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0705" y="4679313"/>
                        <a:ext cx="1263650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6" name="Rectangle 8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37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885565"/>
              </p:ext>
            </p:extLst>
          </p:nvPr>
        </p:nvGraphicFramePr>
        <p:xfrm>
          <a:off x="2122417" y="5648927"/>
          <a:ext cx="1293813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Формула" r:id="rId11" imgW="507780" imgH="393529" progId="Equation.3">
                  <p:embed/>
                </p:oleObj>
              </mc:Choice>
              <mc:Fallback>
                <p:oleObj name="Формула" r:id="rId11" imgW="5077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417" y="5648927"/>
                        <a:ext cx="1293813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8" name="Rectangle 8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39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741684"/>
              </p:ext>
            </p:extLst>
          </p:nvPr>
        </p:nvGraphicFramePr>
        <p:xfrm>
          <a:off x="5559629" y="1700213"/>
          <a:ext cx="1216025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Формула" r:id="rId13" imgW="444307" imgH="393529" progId="Equation.3">
                  <p:embed/>
                </p:oleObj>
              </mc:Choice>
              <mc:Fallback>
                <p:oleObj name="Формула" r:id="rId13" imgW="44430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629" y="1700213"/>
                        <a:ext cx="1216025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0" name="Rectangle 8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41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70078"/>
              </p:ext>
            </p:extLst>
          </p:nvPr>
        </p:nvGraphicFramePr>
        <p:xfrm>
          <a:off x="5538362" y="2684812"/>
          <a:ext cx="1333500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Формула" r:id="rId15" imgW="444307" imgH="393529" progId="Equation.3">
                  <p:embed/>
                </p:oleObj>
              </mc:Choice>
              <mc:Fallback>
                <p:oleObj name="Формула" r:id="rId15" imgW="44430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362" y="2684812"/>
                        <a:ext cx="1333500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2" name="Rectangle 8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43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805396"/>
              </p:ext>
            </p:extLst>
          </p:nvPr>
        </p:nvGraphicFramePr>
        <p:xfrm>
          <a:off x="5483986" y="3799602"/>
          <a:ext cx="1262062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Формула" r:id="rId17" imgW="482391" imgH="393529" progId="Equation.3">
                  <p:embed/>
                </p:oleObj>
              </mc:Choice>
              <mc:Fallback>
                <p:oleObj name="Формула" r:id="rId17" imgW="48239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3986" y="3799602"/>
                        <a:ext cx="1262062" cy="102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4" name="Rectangle 8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45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607552"/>
              </p:ext>
            </p:extLst>
          </p:nvPr>
        </p:nvGraphicFramePr>
        <p:xfrm>
          <a:off x="5538362" y="4806542"/>
          <a:ext cx="1336675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Формула" r:id="rId19" imgW="507780" imgH="393529" progId="Equation.3">
                  <p:embed/>
                </p:oleObj>
              </mc:Choice>
              <mc:Fallback>
                <p:oleObj name="Формула" r:id="rId19" imgW="5077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362" y="4806542"/>
                        <a:ext cx="1336675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6" name="Rectangle 9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47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733497"/>
              </p:ext>
            </p:extLst>
          </p:nvPr>
        </p:nvGraphicFramePr>
        <p:xfrm>
          <a:off x="5522526" y="5721350"/>
          <a:ext cx="148590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Уравнение" r:id="rId21" imgW="507960" imgH="393480" progId="Equation.3">
                  <p:embed/>
                </p:oleObj>
              </mc:Choice>
              <mc:Fallback>
                <p:oleObj name="Уравнение" r:id="rId21" imgW="507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526" y="5721350"/>
                        <a:ext cx="1485900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50245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98</Words>
  <Application>Microsoft Office PowerPoint</Application>
  <PresentationFormat>Экран (4:3)</PresentationFormat>
  <Paragraphs>84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Calibri</vt:lpstr>
      <vt:lpstr>Cambria Math</vt:lpstr>
      <vt:lpstr>Times New Roman</vt:lpstr>
      <vt:lpstr>Тема Office</vt:lpstr>
      <vt:lpstr>Microsoft Equation 3.0</vt:lpstr>
      <vt:lpstr>Презентация PowerPoint</vt:lpstr>
      <vt:lpstr>Презентация PowerPoint</vt:lpstr>
      <vt:lpstr>Презентация PowerPoint</vt:lpstr>
      <vt:lpstr>Решение 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Проверочная работа</vt:lpstr>
      <vt:lpstr>Проверочная работа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Директор</cp:lastModifiedBy>
  <cp:revision>10</cp:revision>
  <cp:lastPrinted>2015-10-15T09:05:45Z</cp:lastPrinted>
  <dcterms:created xsi:type="dcterms:W3CDTF">2014-07-09T08:50:25Z</dcterms:created>
  <dcterms:modified xsi:type="dcterms:W3CDTF">2015-10-15T09:25:07Z</dcterms:modified>
</cp:coreProperties>
</file>