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78" r:id="rId4"/>
    <p:sldId id="258" r:id="rId5"/>
    <p:sldId id="279" r:id="rId6"/>
    <p:sldId id="262" r:id="rId7"/>
    <p:sldId id="280" r:id="rId8"/>
    <p:sldId id="259" r:id="rId9"/>
    <p:sldId id="281" r:id="rId10"/>
    <p:sldId id="260" r:id="rId11"/>
    <p:sldId id="282" r:id="rId12"/>
    <p:sldId id="261" r:id="rId13"/>
    <p:sldId id="283" r:id="rId14"/>
    <p:sldId id="263" r:id="rId15"/>
    <p:sldId id="284" r:id="rId16"/>
    <p:sldId id="264" r:id="rId17"/>
    <p:sldId id="286" r:id="rId18"/>
    <p:sldId id="265" r:id="rId19"/>
    <p:sldId id="285" r:id="rId20"/>
    <p:sldId id="266" r:id="rId21"/>
    <p:sldId id="287" r:id="rId22"/>
    <p:sldId id="267" r:id="rId23"/>
    <p:sldId id="288" r:id="rId24"/>
    <p:sldId id="268" r:id="rId25"/>
    <p:sldId id="289" r:id="rId26"/>
    <p:sldId id="269" r:id="rId27"/>
    <p:sldId id="290" r:id="rId28"/>
    <p:sldId id="270" r:id="rId29"/>
    <p:sldId id="291" r:id="rId30"/>
    <p:sldId id="271" r:id="rId31"/>
    <p:sldId id="292" r:id="rId32"/>
    <p:sldId id="273" r:id="rId33"/>
    <p:sldId id="293" r:id="rId34"/>
    <p:sldId id="298" r:id="rId35"/>
    <p:sldId id="294" r:id="rId36"/>
    <p:sldId id="274" r:id="rId37"/>
    <p:sldId id="295" r:id="rId38"/>
    <p:sldId id="275" r:id="rId39"/>
    <p:sldId id="296" r:id="rId40"/>
    <p:sldId id="276" r:id="rId41"/>
    <p:sldId id="297" r:id="rId42"/>
    <p:sldId id="277" r:id="rId43"/>
    <p:sldId id="299" r:id="rId4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69" autoAdjust="0"/>
    <p:restoredTop sz="94660"/>
  </p:normalViewPr>
  <p:slideViewPr>
    <p:cSldViewPr>
      <p:cViewPr varScale="1">
        <p:scale>
          <a:sx n="88" d="100"/>
          <a:sy n="88" d="100"/>
        </p:scale>
        <p:origin x="-10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629C2-6769-4B3F-A334-A63A161AF00C}" type="datetimeFigureOut">
              <a:rPr lang="ru-RU" smtClean="0"/>
              <a:pPr/>
              <a:t>18.04.2015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DFB7BEB-4B35-4274-9DDC-1FCF8EFA9C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629C2-6769-4B3F-A334-A63A161AF00C}" type="datetimeFigureOut">
              <a:rPr lang="ru-RU" smtClean="0"/>
              <a:pPr/>
              <a:t>18.04.2015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B7BEB-4B35-4274-9DDC-1FCF8EFA9C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629C2-6769-4B3F-A334-A63A161AF00C}" type="datetimeFigureOut">
              <a:rPr lang="ru-RU" smtClean="0"/>
              <a:pPr/>
              <a:t>18.04.2015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B7BEB-4B35-4274-9DDC-1FCF8EFA9C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629C2-6769-4B3F-A334-A63A161AF00C}" type="datetimeFigureOut">
              <a:rPr lang="ru-RU" smtClean="0"/>
              <a:pPr/>
              <a:t>18.04.2015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DFB7BEB-4B35-4274-9DDC-1FCF8EFA9C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629C2-6769-4B3F-A334-A63A161AF00C}" type="datetimeFigureOut">
              <a:rPr lang="ru-RU" smtClean="0"/>
              <a:pPr/>
              <a:t>18.04.2015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B7BEB-4B35-4274-9DDC-1FCF8EFA9C5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629C2-6769-4B3F-A334-A63A161AF00C}" type="datetimeFigureOut">
              <a:rPr lang="ru-RU" smtClean="0"/>
              <a:pPr/>
              <a:t>18.04.2015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B7BEB-4B35-4274-9DDC-1FCF8EFA9C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629C2-6769-4B3F-A334-A63A161AF00C}" type="datetimeFigureOut">
              <a:rPr lang="ru-RU" smtClean="0"/>
              <a:pPr/>
              <a:t>18.04.2015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EDFB7BEB-4B35-4274-9DDC-1FCF8EFA9C5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629C2-6769-4B3F-A334-A63A161AF00C}" type="datetimeFigureOut">
              <a:rPr lang="ru-RU" smtClean="0"/>
              <a:pPr/>
              <a:t>18.04.2015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B7BEB-4B35-4274-9DDC-1FCF8EFA9C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629C2-6769-4B3F-A334-A63A161AF00C}" type="datetimeFigureOut">
              <a:rPr lang="ru-RU" smtClean="0"/>
              <a:pPr/>
              <a:t>18.04.2015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B7BEB-4B35-4274-9DDC-1FCF8EFA9C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629C2-6769-4B3F-A334-A63A161AF00C}" type="datetimeFigureOut">
              <a:rPr lang="ru-RU" smtClean="0"/>
              <a:pPr/>
              <a:t>18.04.2015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B7BEB-4B35-4274-9DDC-1FCF8EFA9C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629C2-6769-4B3F-A334-A63A161AF00C}" type="datetimeFigureOut">
              <a:rPr lang="ru-RU" smtClean="0"/>
              <a:pPr/>
              <a:t>18.04.2015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B7BEB-4B35-4274-9DDC-1FCF8EFA9C5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DB629C2-6769-4B3F-A334-A63A161AF00C}" type="datetimeFigureOut">
              <a:rPr lang="ru-RU" smtClean="0"/>
              <a:pPr/>
              <a:t>18.04.2015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DFB7BEB-4B35-4274-9DDC-1FCF8EFA9C5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Documents%20and%20Settings\&#1058;&#1072;&#1090;&#1100;&#1103;&#1085;&#1072;\&#1056;&#1072;&#1073;&#1086;&#1095;&#1080;&#1081;%20&#1089;&#1090;&#1086;&#1083;\&#1051;&#1077;&#1078;&#1085;&#1077;&#1074;&#1072;\Nachalo-Chto-nasha-zhizn_---igra-Chto-Gde-Kogda(muz-muz.net).mp3" TargetMode="Externa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Nachalo-Chto-nasha-zhizn_---igra-Chto-Gde-Kogda(muz-muz.net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  <p:pic>
        <p:nvPicPr>
          <p:cNvPr id="1026" name="Picture 2" descr="C:\Documents and Settings\Татьяна\Рабочий стол\6667D4E9513462B6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000100" y="3786190"/>
            <a:ext cx="721523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ln w="18415" cmpd="sng">
                  <a:solidFill>
                    <a:schemeClr val="accent1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man Old Style" pitchFamily="18" charset="0"/>
              </a:rPr>
              <a:t>Интеллектуальная игра по физике</a:t>
            </a:r>
          </a:p>
          <a:p>
            <a:pPr algn="ctr"/>
            <a:r>
              <a:rPr lang="ru-RU" sz="4000" b="1" dirty="0" smtClean="0">
                <a:ln w="18415" cmpd="sng">
                  <a:solidFill>
                    <a:schemeClr val="accent1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man Old Style" pitchFamily="18" charset="0"/>
              </a:rPr>
              <a:t>«Что? Где? Когда»</a:t>
            </a:r>
            <a:endParaRPr lang="ru-RU" sz="4000" b="1" dirty="0">
              <a:ln w="18415" cmpd="sng">
                <a:solidFill>
                  <a:schemeClr val="accent1">
                    <a:lumMod val="7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man Old Style" pitchFamily="18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707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G:\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500042"/>
            <a:ext cx="1019176" cy="16617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1142984"/>
            <a:ext cx="8229600" cy="5429288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3600" dirty="0" smtClean="0"/>
              <a:t>5. Воины </a:t>
            </a:r>
            <a:r>
              <a:rPr lang="ru-RU" sz="3600" dirty="0"/>
              <a:t>римского консула </a:t>
            </a:r>
            <a:r>
              <a:rPr lang="ru-RU" sz="3600" dirty="0" err="1"/>
              <a:t>Марцелла</a:t>
            </a:r>
            <a:r>
              <a:rPr lang="ru-RU" sz="3600" dirty="0"/>
              <a:t>  были надолго задержаны у стен города Сиракузы мощными машинами – катапультами. Их изобрёл для защиты  своего города великий учёный Архимед. В чёрном ящике лежит ещё одно изобретение Архимеда, которое и поныне используется в быту. </a:t>
            </a:r>
            <a:endParaRPr lang="ru-RU" sz="3600" dirty="0" smtClean="0"/>
          </a:p>
          <a:p>
            <a:pPr algn="ctr">
              <a:buNone/>
            </a:pPr>
            <a:endParaRPr lang="ru-RU" sz="900" dirty="0" smtClean="0"/>
          </a:p>
          <a:p>
            <a:pPr algn="ctr">
              <a:buNone/>
            </a:pPr>
            <a:r>
              <a:rPr lang="ru-RU" sz="3600" b="1" dirty="0" smtClean="0"/>
              <a:t>Что </a:t>
            </a:r>
            <a:r>
              <a:rPr lang="ru-RU" sz="3600" b="1" dirty="0"/>
              <a:t>в чёрном ящике?                                </a:t>
            </a:r>
            <a:endParaRPr lang="ru-RU" sz="3600" dirty="0"/>
          </a:p>
          <a:p>
            <a:pPr>
              <a:buNone/>
            </a:pPr>
            <a:endParaRPr lang="ru-RU" dirty="0"/>
          </a:p>
        </p:txBody>
      </p:sp>
      <p:pic>
        <p:nvPicPr>
          <p:cNvPr id="5" name="Picture 2" descr="G:\i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00958" y="5214950"/>
            <a:ext cx="1428750" cy="142875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-500090"/>
            <a:ext cx="8686800" cy="392909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Винт Архимеда,</a:t>
            </a:r>
            <a:br>
              <a:rPr lang="ru-RU" b="1" dirty="0" smtClean="0"/>
            </a:br>
            <a:r>
              <a:rPr lang="ru-RU" b="1" dirty="0" smtClean="0"/>
              <a:t>используется в мясорубке</a:t>
            </a:r>
            <a:r>
              <a:rPr lang="ru-RU" dirty="0" smtClean="0">
                <a:latin typeface="+mn-lt"/>
              </a:rPr>
              <a:t/>
            </a:r>
            <a:br>
              <a:rPr lang="ru-RU" dirty="0" smtClean="0">
                <a:latin typeface="+mn-lt"/>
              </a:rPr>
            </a:br>
            <a:endParaRPr lang="ru-RU" dirty="0">
              <a:latin typeface="+mn-lt"/>
            </a:endParaRPr>
          </a:p>
        </p:txBody>
      </p:sp>
      <p:pic>
        <p:nvPicPr>
          <p:cNvPr id="3" name="Picture 3" descr="G:\sov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3000372"/>
            <a:ext cx="2139050" cy="3025364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G:\i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5250" y="5429250"/>
            <a:ext cx="1428750" cy="1428750"/>
          </a:xfrm>
          <a:prstGeom prst="rect">
            <a:avLst/>
          </a:prstGeom>
          <a:noFill/>
        </p:spPr>
      </p:pic>
      <p:pic>
        <p:nvPicPr>
          <p:cNvPr id="4" name="Picture 3" descr="G:\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500042"/>
            <a:ext cx="1019176" cy="16617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571612"/>
            <a:ext cx="8229600" cy="4500594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2800" dirty="0" smtClean="0"/>
              <a:t>6. Чувствительность </a:t>
            </a:r>
            <a:r>
              <a:rPr lang="ru-RU" sz="2800" dirty="0"/>
              <a:t>его глаз так велика, что при идеальных условиях видимости они могут увидеть ночью с вершины высокой горы свет горящей спички на расстоянии 80 км.</a:t>
            </a:r>
          </a:p>
          <a:p>
            <a:pPr algn="ctr">
              <a:buNone/>
            </a:pPr>
            <a:r>
              <a:rPr lang="ru-RU" sz="2800" dirty="0" smtClean="0"/>
              <a:t>	Мощность</a:t>
            </a:r>
            <a:r>
              <a:rPr lang="ru-RU" sz="2800" dirty="0"/>
              <a:t>, развиваемая его сердцем, примерно равна 2,2 Вт.</a:t>
            </a:r>
          </a:p>
          <a:p>
            <a:pPr algn="ctr">
              <a:buNone/>
            </a:pPr>
            <a:r>
              <a:rPr lang="ru-RU" sz="2800" dirty="0" smtClean="0"/>
              <a:t>	Его </a:t>
            </a:r>
            <a:r>
              <a:rPr lang="ru-RU" sz="2800" dirty="0"/>
              <a:t>мозг за 0,05 с  распознаёт объект, изображение которого зафиксировал глаз.</a:t>
            </a:r>
          </a:p>
          <a:p>
            <a:pPr algn="ctr">
              <a:buNone/>
            </a:pPr>
            <a:r>
              <a:rPr lang="ru-RU" sz="2800" dirty="0" smtClean="0"/>
              <a:t>	За </a:t>
            </a:r>
            <a:r>
              <a:rPr lang="ru-RU" sz="2800" dirty="0"/>
              <a:t>свою жизнь оно съедает около 40 тонн пищи.</a:t>
            </a:r>
          </a:p>
          <a:p>
            <a:pPr algn="ctr">
              <a:buNone/>
            </a:pPr>
            <a:r>
              <a:rPr lang="ru-RU" sz="2800" dirty="0" smtClean="0"/>
              <a:t>	Это </a:t>
            </a:r>
            <a:r>
              <a:rPr lang="ru-RU" sz="2800" dirty="0"/>
              <a:t>самое умное животное на Земле. </a:t>
            </a:r>
            <a:r>
              <a:rPr lang="ru-RU" sz="2800" b="1" dirty="0" smtClean="0">
                <a:latin typeface="+mj-lt"/>
              </a:rPr>
              <a:t>                                                         </a:t>
            </a:r>
            <a:endParaRPr lang="ru-RU" sz="2800" dirty="0">
              <a:latin typeface="+mj-lt"/>
            </a:endParaRP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357166"/>
            <a:ext cx="8686800" cy="2643206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Человек</a:t>
            </a:r>
            <a:endParaRPr lang="ru-RU" dirty="0"/>
          </a:p>
        </p:txBody>
      </p:sp>
      <p:pic>
        <p:nvPicPr>
          <p:cNvPr id="3" name="Picture 3" descr="G:\sov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3000372"/>
            <a:ext cx="2139050" cy="3025364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G:\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500042"/>
            <a:ext cx="1019176" cy="16617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1643050"/>
            <a:ext cx="8229600" cy="428628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800" dirty="0" smtClean="0"/>
              <a:t>7. </a:t>
            </a:r>
            <a:r>
              <a:rPr lang="ru-RU" sz="3600" b="1" dirty="0" smtClean="0"/>
              <a:t>Почему</a:t>
            </a:r>
            <a:r>
              <a:rPr lang="ru-RU" sz="3600" dirty="0" smtClean="0"/>
              <a:t> </a:t>
            </a:r>
            <a:r>
              <a:rPr lang="ru-RU" sz="3600" dirty="0"/>
              <a:t>во время ВОВ партизаны прикладывали ухо к рельсам, чтобы определить приближение вражеского состава. А на Руси, чтобы услышать приближение врага, прикладывали ухо к </a:t>
            </a:r>
            <a:r>
              <a:rPr lang="ru-RU" sz="3600" dirty="0" smtClean="0"/>
              <a:t>Земле?</a:t>
            </a:r>
            <a:endParaRPr lang="ru-RU" sz="3600" dirty="0" smtClean="0">
              <a:latin typeface="+mj-lt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5" name="Picture 2" descr="G:\i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86644" y="5072074"/>
            <a:ext cx="1428750" cy="142875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split dir="in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785794"/>
            <a:ext cx="8686800" cy="2928958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Скорость распространения звука в твёрдых телах больше, чем в жидкостях или газах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3" name="Picture 3" descr="G:\sov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00826" y="3500438"/>
            <a:ext cx="2139050" cy="3025364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G:\i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34282" y="5285026"/>
            <a:ext cx="1428750" cy="1428750"/>
          </a:xfrm>
          <a:prstGeom prst="rect">
            <a:avLst/>
          </a:prstGeom>
          <a:noFill/>
        </p:spPr>
      </p:pic>
      <p:pic>
        <p:nvPicPr>
          <p:cNvPr id="4" name="Picture 3" descr="G:\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500042"/>
            <a:ext cx="1019176" cy="16617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1071546"/>
            <a:ext cx="8229600" cy="5214950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endParaRPr lang="ru-RU" sz="3600" dirty="0" smtClean="0"/>
          </a:p>
          <a:p>
            <a:pPr algn="ctr">
              <a:buNone/>
            </a:pPr>
            <a:r>
              <a:rPr lang="ru-RU" sz="3600" dirty="0" smtClean="0"/>
              <a:t>8.В </a:t>
            </a:r>
            <a:r>
              <a:rPr lang="ru-RU" sz="3600" dirty="0"/>
              <a:t>практике музейного дела нередко возникает надобность читать древние свитки, настолько ветхие, что они ломаются и рвутся при самой осторожной попытке отделить один слой от другого. При Академии наук с такой  задачей справляются. </a:t>
            </a:r>
            <a:endParaRPr lang="ru-RU" sz="3600" dirty="0" smtClean="0"/>
          </a:p>
          <a:p>
            <a:pPr algn="ctr">
              <a:buNone/>
            </a:pPr>
            <a:endParaRPr lang="ru-RU" sz="800" dirty="0" smtClean="0"/>
          </a:p>
          <a:p>
            <a:pPr algn="ctr">
              <a:buNone/>
            </a:pPr>
            <a:r>
              <a:rPr lang="ru-RU" sz="3600" b="1" dirty="0" smtClean="0"/>
              <a:t>	Как </a:t>
            </a:r>
            <a:r>
              <a:rPr lang="ru-RU" sz="3600" b="1" dirty="0"/>
              <a:t>разъединяют листы в указанном случае</a:t>
            </a:r>
            <a:r>
              <a:rPr lang="ru-RU" sz="3600" b="1" dirty="0" smtClean="0"/>
              <a:t>?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785794"/>
            <a:ext cx="8686800" cy="375761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	</a:t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Свиток электризуют:  соседние части, получающие одноимённый заряд,  отталкиваются и аккуратно, без повреждений,  разделяются. Затем нетрудно умелыми руками  развернуть свиток и наклеить его на плотную бумагу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3" name="Picture 3" descr="G:\sov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16" y="4286256"/>
            <a:ext cx="1616302" cy="2286016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G:\i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5250" y="5429250"/>
            <a:ext cx="1428750" cy="1428750"/>
          </a:xfrm>
          <a:prstGeom prst="rect">
            <a:avLst/>
          </a:prstGeom>
          <a:noFill/>
        </p:spPr>
      </p:pic>
      <p:pic>
        <p:nvPicPr>
          <p:cNvPr id="4" name="Picture 3" descr="G:\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500042"/>
            <a:ext cx="1019176" cy="16617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1357298"/>
            <a:ext cx="8229600" cy="535785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800" dirty="0" smtClean="0"/>
              <a:t>	</a:t>
            </a:r>
          </a:p>
          <a:p>
            <a:pPr algn="ctr">
              <a:buNone/>
            </a:pPr>
            <a:r>
              <a:rPr lang="ru-RU" sz="2800" dirty="0" smtClean="0">
                <a:latin typeface="+mj-lt"/>
              </a:rPr>
              <a:t>9. </a:t>
            </a:r>
            <a:r>
              <a:rPr lang="ru-RU" sz="3600" dirty="0" smtClean="0"/>
              <a:t>Однажды </a:t>
            </a:r>
            <a:r>
              <a:rPr lang="ru-RU" sz="3600" dirty="0"/>
              <a:t>репортёр спросил Альберта Эйнштейна, записывает ли он свои великие мысли, и если записывает, то в блокнот, записную книжку или специальную картотеку? Эйнштейн посмотрел на объёмистый блокнот репортёра и сказал… </a:t>
            </a:r>
            <a:endParaRPr lang="ru-RU" sz="3600" dirty="0" smtClean="0"/>
          </a:p>
          <a:p>
            <a:pPr algn="ctr">
              <a:buNone/>
            </a:pPr>
            <a:endParaRPr lang="ru-RU" sz="1400" dirty="0"/>
          </a:p>
          <a:p>
            <a:pPr algn="ctr">
              <a:buNone/>
            </a:pPr>
            <a:r>
              <a:rPr lang="ru-RU" sz="3600" b="1" dirty="0" smtClean="0"/>
              <a:t>	Что </a:t>
            </a:r>
            <a:r>
              <a:rPr lang="ru-RU" sz="3600" b="1" dirty="0"/>
              <a:t>сказал Альберт Эйнштейн</a:t>
            </a:r>
            <a:r>
              <a:rPr lang="ru-RU" sz="3600" b="1" dirty="0" smtClean="0"/>
              <a:t>?</a:t>
            </a:r>
          </a:p>
          <a:p>
            <a:pPr>
              <a:buNone/>
            </a:pPr>
            <a:endParaRPr lang="ru-RU" sz="2800" dirty="0">
              <a:latin typeface="+mj-lt"/>
            </a:endParaRPr>
          </a:p>
          <a:p>
            <a:pPr>
              <a:buNone/>
            </a:pPr>
            <a:endParaRPr lang="ru-RU" sz="2800" dirty="0"/>
          </a:p>
        </p:txBody>
      </p:sp>
    </p:spTree>
  </p:cSld>
  <p:clrMapOvr>
    <a:masterClrMapping/>
  </p:clrMapOvr>
  <p:transition spd="med">
    <p:zoom dir="in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285860"/>
            <a:ext cx="8686800" cy="2357454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Милый мой…, настоящие мысли</a:t>
            </a:r>
            <a:br>
              <a:rPr lang="ru-RU" b="1" dirty="0" smtClean="0"/>
            </a:br>
            <a:r>
              <a:rPr lang="ru-RU" b="1" dirty="0" smtClean="0"/>
              <a:t>так редко приходят в голову, </a:t>
            </a:r>
            <a:br>
              <a:rPr lang="ru-RU" b="1" dirty="0" smtClean="0"/>
            </a:br>
            <a:r>
              <a:rPr lang="ru-RU" b="1" dirty="0" smtClean="0"/>
              <a:t>что их нетрудно и запомнить!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3" name="Picture 3" descr="G:\sov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15074" y="3357562"/>
            <a:ext cx="2139050" cy="3025364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G:\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142852"/>
            <a:ext cx="1019176" cy="16617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214422"/>
            <a:ext cx="8572528" cy="4572032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+mn-lt"/>
              </a:rPr>
              <a:t>1. В </a:t>
            </a:r>
            <a:r>
              <a:rPr lang="ru-RU" sz="2800" dirty="0">
                <a:latin typeface="+mn-lt"/>
              </a:rPr>
              <a:t>листьях растений третьей планеты, под действием лучей этой звезды, дающей непрерывный спектр, протекает процесс фотосинтеза, и листья становятся зелёными. Это замечают и птицы семейства воробьиных, которые летят к нам в постройки, и мы судим о смене времён года</a:t>
            </a:r>
            <a:r>
              <a:rPr lang="ru-RU" sz="2800" dirty="0" smtClean="0">
                <a:latin typeface="+mn-lt"/>
              </a:rPr>
              <a:t>.</a:t>
            </a:r>
            <a:br>
              <a:rPr lang="ru-RU" sz="2800" dirty="0" smtClean="0">
                <a:latin typeface="+mn-lt"/>
              </a:rPr>
            </a:br>
            <a:r>
              <a:rPr lang="ru-RU" sz="2800" b="1" dirty="0" smtClean="0">
                <a:latin typeface="+mn-lt"/>
              </a:rPr>
              <a:t> </a:t>
            </a:r>
            <a:r>
              <a:rPr lang="ru-RU" sz="2800" b="1" dirty="0">
                <a:latin typeface="+mn-lt"/>
              </a:rPr>
              <a:t>Какое стихотворение закодировано в этом эпизоде</a:t>
            </a:r>
            <a:r>
              <a:rPr lang="ru-RU" sz="2800" b="1" dirty="0" smtClean="0">
                <a:latin typeface="+mn-lt"/>
              </a:rPr>
              <a:t>?</a:t>
            </a:r>
            <a:endParaRPr lang="ru-RU" sz="2800" b="1" dirty="0">
              <a:latin typeface="+mn-lt"/>
            </a:endParaRPr>
          </a:p>
        </p:txBody>
      </p:sp>
      <p:pic>
        <p:nvPicPr>
          <p:cNvPr id="4" name="Picture 2" descr="G:\i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86644" y="5072074"/>
            <a:ext cx="1428750" cy="142875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G:\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500042"/>
            <a:ext cx="1019176" cy="16617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1428736"/>
            <a:ext cx="8229600" cy="492922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600" dirty="0" smtClean="0"/>
              <a:t>10. Утверждают</a:t>
            </a:r>
            <a:r>
              <a:rPr lang="ru-RU" sz="3600" dirty="0"/>
              <a:t>, что алмаз – не только рекордсмен по  твёрдости и отражению света, он может снизить ЕЁ почти вдвое. </a:t>
            </a:r>
            <a:endParaRPr lang="ru-RU" sz="3600" dirty="0" smtClean="0"/>
          </a:p>
          <a:p>
            <a:pPr algn="ctr">
              <a:buNone/>
            </a:pPr>
            <a:endParaRPr lang="ru-RU" sz="3600" dirty="0"/>
          </a:p>
          <a:p>
            <a:pPr algn="ctr">
              <a:buNone/>
            </a:pPr>
            <a:r>
              <a:rPr lang="ru-RU" sz="3600" b="1" dirty="0" smtClean="0"/>
              <a:t>	Запишите </a:t>
            </a:r>
            <a:r>
              <a:rPr lang="ru-RU" sz="3600" b="1" dirty="0"/>
              <a:t>ЕЁ </a:t>
            </a:r>
            <a:r>
              <a:rPr lang="ru-RU" sz="3600" b="1" dirty="0" smtClean="0"/>
              <a:t>обозначение</a:t>
            </a:r>
          </a:p>
          <a:p>
            <a:pPr algn="ctr">
              <a:buNone/>
            </a:pPr>
            <a:r>
              <a:rPr lang="ru-RU" sz="3600" b="1" dirty="0" smtClean="0"/>
              <a:t>одной </a:t>
            </a:r>
            <a:r>
              <a:rPr lang="ru-RU" sz="3600" b="1" dirty="0"/>
              <a:t>буквой. </a:t>
            </a:r>
            <a:endParaRPr lang="ru-RU" sz="3600" b="1" dirty="0" smtClean="0"/>
          </a:p>
          <a:p>
            <a:endParaRPr lang="ru-RU" dirty="0"/>
          </a:p>
        </p:txBody>
      </p:sp>
      <p:pic>
        <p:nvPicPr>
          <p:cNvPr id="5" name="Picture 2" descr="G:\i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86644" y="5072074"/>
            <a:ext cx="1428750" cy="142875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heel spokes="2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071546"/>
            <a:ext cx="8686800" cy="2214578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С;  Она – скорость света, которая в плотной среде (алмазе) падает до 124 тысяч километров в секунду</a:t>
            </a:r>
            <a:endParaRPr lang="ru-RU" dirty="0"/>
          </a:p>
        </p:txBody>
      </p:sp>
      <p:pic>
        <p:nvPicPr>
          <p:cNvPr id="3" name="Picture 3" descr="G:\sov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86512" y="3286124"/>
            <a:ext cx="2139050" cy="3025364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19736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600" dirty="0" smtClean="0"/>
              <a:t>	11.Спецодежда </a:t>
            </a:r>
            <a:r>
              <a:rPr lang="ru-RU" sz="3600" dirty="0"/>
              <a:t>сталеваров имеет некоторые особенности – она покрыта тонким слоем металла.</a:t>
            </a:r>
          </a:p>
          <a:p>
            <a:pPr algn="ctr">
              <a:buNone/>
            </a:pPr>
            <a:r>
              <a:rPr lang="ru-RU" sz="3600" b="1" dirty="0" smtClean="0"/>
              <a:t>	Для </a:t>
            </a:r>
            <a:r>
              <a:rPr lang="ru-RU" sz="3600" b="1" dirty="0"/>
              <a:t>чего это делается</a:t>
            </a:r>
            <a:r>
              <a:rPr lang="ru-RU" sz="3600" b="1" dirty="0" smtClean="0"/>
              <a:t>?</a:t>
            </a:r>
          </a:p>
        </p:txBody>
      </p:sp>
      <p:pic>
        <p:nvPicPr>
          <p:cNvPr id="4" name="Picture 3" descr="G:\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500042"/>
            <a:ext cx="1019176" cy="1661700"/>
          </a:xfrm>
          <a:prstGeom prst="rect">
            <a:avLst/>
          </a:prstGeom>
          <a:noFill/>
        </p:spPr>
      </p:pic>
      <p:pic>
        <p:nvPicPr>
          <p:cNvPr id="5" name="Picture 2" descr="G:\i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86644" y="5072074"/>
            <a:ext cx="1428750" cy="142875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428736"/>
            <a:ext cx="8686800" cy="1857388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Для отражения тепловых (инфракрасных) лучей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3" name="Picture 3" descr="G:\sov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3000372"/>
            <a:ext cx="2139050" cy="30253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G:\i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00958" y="5286388"/>
            <a:ext cx="1428750" cy="142875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85860"/>
            <a:ext cx="8229600" cy="4929222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sz="3600" dirty="0" smtClean="0"/>
              <a:t>12. Как орудие войны это изобретение упоминается в источниках 13 века, 15 века, в конце 18 и середине 20 века.</a:t>
            </a:r>
          </a:p>
          <a:p>
            <a:pPr algn="ctr">
              <a:buNone/>
            </a:pPr>
            <a:r>
              <a:rPr lang="ru-RU" sz="3600" dirty="0" smtClean="0"/>
              <a:t>	Данное изобретение используется и в мирных целях.</a:t>
            </a:r>
          </a:p>
          <a:p>
            <a:pPr algn="ctr">
              <a:buNone/>
            </a:pPr>
            <a:r>
              <a:rPr lang="ru-RU" sz="3600" dirty="0" smtClean="0"/>
              <a:t>	Предполагается, что родина этого изобретения Китай.</a:t>
            </a:r>
          </a:p>
          <a:p>
            <a:pPr algn="ctr">
              <a:buNone/>
            </a:pPr>
            <a:r>
              <a:rPr lang="ru-RU" sz="3600" dirty="0" smtClean="0"/>
              <a:t>	В Европе  (13век) его разновидность получила название – «Летающий огонь», или «Огненный волан», а в середине 20 века – имя милой девушки.</a:t>
            </a:r>
          </a:p>
          <a:p>
            <a:pPr algn="ctr">
              <a:buNone/>
            </a:pPr>
            <a:r>
              <a:rPr lang="ru-RU" sz="3600" dirty="0" smtClean="0"/>
              <a:t>	Это изобретение – основной двигатель космических кораблей.                                                     </a:t>
            </a:r>
            <a:endParaRPr lang="ru-RU" sz="3600" dirty="0"/>
          </a:p>
        </p:txBody>
      </p:sp>
      <p:pic>
        <p:nvPicPr>
          <p:cNvPr id="4" name="Picture 3" descr="G:\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500042"/>
            <a:ext cx="1019176" cy="16617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500174"/>
            <a:ext cx="8686800" cy="1714512"/>
          </a:xfrm>
        </p:spPr>
        <p:txBody>
          <a:bodyPr/>
          <a:lstStyle/>
          <a:p>
            <a:pPr algn="ctr"/>
            <a:r>
              <a:rPr lang="ru-RU" b="1" dirty="0" smtClean="0"/>
              <a:t>Ракета</a:t>
            </a:r>
            <a:endParaRPr lang="ru-RU" dirty="0"/>
          </a:p>
        </p:txBody>
      </p:sp>
      <p:pic>
        <p:nvPicPr>
          <p:cNvPr id="3" name="Picture 3" descr="G:\sov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3000372"/>
            <a:ext cx="2139050" cy="3025364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429156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sz="3600" dirty="0" smtClean="0"/>
              <a:t>13. Татьяна </a:t>
            </a:r>
            <a:r>
              <a:rPr lang="ru-RU" sz="3600" dirty="0"/>
              <a:t>пред окном стояла,</a:t>
            </a:r>
          </a:p>
          <a:p>
            <a:pPr algn="ctr">
              <a:buNone/>
            </a:pPr>
            <a:r>
              <a:rPr lang="ru-RU" sz="3600" dirty="0" smtClean="0"/>
              <a:t>	На </a:t>
            </a:r>
            <a:r>
              <a:rPr lang="ru-RU" sz="3600" dirty="0"/>
              <a:t>стёкла хладные дыша,</a:t>
            </a:r>
          </a:p>
          <a:p>
            <a:pPr algn="ctr">
              <a:buNone/>
            </a:pPr>
            <a:r>
              <a:rPr lang="ru-RU" sz="3600" dirty="0"/>
              <a:t> </a:t>
            </a:r>
            <a:r>
              <a:rPr lang="ru-RU" sz="3600" dirty="0" smtClean="0"/>
              <a:t>	Задумавшись</a:t>
            </a:r>
            <a:r>
              <a:rPr lang="ru-RU" sz="3600" dirty="0"/>
              <a:t>, моя душа,</a:t>
            </a:r>
          </a:p>
          <a:p>
            <a:pPr algn="ctr">
              <a:buNone/>
            </a:pPr>
            <a:r>
              <a:rPr lang="ru-RU" sz="3600" dirty="0" smtClean="0"/>
              <a:t>	Прелестным </a:t>
            </a:r>
            <a:r>
              <a:rPr lang="ru-RU" sz="3600" dirty="0"/>
              <a:t>пальчиком писала</a:t>
            </a:r>
          </a:p>
          <a:p>
            <a:pPr algn="ctr">
              <a:buNone/>
            </a:pPr>
            <a:r>
              <a:rPr lang="ru-RU" sz="3600" dirty="0" smtClean="0"/>
              <a:t>	На </a:t>
            </a:r>
            <a:r>
              <a:rPr lang="ru-RU" sz="3600" dirty="0"/>
              <a:t>отуманенном стекле </a:t>
            </a:r>
          </a:p>
          <a:p>
            <a:pPr algn="ctr">
              <a:buNone/>
            </a:pPr>
            <a:r>
              <a:rPr lang="ru-RU" sz="3600" dirty="0" smtClean="0"/>
              <a:t>	Заветный </a:t>
            </a:r>
            <a:r>
              <a:rPr lang="ru-RU" sz="3600" dirty="0"/>
              <a:t>вензель О да Е</a:t>
            </a:r>
            <a:r>
              <a:rPr lang="ru-RU" sz="3600" dirty="0" smtClean="0"/>
              <a:t>.</a:t>
            </a:r>
          </a:p>
          <a:p>
            <a:pPr algn="ctr">
              <a:buNone/>
            </a:pPr>
            <a:r>
              <a:rPr lang="ru-RU" sz="3600" b="1" dirty="0" smtClean="0"/>
              <a:t>Какое </a:t>
            </a:r>
            <a:r>
              <a:rPr lang="ru-RU" sz="3600" b="1" dirty="0"/>
              <a:t>физическое  явление при этом происходило</a:t>
            </a:r>
            <a:r>
              <a:rPr lang="ru-RU" sz="3600" b="1" dirty="0" smtClean="0"/>
              <a:t>?</a:t>
            </a:r>
            <a:endParaRPr lang="ru-RU" sz="2800" dirty="0"/>
          </a:p>
        </p:txBody>
      </p:sp>
      <p:pic>
        <p:nvPicPr>
          <p:cNvPr id="4" name="Picture 3" descr="G:\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500042"/>
            <a:ext cx="1019176" cy="1661700"/>
          </a:xfrm>
          <a:prstGeom prst="rect">
            <a:avLst/>
          </a:prstGeom>
          <a:noFill/>
        </p:spPr>
      </p:pic>
      <p:pic>
        <p:nvPicPr>
          <p:cNvPr id="5" name="Picture 2" descr="G:\i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86644" y="5072074"/>
            <a:ext cx="1428750" cy="142875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lus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500174"/>
            <a:ext cx="8686800" cy="2071702"/>
          </a:xfrm>
        </p:spPr>
        <p:txBody>
          <a:bodyPr/>
          <a:lstStyle/>
          <a:p>
            <a:pPr algn="ctr"/>
            <a:r>
              <a:rPr lang="ru-RU" b="1" dirty="0" smtClean="0"/>
              <a:t>Конденсация водяного пара</a:t>
            </a:r>
            <a:endParaRPr lang="ru-RU" dirty="0"/>
          </a:p>
        </p:txBody>
      </p:sp>
      <p:pic>
        <p:nvPicPr>
          <p:cNvPr id="3" name="Picture 3" descr="G:\sov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3000372"/>
            <a:ext cx="2139050" cy="3025364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G:\i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5250" y="5429250"/>
            <a:ext cx="1428750" cy="142875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00152" y="1214422"/>
            <a:ext cx="7943848" cy="514353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 smtClean="0">
                <a:latin typeface="+mn-lt"/>
              </a:rPr>
              <a:t>14. Абитуриент </a:t>
            </a:r>
            <a:r>
              <a:rPr lang="ru-RU" sz="3200" dirty="0">
                <a:latin typeface="+mn-lt"/>
              </a:rPr>
              <a:t>сдаёт экзамен по физике. Ответил на все вопросы по билету, на </a:t>
            </a:r>
            <a:r>
              <a:rPr lang="ru-RU" sz="3200" dirty="0" smtClean="0">
                <a:latin typeface="+mn-lt"/>
              </a:rPr>
              <a:t>дополнительные.</a:t>
            </a:r>
            <a:br>
              <a:rPr lang="ru-RU" sz="3200" dirty="0" smtClean="0">
                <a:latin typeface="+mn-lt"/>
              </a:rPr>
            </a:br>
            <a:r>
              <a:rPr lang="ru-RU" sz="3200" dirty="0" smtClean="0">
                <a:latin typeface="+mn-lt"/>
              </a:rPr>
              <a:t>Комиссия переглядывается.</a:t>
            </a:r>
            <a:br>
              <a:rPr lang="ru-RU" sz="3200" dirty="0" smtClean="0">
                <a:latin typeface="+mn-lt"/>
              </a:rPr>
            </a:br>
            <a:r>
              <a:rPr lang="ru-RU" sz="3200" dirty="0" smtClean="0">
                <a:latin typeface="+mn-lt"/>
              </a:rPr>
              <a:t>Председатель </a:t>
            </a:r>
            <a:r>
              <a:rPr lang="ru-RU" sz="3200" dirty="0">
                <a:latin typeface="+mn-lt"/>
              </a:rPr>
              <a:t>спрашивает:</a:t>
            </a:r>
            <a:br>
              <a:rPr lang="ru-RU" sz="3200" dirty="0">
                <a:latin typeface="+mn-lt"/>
              </a:rPr>
            </a:br>
            <a:r>
              <a:rPr lang="ru-RU" sz="3200" dirty="0">
                <a:latin typeface="+mn-lt"/>
              </a:rPr>
              <a:t>- И последний вопрос – что будет, если толочь воду в ступе?</a:t>
            </a:r>
            <a:br>
              <a:rPr lang="ru-RU" sz="3200" dirty="0">
                <a:latin typeface="+mn-lt"/>
              </a:rPr>
            </a:br>
            <a:r>
              <a:rPr lang="ru-RU" sz="3200" dirty="0">
                <a:latin typeface="+mn-lt"/>
              </a:rPr>
              <a:t>Абитуриент моментально даёт ответ, после которого получает 5. </a:t>
            </a:r>
            <a:r>
              <a:rPr lang="ru-RU" sz="3200" dirty="0" smtClean="0">
                <a:latin typeface="+mn-lt"/>
              </a:rPr>
              <a:t/>
            </a:r>
            <a:br>
              <a:rPr lang="ru-RU" sz="3200" dirty="0" smtClean="0">
                <a:latin typeface="+mn-lt"/>
              </a:rPr>
            </a:br>
            <a:r>
              <a:rPr lang="ru-RU" sz="3200" dirty="0">
                <a:latin typeface="+mn-lt"/>
              </a:rPr>
              <a:t/>
            </a:r>
            <a:br>
              <a:rPr lang="ru-RU" sz="3200" dirty="0">
                <a:latin typeface="+mn-lt"/>
              </a:rPr>
            </a:br>
            <a:r>
              <a:rPr lang="ru-RU" sz="3200" b="1" dirty="0">
                <a:latin typeface="+mn-lt"/>
              </a:rPr>
              <a:t>Какой ответ дал абитуриент</a:t>
            </a:r>
            <a:r>
              <a:rPr lang="ru-RU" sz="3200" b="1" dirty="0" smtClean="0">
                <a:latin typeface="+mn-lt"/>
              </a:rPr>
              <a:t>?</a:t>
            </a:r>
            <a:endParaRPr lang="ru-RU" sz="3200" dirty="0">
              <a:latin typeface="+mn-lt"/>
            </a:endParaRPr>
          </a:p>
        </p:txBody>
      </p:sp>
      <p:pic>
        <p:nvPicPr>
          <p:cNvPr id="3" name="Picture 3" descr="G:\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500042"/>
            <a:ext cx="1019176" cy="16617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heel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214422"/>
            <a:ext cx="8686800" cy="2000264"/>
          </a:xfrm>
        </p:spPr>
        <p:txBody>
          <a:bodyPr/>
          <a:lstStyle/>
          <a:p>
            <a:pPr algn="ctr"/>
            <a:r>
              <a:rPr lang="ru-RU" b="1" dirty="0" smtClean="0"/>
              <a:t>она нагреется</a:t>
            </a:r>
            <a:endParaRPr lang="ru-RU" dirty="0"/>
          </a:p>
        </p:txBody>
      </p:sp>
      <p:pic>
        <p:nvPicPr>
          <p:cNvPr id="3" name="Picture 3" descr="G:\sov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3000372"/>
            <a:ext cx="2139050" cy="3025364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785850" y="214290"/>
            <a:ext cx="8686800" cy="5257816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   Травка зеленеет,	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Солнышко блестит,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Ласточка с весною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В сени к нам летит</a:t>
            </a:r>
            <a:endParaRPr lang="ru-RU" dirty="0"/>
          </a:p>
        </p:txBody>
      </p:sp>
      <p:pic>
        <p:nvPicPr>
          <p:cNvPr id="3" name="Picture 3" descr="G:\sov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3000372"/>
            <a:ext cx="2139050" cy="3025364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00174"/>
            <a:ext cx="8229600" cy="485778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+mn-lt"/>
              </a:rPr>
              <a:t>15.Имеются </a:t>
            </a:r>
            <a:r>
              <a:rPr lang="ru-RU" dirty="0">
                <a:latin typeface="+mn-lt"/>
              </a:rPr>
              <a:t>два бруска льда одинаковой массы, взятые при разных температурах, равных соответственно 0</a:t>
            </a:r>
            <a:r>
              <a:rPr lang="ru-RU" baseline="30000" dirty="0">
                <a:latin typeface="+mn-lt"/>
              </a:rPr>
              <a:t>о </a:t>
            </a:r>
            <a:r>
              <a:rPr lang="ru-RU" dirty="0">
                <a:latin typeface="+mn-lt"/>
              </a:rPr>
              <a:t>С и  – 25</a:t>
            </a:r>
            <a:r>
              <a:rPr lang="ru-RU" baseline="30000" dirty="0">
                <a:latin typeface="+mn-lt"/>
              </a:rPr>
              <a:t>о</a:t>
            </a:r>
            <a:r>
              <a:rPr lang="ru-RU" dirty="0">
                <a:latin typeface="+mn-lt"/>
              </a:rPr>
              <a:t> С. </a:t>
            </a:r>
            <a:r>
              <a:rPr lang="ru-RU" dirty="0" smtClean="0">
                <a:latin typeface="+mn-lt"/>
              </a:rPr>
              <a:t/>
            </a:r>
            <a:br>
              <a:rPr lang="ru-RU" dirty="0" smtClean="0">
                <a:latin typeface="+mn-lt"/>
              </a:rPr>
            </a:br>
            <a:r>
              <a:rPr lang="ru-RU" dirty="0">
                <a:latin typeface="+mn-lt"/>
              </a:rPr>
              <a:t/>
            </a:r>
            <a:br>
              <a:rPr lang="ru-RU" dirty="0">
                <a:latin typeface="+mn-lt"/>
              </a:rPr>
            </a:br>
            <a:r>
              <a:rPr lang="ru-RU" b="1" dirty="0">
                <a:latin typeface="+mn-lt"/>
              </a:rPr>
              <a:t>У какого бруска самый большой объём</a:t>
            </a:r>
            <a:r>
              <a:rPr lang="ru-RU" b="1" dirty="0" smtClean="0">
                <a:latin typeface="+mn-lt"/>
              </a:rPr>
              <a:t>?</a:t>
            </a:r>
            <a:r>
              <a:rPr lang="ru-RU" sz="2800" b="1" dirty="0" smtClean="0">
                <a:latin typeface="+mn-lt"/>
              </a:rPr>
              <a:t/>
            </a:r>
            <a:br>
              <a:rPr lang="ru-RU" sz="2800" b="1" dirty="0" smtClean="0">
                <a:latin typeface="+mn-lt"/>
              </a:rPr>
            </a:br>
            <a:r>
              <a:rPr lang="ru-RU" sz="2800" dirty="0">
                <a:latin typeface="+mn-lt"/>
              </a:rPr>
              <a:t/>
            </a:r>
            <a:br>
              <a:rPr lang="ru-RU" sz="2800" dirty="0">
                <a:latin typeface="+mn-lt"/>
              </a:rPr>
            </a:b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pic>
        <p:nvPicPr>
          <p:cNvPr id="3" name="Picture 3" descr="G:\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500042"/>
            <a:ext cx="1019176" cy="1661700"/>
          </a:xfrm>
          <a:prstGeom prst="rect">
            <a:avLst/>
          </a:prstGeom>
          <a:noFill/>
        </p:spPr>
      </p:pic>
      <p:pic>
        <p:nvPicPr>
          <p:cNvPr id="4" name="Picture 2" descr="G:\i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86644" y="4857760"/>
            <a:ext cx="1428750" cy="142875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G:\sov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72330" y="4143380"/>
            <a:ext cx="1785484" cy="252529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42918"/>
            <a:ext cx="8062938" cy="4572032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latin typeface="+mn-lt"/>
              </a:rPr>
              <a:t>Лёд, как всякое твёрдое тело, при нагревании расширяется, а при  охлаждении сжимается. Следовательно, плотность льда  при более низкой температуре больше, чем при  более высокой. Поэтому самый большой  объём у бруска с температурой 0</a:t>
            </a:r>
            <a:r>
              <a:rPr lang="ru-RU" sz="3200" b="1" baseline="30000" dirty="0" smtClean="0">
                <a:latin typeface="+mn-lt"/>
              </a:rPr>
              <a:t>о </a:t>
            </a:r>
            <a:r>
              <a:rPr lang="ru-RU" sz="3200" b="1" dirty="0" smtClean="0">
                <a:latin typeface="+mn-lt"/>
              </a:rPr>
              <a:t>С</a:t>
            </a:r>
            <a:endParaRPr lang="ru-RU" sz="3200" dirty="0">
              <a:latin typeface="+mn-lt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G:\i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5250" y="5429250"/>
            <a:ext cx="1428750" cy="142875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1357298"/>
            <a:ext cx="8015318" cy="5357850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+mn-lt"/>
              </a:rPr>
              <a:t>16. Без </a:t>
            </a:r>
            <a:r>
              <a:rPr lang="ru-RU" sz="3200" dirty="0">
                <a:latin typeface="+mn-lt"/>
              </a:rPr>
              <a:t>этого растения не обойтись в парфюмерии, его употребляют в пищу, одновременно с этим – при неправильном использовании оно ядовито. А если в него воткнуть медную и цинковую пластинки, то получается источник тока, способный питать 1,5 В лампочку. </a:t>
            </a:r>
            <a:r>
              <a:rPr lang="ru-RU" sz="3200" dirty="0" smtClean="0">
                <a:latin typeface="+mn-lt"/>
              </a:rPr>
              <a:t/>
            </a:r>
            <a:br>
              <a:rPr lang="ru-RU" sz="3200" dirty="0" smtClean="0">
                <a:latin typeface="+mn-lt"/>
              </a:rPr>
            </a:br>
            <a:r>
              <a:rPr lang="ru-RU" sz="3200" dirty="0" smtClean="0">
                <a:latin typeface="+mn-lt"/>
              </a:rPr>
              <a:t/>
            </a:r>
            <a:br>
              <a:rPr lang="ru-RU" sz="3200" dirty="0" smtClean="0">
                <a:latin typeface="+mn-lt"/>
              </a:rPr>
            </a:br>
            <a:r>
              <a:rPr lang="ru-RU" sz="3200" b="1" dirty="0" smtClean="0">
                <a:latin typeface="+mn-lt"/>
              </a:rPr>
              <a:t>О </a:t>
            </a:r>
            <a:r>
              <a:rPr lang="ru-RU" sz="3200" b="1" dirty="0">
                <a:latin typeface="+mn-lt"/>
              </a:rPr>
              <a:t>каком растении идёт речь</a:t>
            </a:r>
            <a:r>
              <a:rPr lang="ru-RU" sz="3200" b="1" dirty="0" smtClean="0">
                <a:latin typeface="+mn-lt"/>
              </a:rPr>
              <a:t>?</a:t>
            </a:r>
            <a:endParaRPr lang="ru-RU" sz="3200" dirty="0">
              <a:latin typeface="+mn-lt"/>
            </a:endParaRPr>
          </a:p>
        </p:txBody>
      </p:sp>
      <p:pic>
        <p:nvPicPr>
          <p:cNvPr id="3" name="Picture 3" descr="G:\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500042"/>
            <a:ext cx="1019176" cy="16617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cover dir="rd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2984"/>
            <a:ext cx="8686800" cy="314327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О картофеле. </a:t>
            </a:r>
            <a:br>
              <a:rPr lang="ru-RU" b="1" dirty="0" smtClean="0"/>
            </a:br>
            <a:r>
              <a:rPr lang="ru-RU" b="1" dirty="0" smtClean="0"/>
              <a:t>В парфюмерии используют картофельный крахмал; в пищу употребляют клубни этого растения; после цветения образуются плоды, которые ядовиты</a:t>
            </a:r>
            <a:endParaRPr lang="ru-RU" dirty="0"/>
          </a:p>
        </p:txBody>
      </p:sp>
      <p:pic>
        <p:nvPicPr>
          <p:cNvPr id="3" name="Picture 3" descr="G:\sov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16" y="3929066"/>
            <a:ext cx="1734974" cy="245386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G:\i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00958" y="5214950"/>
            <a:ext cx="1428750" cy="142875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71612"/>
            <a:ext cx="8686800" cy="5000660"/>
          </a:xfrm>
        </p:spPr>
        <p:txBody>
          <a:bodyPr>
            <a:normAutofit fontScale="90000"/>
          </a:bodyPr>
          <a:lstStyle/>
          <a:p>
            <a:pPr lvl="0" algn="ctr" fontAlgn="base">
              <a:spcAft>
                <a:spcPct val="0"/>
              </a:spcAft>
            </a:pPr>
            <a:r>
              <a:rPr lang="ru-RU" sz="2900" cap="none" dirty="0" smtClean="0"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17. Отрывок из поэмы Лукреция Кара « О природе вещей».</a:t>
            </a:r>
            <a:r>
              <a:rPr lang="ru-RU" sz="2900" cap="none" dirty="0" smtClean="0">
                <a:solidFill>
                  <a:schemeClr val="tx1"/>
                </a:solidFill>
                <a:effectLst/>
                <a:latin typeface="+mn-lt"/>
              </a:rPr>
              <a:t/>
            </a:r>
            <a:br>
              <a:rPr lang="ru-RU" sz="2900" cap="none" dirty="0" smtClean="0">
                <a:solidFill>
                  <a:schemeClr val="tx1"/>
                </a:solidFill>
                <a:effectLst/>
                <a:latin typeface="+mn-lt"/>
              </a:rPr>
            </a:br>
            <a:r>
              <a:rPr lang="ru-RU" sz="2900" cap="none" dirty="0" smtClean="0"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Вот посмотри: всякий раз, когда  солнечный свет проникает</a:t>
            </a:r>
            <a:r>
              <a:rPr lang="ru-RU" sz="2900" cap="none" dirty="0" smtClean="0">
                <a:solidFill>
                  <a:schemeClr val="tx1"/>
                </a:solidFill>
                <a:effectLst/>
                <a:latin typeface="+mn-lt"/>
              </a:rPr>
              <a:t/>
            </a:r>
            <a:br>
              <a:rPr lang="ru-RU" sz="2900" cap="none" dirty="0" smtClean="0">
                <a:solidFill>
                  <a:schemeClr val="tx1"/>
                </a:solidFill>
                <a:effectLst/>
                <a:latin typeface="+mn-lt"/>
              </a:rPr>
            </a:br>
            <a:r>
              <a:rPr lang="ru-RU" sz="2900" cap="none" dirty="0" smtClean="0"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В наши жилища и мрак прорезает своими лучами,</a:t>
            </a:r>
            <a:r>
              <a:rPr lang="ru-RU" sz="2900" cap="none" dirty="0" smtClean="0">
                <a:solidFill>
                  <a:schemeClr val="tx1"/>
                </a:solidFill>
                <a:effectLst/>
                <a:latin typeface="+mn-lt"/>
              </a:rPr>
              <a:t/>
            </a:r>
            <a:br>
              <a:rPr lang="ru-RU" sz="2900" cap="none" dirty="0" smtClean="0">
                <a:solidFill>
                  <a:schemeClr val="tx1"/>
                </a:solidFill>
                <a:effectLst/>
                <a:latin typeface="+mn-lt"/>
              </a:rPr>
            </a:br>
            <a:r>
              <a:rPr lang="ru-RU" sz="2900" cap="none" dirty="0" smtClean="0"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Множество маленьких тел в темноте, ты увидишь, мелькая</a:t>
            </a:r>
            <a:r>
              <a:rPr lang="ru-RU" sz="2900" cap="none" dirty="0" smtClean="0">
                <a:solidFill>
                  <a:schemeClr val="tx1"/>
                </a:solidFill>
                <a:effectLst/>
                <a:latin typeface="+mn-lt"/>
              </a:rPr>
              <a:t/>
            </a:r>
            <a:br>
              <a:rPr lang="ru-RU" sz="2900" cap="none" dirty="0" smtClean="0">
                <a:solidFill>
                  <a:schemeClr val="tx1"/>
                </a:solidFill>
                <a:effectLst/>
                <a:latin typeface="+mn-lt"/>
              </a:rPr>
            </a:br>
            <a:r>
              <a:rPr lang="ru-RU" sz="2900" cap="none" dirty="0" smtClean="0"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Будто бы в вечной борьбе они бьются в сраженьях и битвах…</a:t>
            </a:r>
            <a:r>
              <a:rPr lang="ru-RU" sz="2900" cap="none" dirty="0" smtClean="0">
                <a:solidFill>
                  <a:schemeClr val="tx1"/>
                </a:solidFill>
                <a:effectLst/>
                <a:latin typeface="+mn-lt"/>
              </a:rPr>
              <a:t/>
            </a:r>
            <a:br>
              <a:rPr lang="ru-RU" sz="2900" cap="none" dirty="0" smtClean="0">
                <a:solidFill>
                  <a:schemeClr val="tx1"/>
                </a:solidFill>
                <a:effectLst/>
                <a:latin typeface="+mn-lt"/>
              </a:rPr>
            </a:br>
            <a:r>
              <a:rPr lang="ru-RU" sz="2900" cap="none" dirty="0" smtClean="0"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Увидишь ты там, как много пылинок меняют</a:t>
            </a:r>
            <a:r>
              <a:rPr lang="ru-RU" sz="2900" cap="none" dirty="0" smtClean="0">
                <a:solidFill>
                  <a:schemeClr val="tx1"/>
                </a:solidFill>
                <a:effectLst/>
                <a:latin typeface="+mn-lt"/>
              </a:rPr>
              <a:t/>
            </a:r>
            <a:br>
              <a:rPr lang="ru-RU" sz="2900" cap="none" dirty="0" smtClean="0">
                <a:solidFill>
                  <a:schemeClr val="tx1"/>
                </a:solidFill>
                <a:effectLst/>
                <a:latin typeface="+mn-lt"/>
              </a:rPr>
            </a:br>
            <a:r>
              <a:rPr lang="ru-RU" sz="2900" cap="none" dirty="0" smtClean="0"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Путь свой от скрытых толчков и опять отлетают обратно,</a:t>
            </a:r>
            <a:r>
              <a:rPr lang="ru-RU" sz="2900" cap="none" dirty="0" smtClean="0">
                <a:solidFill>
                  <a:schemeClr val="tx1"/>
                </a:solidFill>
                <a:effectLst/>
                <a:latin typeface="+mn-lt"/>
              </a:rPr>
              <a:t/>
            </a:r>
            <a:br>
              <a:rPr lang="ru-RU" sz="2900" cap="none" dirty="0" smtClean="0">
                <a:solidFill>
                  <a:schemeClr val="tx1"/>
                </a:solidFill>
                <a:effectLst/>
                <a:latin typeface="+mn-lt"/>
              </a:rPr>
            </a:br>
            <a:r>
              <a:rPr lang="ru-RU" sz="2900" cap="none" dirty="0" smtClean="0"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Всюду туда и сюда разбегаясь во всех направленьях…</a:t>
            </a:r>
            <a:br>
              <a:rPr lang="ru-RU" sz="2900" cap="none" dirty="0" smtClean="0"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</a:br>
            <a:r>
              <a:rPr lang="ru-RU" sz="2900" cap="none" dirty="0" smtClean="0">
                <a:solidFill>
                  <a:schemeClr val="tx1"/>
                </a:solidFill>
                <a:effectLst/>
              </a:rPr>
              <a:t/>
            </a:r>
            <a:br>
              <a:rPr lang="ru-RU" sz="2900" cap="none" dirty="0" smtClean="0">
                <a:solidFill>
                  <a:schemeClr val="tx1"/>
                </a:solidFill>
                <a:effectLst/>
              </a:rPr>
            </a:br>
            <a:r>
              <a:rPr lang="ru-RU" sz="2900" b="1" cap="none" dirty="0" smtClean="0"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О каком явлении пишет Лукреций Кар? </a:t>
            </a:r>
            <a:r>
              <a:rPr lang="ru-RU" b="1" cap="none" dirty="0" smtClean="0"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/>
            </a:r>
            <a:br>
              <a:rPr lang="ru-RU" b="1" cap="none" dirty="0" smtClean="0"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</a:br>
            <a:endParaRPr lang="ru-RU" dirty="0"/>
          </a:p>
        </p:txBody>
      </p:sp>
      <p:pic>
        <p:nvPicPr>
          <p:cNvPr id="3" name="Picture 3" descr="G:\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0"/>
            <a:ext cx="876306" cy="142876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strips dir="ru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3471866"/>
          </a:xfrm>
        </p:spPr>
        <p:txBody>
          <a:bodyPr/>
          <a:lstStyle/>
          <a:p>
            <a:pPr algn="ctr"/>
            <a:r>
              <a:rPr lang="ru-RU" b="1" cap="none" dirty="0" smtClean="0"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О броуновском движении</a:t>
            </a:r>
            <a:endParaRPr lang="ru-RU" dirty="0">
              <a:latin typeface="+mn-lt"/>
            </a:endParaRPr>
          </a:p>
        </p:txBody>
      </p:sp>
      <p:pic>
        <p:nvPicPr>
          <p:cNvPr id="3" name="Picture 3" descr="G:\sov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3000372"/>
            <a:ext cx="2139050" cy="3025364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1285860"/>
            <a:ext cx="8229600" cy="514353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latin typeface="+mn-lt"/>
              </a:rPr>
              <a:t>18. Представьте </a:t>
            </a:r>
            <a:r>
              <a:rPr lang="ru-RU" dirty="0">
                <a:latin typeface="+mn-lt"/>
              </a:rPr>
              <a:t>себе следующую ситуацию: на край стола поставили банку,  плотно закрытую крышкой, так, чтобы 2/3  дна банки свисали со стола. Через некоторое время банка падает. </a:t>
            </a:r>
            <a:r>
              <a:rPr lang="ru-RU" dirty="0" smtClean="0">
                <a:latin typeface="+mn-lt"/>
              </a:rPr>
              <a:t/>
            </a:r>
            <a:br>
              <a:rPr lang="ru-RU" dirty="0" smtClean="0">
                <a:latin typeface="+mn-lt"/>
              </a:rPr>
            </a:br>
            <a:r>
              <a:rPr lang="ru-RU" dirty="0">
                <a:latin typeface="+mn-lt"/>
              </a:rPr>
              <a:t/>
            </a:r>
            <a:br>
              <a:rPr lang="ru-RU" dirty="0">
                <a:latin typeface="+mn-lt"/>
              </a:rPr>
            </a:br>
            <a:r>
              <a:rPr lang="ru-RU" b="1" dirty="0">
                <a:latin typeface="+mn-lt"/>
              </a:rPr>
              <a:t>Что же находилось в банке</a:t>
            </a:r>
            <a:r>
              <a:rPr lang="ru-RU" b="1" dirty="0" smtClean="0">
                <a:latin typeface="+mn-lt"/>
              </a:rPr>
              <a:t>?</a:t>
            </a:r>
            <a:r>
              <a:rPr lang="ru-RU" sz="2800" b="1" dirty="0" smtClean="0"/>
              <a:t> 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pic>
        <p:nvPicPr>
          <p:cNvPr id="3" name="Picture 3" descr="G:\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500042"/>
            <a:ext cx="1019176" cy="16617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357298"/>
            <a:ext cx="8686800" cy="2714644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Кусок льда. </a:t>
            </a:r>
            <a:br>
              <a:rPr lang="ru-RU" b="1" dirty="0" smtClean="0"/>
            </a:br>
            <a:r>
              <a:rPr lang="ru-RU" b="1" dirty="0" smtClean="0"/>
              <a:t>Когда он растаял, равновесие нарушилось</a:t>
            </a:r>
            <a:endParaRPr lang="ru-RU" dirty="0"/>
          </a:p>
        </p:txBody>
      </p:sp>
      <p:pic>
        <p:nvPicPr>
          <p:cNvPr id="3" name="Picture 3" descr="G:\sov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43702" y="3357562"/>
            <a:ext cx="2139050" cy="3025364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736"/>
            <a:ext cx="8229600" cy="464347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latin typeface="+mn-lt"/>
              </a:rPr>
              <a:t>19. </a:t>
            </a:r>
            <a:r>
              <a:rPr lang="ru-RU" dirty="0">
                <a:latin typeface="+mn-lt"/>
              </a:rPr>
              <a:t>Журнал "Наука и жизнь" рекомендует проверять ЕЁ безопасность при помощи двух мобильных телефонов. Если удастся дозвониться с одного на другой, значит, ОНА опасна. </a:t>
            </a:r>
            <a:r>
              <a:rPr lang="ru-RU" dirty="0" smtClean="0">
                <a:latin typeface="+mn-lt"/>
              </a:rPr>
              <a:t/>
            </a:r>
            <a:br>
              <a:rPr lang="ru-RU" dirty="0" smtClean="0">
                <a:latin typeface="+mn-lt"/>
              </a:rPr>
            </a:br>
            <a:r>
              <a:rPr lang="ru-RU" dirty="0">
                <a:latin typeface="+mn-lt"/>
              </a:rPr>
              <a:t/>
            </a:r>
            <a:br>
              <a:rPr lang="ru-RU" dirty="0">
                <a:latin typeface="+mn-lt"/>
              </a:rPr>
            </a:br>
            <a:r>
              <a:rPr lang="ru-RU" b="1" dirty="0">
                <a:latin typeface="+mn-lt"/>
              </a:rPr>
              <a:t>Назовите ЕЁ</a:t>
            </a:r>
            <a:r>
              <a:rPr lang="ru-RU" b="1" dirty="0" smtClean="0">
                <a:latin typeface="+mn-lt"/>
              </a:rPr>
              <a:t>.</a:t>
            </a:r>
            <a:endParaRPr lang="ru-RU" sz="2800" dirty="0"/>
          </a:p>
        </p:txBody>
      </p:sp>
      <p:pic>
        <p:nvPicPr>
          <p:cNvPr id="3" name="Picture 3" descr="G:\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500042"/>
            <a:ext cx="1019176" cy="1661700"/>
          </a:xfrm>
          <a:prstGeom prst="rect">
            <a:avLst/>
          </a:prstGeom>
          <a:noFill/>
        </p:spPr>
      </p:pic>
      <p:pic>
        <p:nvPicPr>
          <p:cNvPr id="4" name="Picture 2" descr="G:\i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86644" y="5072074"/>
            <a:ext cx="1428750" cy="142875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00108"/>
            <a:ext cx="8686800" cy="321471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Микроволновая печь. Один телефон нужно положить внутрь и закрыть дверцу, если удастся дозвониться на него с другого телефона, значит, печь пропускает излучение</a:t>
            </a:r>
            <a:endParaRPr lang="ru-RU" dirty="0"/>
          </a:p>
        </p:txBody>
      </p:sp>
      <p:pic>
        <p:nvPicPr>
          <p:cNvPr id="3" name="Picture 3" descr="G:\sov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768" y="4214818"/>
            <a:ext cx="1734974" cy="245386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G:\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500042"/>
            <a:ext cx="1019176" cy="16617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1785926"/>
            <a:ext cx="8229600" cy="485778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600" b="1" dirty="0" smtClean="0"/>
              <a:t>2</a:t>
            </a:r>
            <a:r>
              <a:rPr lang="ru-RU" sz="3600" b="1" dirty="0"/>
              <a:t>.</a:t>
            </a:r>
            <a:r>
              <a:rPr lang="ru-RU" sz="3600" dirty="0"/>
              <a:t> Станислав Ежи </a:t>
            </a:r>
            <a:r>
              <a:rPr lang="ru-RU" sz="3600" dirty="0" err="1"/>
              <a:t>Лец</a:t>
            </a:r>
            <a:r>
              <a:rPr lang="ru-RU" sz="3600" dirty="0"/>
              <a:t>  спрашивает: </a:t>
            </a:r>
            <a:endParaRPr lang="ru-RU" sz="3600" dirty="0" smtClean="0"/>
          </a:p>
          <a:p>
            <a:pPr algn="ctr">
              <a:buNone/>
            </a:pPr>
            <a:r>
              <a:rPr lang="ru-RU" sz="3600" dirty="0" smtClean="0"/>
              <a:t>«</a:t>
            </a:r>
            <a:r>
              <a:rPr lang="ru-RU" sz="3600" dirty="0"/>
              <a:t>Что ты скажешь на это, физика?  В отношениях между людьми трения ведут к … . </a:t>
            </a:r>
            <a:endParaRPr lang="ru-RU" sz="3600" dirty="0" smtClean="0"/>
          </a:p>
          <a:p>
            <a:pPr algn="ctr">
              <a:buNone/>
            </a:pPr>
            <a:endParaRPr lang="ru-RU" sz="1600" dirty="0"/>
          </a:p>
          <a:p>
            <a:pPr algn="ctr">
              <a:buNone/>
            </a:pPr>
            <a:r>
              <a:rPr lang="ru-RU" sz="3600" b="1" dirty="0"/>
              <a:t>А к чему </a:t>
            </a:r>
            <a:r>
              <a:rPr lang="ru-RU" sz="3600" b="1" dirty="0" smtClean="0"/>
              <a:t>ведут </a:t>
            </a:r>
            <a:r>
              <a:rPr lang="ru-RU" sz="3600" b="1" dirty="0"/>
              <a:t>трения</a:t>
            </a:r>
            <a:r>
              <a:rPr lang="ru-RU" sz="3600" b="1" dirty="0" smtClean="0"/>
              <a:t>?</a:t>
            </a:r>
            <a:endParaRPr lang="ru-RU" sz="3600" dirty="0"/>
          </a:p>
        </p:txBody>
      </p:sp>
      <p:pic>
        <p:nvPicPr>
          <p:cNvPr id="5" name="Picture 2" descr="G:\i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86644" y="5072074"/>
            <a:ext cx="1428750" cy="142875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5786478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latin typeface="+mn-lt"/>
              </a:rPr>
              <a:t>20. </a:t>
            </a:r>
            <a:r>
              <a:rPr lang="ru-RU" dirty="0">
                <a:latin typeface="+mn-lt"/>
              </a:rPr>
              <a:t>Это слово ввёл в физику Ньютон, заимствовав его буквальное библейское содержание – «хлеб насущный», основа питания. Термин стал основополагающим в физике</a:t>
            </a:r>
            <a:r>
              <a:rPr lang="ru-RU" dirty="0" smtClean="0">
                <a:latin typeface="+mn-lt"/>
              </a:rPr>
              <a:t>.</a:t>
            </a:r>
            <a:br>
              <a:rPr lang="ru-RU" dirty="0" smtClean="0">
                <a:latin typeface="+mn-lt"/>
              </a:rPr>
            </a:br>
            <a:r>
              <a:rPr lang="ru-RU" dirty="0" smtClean="0">
                <a:latin typeface="+mn-lt"/>
              </a:rPr>
              <a:t> </a:t>
            </a:r>
            <a:r>
              <a:rPr lang="ru-RU" dirty="0">
                <a:latin typeface="+mn-lt"/>
              </a:rPr>
              <a:t/>
            </a:r>
            <a:br>
              <a:rPr lang="ru-RU" dirty="0">
                <a:latin typeface="+mn-lt"/>
              </a:rPr>
            </a:br>
            <a:r>
              <a:rPr lang="ru-RU" b="1" dirty="0">
                <a:latin typeface="+mn-lt"/>
              </a:rPr>
              <a:t>Что это за слово</a:t>
            </a:r>
            <a:r>
              <a:rPr lang="ru-RU" b="1" dirty="0" smtClean="0">
                <a:latin typeface="+mn-lt"/>
              </a:rPr>
              <a:t>?</a:t>
            </a:r>
            <a:r>
              <a:rPr lang="ru-RU" sz="2800" b="1" dirty="0" smtClean="0"/>
              <a:t>                                                                                                               </a:t>
            </a:r>
            <a:endParaRPr lang="ru-RU" sz="2800" dirty="0"/>
          </a:p>
        </p:txBody>
      </p:sp>
      <p:pic>
        <p:nvPicPr>
          <p:cNvPr id="2050" name="Picture 2" descr="G:\i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86644" y="5072074"/>
            <a:ext cx="1428750" cy="1428750"/>
          </a:xfrm>
          <a:prstGeom prst="rect">
            <a:avLst/>
          </a:prstGeom>
          <a:noFill/>
        </p:spPr>
      </p:pic>
      <p:pic>
        <p:nvPicPr>
          <p:cNvPr id="2051" name="Picture 3" descr="G:\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500042"/>
            <a:ext cx="1019176" cy="16617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643050"/>
            <a:ext cx="8686800" cy="1857388"/>
          </a:xfrm>
        </p:spPr>
        <p:txBody>
          <a:bodyPr/>
          <a:lstStyle/>
          <a:p>
            <a:pPr algn="ctr"/>
            <a:r>
              <a:rPr lang="ru-RU" b="1" dirty="0" smtClean="0">
                <a:latin typeface="+mn-lt"/>
              </a:rPr>
              <a:t>Масса</a:t>
            </a:r>
            <a:endParaRPr lang="ru-RU" dirty="0">
              <a:latin typeface="+mn-lt"/>
            </a:endParaRPr>
          </a:p>
        </p:txBody>
      </p:sp>
      <p:pic>
        <p:nvPicPr>
          <p:cNvPr id="3" name="Picture 3" descr="G:\sov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3000372"/>
            <a:ext cx="2139050" cy="3025364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Documents and Settings\Татьяна\Рабочий стол\папирус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5232" y="357167"/>
            <a:ext cx="8805924" cy="614366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14346" y="285728"/>
            <a:ext cx="8715436" cy="6297634"/>
          </a:xfrm>
        </p:spPr>
        <p:txBody>
          <a:bodyPr>
            <a:normAutofit/>
          </a:bodyPr>
          <a:lstStyle/>
          <a:p>
            <a:pPr algn="r"/>
            <a:r>
              <a:rPr lang="ru-RU" sz="2800" b="1" i="1" dirty="0"/>
              <a:t>«Три пути ведут к </a:t>
            </a:r>
            <a:r>
              <a:rPr lang="ru-RU" sz="2800" b="1" i="1" dirty="0" smtClean="0"/>
              <a:t>знанию:</a:t>
            </a:r>
            <a:br>
              <a:rPr lang="ru-RU" sz="2800" b="1" i="1" dirty="0" smtClean="0"/>
            </a:br>
            <a:r>
              <a:rPr lang="ru-RU" sz="2800" b="1" i="1" dirty="0" smtClean="0"/>
              <a:t>путь </a:t>
            </a:r>
            <a:r>
              <a:rPr lang="ru-RU" sz="2800" b="1" i="1" dirty="0"/>
              <a:t>размышления – это путь самый благородный, путь подражания – это путь самый </a:t>
            </a:r>
            <a:r>
              <a:rPr lang="ru-RU" sz="2800" b="1" i="1" dirty="0" smtClean="0"/>
              <a:t>лёгкий,</a:t>
            </a:r>
            <a:br>
              <a:rPr lang="ru-RU" sz="2800" b="1" i="1" dirty="0" smtClean="0"/>
            </a:br>
            <a:r>
              <a:rPr lang="ru-RU" sz="2800" b="1" i="1" dirty="0" smtClean="0"/>
              <a:t>и </a:t>
            </a:r>
            <a:r>
              <a:rPr lang="ru-RU" sz="2800" b="1" i="1" dirty="0"/>
              <a:t>путь опыта – это путь самый горький</a:t>
            </a:r>
            <a:r>
              <a:rPr lang="ru-RU" sz="2800" b="1" i="1" dirty="0" smtClean="0"/>
              <a:t>»</a:t>
            </a:r>
            <a:r>
              <a:rPr lang="ru-RU" sz="2800" i="1" dirty="0" smtClean="0"/>
              <a:t>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400" b="1" i="1" dirty="0" smtClean="0"/>
              <a:t>Конфуций</a:t>
            </a:r>
            <a:endParaRPr lang="ru-RU" sz="2400" b="1" i="1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сов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285992"/>
            <a:ext cx="2500330" cy="3151677"/>
          </a:xfrm>
          <a:prstGeom prst="rect">
            <a:avLst/>
          </a:prstGeom>
          <a:noFill/>
        </p:spPr>
      </p:pic>
      <p:sp>
        <p:nvSpPr>
          <p:cNvPr id="5" name="Облако 4"/>
          <p:cNvSpPr/>
          <p:nvPr/>
        </p:nvSpPr>
        <p:spPr>
          <a:xfrm rot="20998318">
            <a:off x="2194236" y="1032318"/>
            <a:ext cx="6357982" cy="278608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114940"/>
          </a:xfrm>
        </p:spPr>
        <p:txBody>
          <a:bodyPr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 rot="20638002">
            <a:off x="2305830" y="1763906"/>
            <a:ext cx="6191183" cy="1015663"/>
          </a:xfrm>
          <a:prstGeom prst="rect">
            <a:avLst/>
          </a:prstGeom>
          <a:noFill/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6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Спасибо за игру!</a:t>
            </a:r>
            <a:endParaRPr lang="ru-RU" sz="6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7030A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3043238"/>
          </a:xfrm>
        </p:spPr>
        <p:txBody>
          <a:bodyPr/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К охлаждению</a:t>
            </a:r>
            <a:endParaRPr lang="ru-RU" dirty="0"/>
          </a:p>
        </p:txBody>
      </p:sp>
      <p:pic>
        <p:nvPicPr>
          <p:cNvPr id="3" name="Picture 3" descr="G:\sov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3000372"/>
            <a:ext cx="2139050" cy="3025364"/>
          </a:xfrm>
          <a:prstGeom prst="rect">
            <a:avLst/>
          </a:prstGeom>
          <a:noFill/>
        </p:spPr>
      </p:pic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G:\i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5206" y="5143512"/>
            <a:ext cx="1428750" cy="142875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1000108"/>
            <a:ext cx="7858180" cy="4929222"/>
          </a:xfrm>
        </p:spPr>
        <p:txBody>
          <a:bodyPr>
            <a:noAutofit/>
          </a:bodyPr>
          <a:lstStyle/>
          <a:p>
            <a:pPr algn="ctr"/>
            <a:r>
              <a:rPr lang="ru-RU" sz="2300" dirty="0" smtClean="0">
                <a:latin typeface="+mn-lt"/>
              </a:rPr>
              <a:t>   </a:t>
            </a:r>
            <a:r>
              <a:rPr lang="ru-RU" sz="2000" dirty="0" smtClean="0">
                <a:latin typeface="+mn-lt"/>
              </a:rPr>
              <a:t>3. В </a:t>
            </a:r>
            <a:r>
              <a:rPr lang="ru-RU" sz="2000" dirty="0">
                <a:latin typeface="+mn-lt"/>
              </a:rPr>
              <a:t>детстве он ходил с отцом в дальние плавания – к Новой Земле и Шпицбергену. Учился в Германии. Был рекрутом гвардии короля Фридриха Вильгельма 1, но сумел бежать и вернулся на родину.</a:t>
            </a:r>
            <a:br>
              <a:rPr lang="ru-RU" sz="2000" dirty="0">
                <a:latin typeface="+mn-lt"/>
              </a:rPr>
            </a:br>
            <a:r>
              <a:rPr lang="ru-RU" sz="2000" dirty="0" smtClean="0">
                <a:latin typeface="+mn-lt"/>
              </a:rPr>
              <a:t>     В </a:t>
            </a:r>
            <a:r>
              <a:rPr lang="ru-RU" sz="2000" dirty="0">
                <a:latin typeface="+mn-lt"/>
              </a:rPr>
              <a:t>1748 году он сочинил поздравительную оду императрице Елизавете, за что получил награду 2000 рублей. </a:t>
            </a:r>
            <a:r>
              <a:rPr lang="ru-RU" sz="2000" dirty="0" smtClean="0">
                <a:latin typeface="+mn-lt"/>
              </a:rPr>
              <a:t>В </a:t>
            </a:r>
            <a:r>
              <a:rPr lang="ru-RU" sz="2000" dirty="0">
                <a:latin typeface="+mn-lt"/>
              </a:rPr>
              <a:t>1749 году он создал химическую лабораторию. Он имел мастерскую, в которой изготовлял мозаичные картины из цветного стекла, которое сам производил.</a:t>
            </a:r>
            <a:br>
              <a:rPr lang="ru-RU" sz="2000" dirty="0">
                <a:latin typeface="+mn-lt"/>
              </a:rPr>
            </a:br>
            <a:r>
              <a:rPr lang="ru-RU" sz="2000" dirty="0" smtClean="0">
                <a:latin typeface="+mn-lt"/>
              </a:rPr>
              <a:t>     Его </a:t>
            </a:r>
            <a:r>
              <a:rPr lang="ru-RU" sz="2000" dirty="0">
                <a:latin typeface="+mn-lt"/>
              </a:rPr>
              <a:t>считают основоположником механической теории теплоты и кинетической теории газов, физической химии, одним из основоположников  </a:t>
            </a:r>
            <a:r>
              <a:rPr lang="ru-RU" sz="2000" dirty="0" err="1">
                <a:latin typeface="+mn-lt"/>
              </a:rPr>
              <a:t>атомно</a:t>
            </a:r>
            <a:r>
              <a:rPr lang="ru-RU" sz="2000" dirty="0">
                <a:latin typeface="+mn-lt"/>
              </a:rPr>
              <a:t> – молекулярного учения, одним из авторов закона сохранения массы и энергии</a:t>
            </a:r>
            <a:r>
              <a:rPr lang="ru-RU" sz="2300" dirty="0">
                <a:latin typeface="+mn-lt"/>
              </a:rPr>
              <a:t>.                                                                     </a:t>
            </a:r>
            <a:endParaRPr lang="ru-RU" sz="2400" dirty="0">
              <a:latin typeface="+mn-lt"/>
            </a:endParaRPr>
          </a:p>
        </p:txBody>
      </p:sp>
      <p:pic>
        <p:nvPicPr>
          <p:cNvPr id="3" name="Picture 3" descr="G:\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214290"/>
            <a:ext cx="1019176" cy="16617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2257420"/>
          </a:xfrm>
        </p:spPr>
        <p:txBody>
          <a:bodyPr/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М.В.Ломоносов</a:t>
            </a:r>
            <a:endParaRPr lang="ru-RU" dirty="0"/>
          </a:p>
        </p:txBody>
      </p:sp>
      <p:pic>
        <p:nvPicPr>
          <p:cNvPr id="3" name="Picture 3" descr="G:\sov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3000372"/>
            <a:ext cx="2139050" cy="30253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G:\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500042"/>
            <a:ext cx="1019176" cy="16617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1785926"/>
            <a:ext cx="8229600" cy="3643338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latin typeface="+mn-lt"/>
              </a:rPr>
              <a:t>4</a:t>
            </a:r>
            <a:r>
              <a:rPr lang="ru-RU" dirty="0" smtClean="0">
                <a:latin typeface="+mn-lt"/>
              </a:rPr>
              <a:t>. Кто- </a:t>
            </a:r>
            <a:r>
              <a:rPr lang="ru-RU" dirty="0">
                <a:latin typeface="+mn-lt"/>
              </a:rPr>
              <a:t>то сегодня погряз в долгах, кто – то погряз в законах.</a:t>
            </a:r>
            <a:br>
              <a:rPr lang="ru-RU" dirty="0">
                <a:latin typeface="+mn-lt"/>
              </a:rPr>
            </a:br>
            <a:r>
              <a:rPr lang="ru-RU" dirty="0">
                <a:latin typeface="+mn-lt"/>
              </a:rPr>
              <a:t>Все говорят мне, что сила в деньгах. А сила – она </a:t>
            </a:r>
            <a:r>
              <a:rPr lang="ru-RU" dirty="0" smtClean="0">
                <a:latin typeface="+mn-lt"/>
              </a:rPr>
              <a:t>…</a:t>
            </a:r>
            <a:br>
              <a:rPr lang="ru-RU" dirty="0" smtClean="0">
                <a:latin typeface="+mn-lt"/>
              </a:rPr>
            </a:br>
            <a:r>
              <a:rPr lang="ru-RU" dirty="0" smtClean="0">
                <a:latin typeface="+mn-lt"/>
              </a:rPr>
              <a:t>  </a:t>
            </a:r>
            <a:r>
              <a:rPr lang="ru-RU" dirty="0">
                <a:latin typeface="+mn-lt"/>
              </a:rPr>
              <a:t/>
            </a:r>
            <a:br>
              <a:rPr lang="ru-RU" dirty="0">
                <a:latin typeface="+mn-lt"/>
              </a:rPr>
            </a:br>
            <a:r>
              <a:rPr lang="ru-RU" b="1" dirty="0">
                <a:latin typeface="+mn-lt"/>
              </a:rPr>
              <a:t>В чём же она – сила</a:t>
            </a:r>
            <a:r>
              <a:rPr lang="ru-RU" b="1" dirty="0" smtClean="0">
                <a:latin typeface="+mn-lt"/>
              </a:rPr>
              <a:t>?</a:t>
            </a:r>
            <a:endParaRPr lang="ru-RU" dirty="0"/>
          </a:p>
        </p:txBody>
      </p:sp>
      <p:pic>
        <p:nvPicPr>
          <p:cNvPr id="4" name="Picture 2" descr="G:\i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29520" y="5143512"/>
            <a:ext cx="1428750" cy="142875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3114676"/>
          </a:xfrm>
        </p:spPr>
        <p:txBody>
          <a:bodyPr/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В Ньютонах</a:t>
            </a:r>
            <a:endParaRPr lang="ru-RU" dirty="0"/>
          </a:p>
        </p:txBody>
      </p:sp>
      <p:pic>
        <p:nvPicPr>
          <p:cNvPr id="3" name="Picture 3" descr="G:\sov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3000372"/>
            <a:ext cx="2139050" cy="3025364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167</TotalTime>
  <Words>667</Words>
  <Application>Microsoft Office PowerPoint</Application>
  <PresentationFormat>Экран (4:3)</PresentationFormat>
  <Paragraphs>73</Paragraphs>
  <Slides>43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43</vt:i4>
      </vt:variant>
    </vt:vector>
  </HeadingPairs>
  <TitlesOfParts>
    <vt:vector size="44" baseType="lpstr">
      <vt:lpstr>Трек</vt:lpstr>
      <vt:lpstr>Слайд 1</vt:lpstr>
      <vt:lpstr>1. В листьях растений третьей планеты, под действием лучей этой звезды, дающей непрерывный спектр, протекает процесс фотосинтеза, и листья становятся зелёными. Это замечают и птицы семейства воробьиных, которые летят к нам в постройки, и мы судим о смене времён года.  Какое стихотворение закодировано в этом эпизоде?</vt:lpstr>
      <vt:lpstr>   Травка зеленеет,  Солнышко блестит, Ласточка с весною  В сени к нам летит</vt:lpstr>
      <vt:lpstr>Слайд 4</vt:lpstr>
      <vt:lpstr>  К охлаждению</vt:lpstr>
      <vt:lpstr>   3. В детстве он ходил с отцом в дальние плавания – к Новой Земле и Шпицбергену. Учился в Германии. Был рекрутом гвардии короля Фридриха Вильгельма 1, но сумел бежать и вернулся на родину.      В 1748 году он сочинил поздравительную оду императрице Елизавете, за что получил награду 2000 рублей. В 1749 году он создал химическую лабораторию. Он имел мастерскую, в которой изготовлял мозаичные картины из цветного стекла, которое сам производил.      Его считают основоположником механической теории теплоты и кинетической теории газов, физической химии, одним из основоположников  атомно – молекулярного учения, одним из авторов закона сохранения массы и энергии.                                                                     </vt:lpstr>
      <vt:lpstr>  М.В.Ломоносов</vt:lpstr>
      <vt:lpstr>4. Кто- то сегодня погряз в долгах, кто – то погряз в законах. Все говорят мне, что сила в деньгах. А сила – она …    В чём же она – сила?</vt:lpstr>
      <vt:lpstr> В Ньютонах</vt:lpstr>
      <vt:lpstr>Слайд 10</vt:lpstr>
      <vt:lpstr>   Винт Архимеда, используется в мясорубке </vt:lpstr>
      <vt:lpstr>Слайд 12</vt:lpstr>
      <vt:lpstr>  Человек</vt:lpstr>
      <vt:lpstr>Слайд 14</vt:lpstr>
      <vt:lpstr> Скорость распространения звука в твёрдых телах больше, чем в жидкостях или газах </vt:lpstr>
      <vt:lpstr>Слайд 16</vt:lpstr>
      <vt:lpstr>   Свиток электризуют:  соседние части, получающие одноимённый заряд,  отталкиваются и аккуратно, без повреждений,  разделяются. Затем нетрудно умелыми руками  развернуть свиток и наклеить его на плотную бумагу </vt:lpstr>
      <vt:lpstr>Слайд 18</vt:lpstr>
      <vt:lpstr>Милый мой…, настоящие мысли так редко приходят в голову,  что их нетрудно и запомнить! </vt:lpstr>
      <vt:lpstr>Слайд 20</vt:lpstr>
      <vt:lpstr>С;  Она – скорость света, которая в плотной среде (алмазе) падает до 124 тысяч километров в секунду</vt:lpstr>
      <vt:lpstr>Слайд 22</vt:lpstr>
      <vt:lpstr>Для отражения тепловых (инфракрасных) лучей </vt:lpstr>
      <vt:lpstr>Слайд 24</vt:lpstr>
      <vt:lpstr>Ракета</vt:lpstr>
      <vt:lpstr>Слайд 26</vt:lpstr>
      <vt:lpstr>Конденсация водяного пара</vt:lpstr>
      <vt:lpstr>14. Абитуриент сдаёт экзамен по физике. Ответил на все вопросы по билету, на дополнительные. Комиссия переглядывается. Председатель спрашивает: - И последний вопрос – что будет, если толочь воду в ступе? Абитуриент моментально даёт ответ, после которого получает 5.   Какой ответ дал абитуриент?</vt:lpstr>
      <vt:lpstr>она нагреется</vt:lpstr>
      <vt:lpstr>15.Имеются два бруска льда одинаковой массы, взятые при разных температурах, равных соответственно 0о С и  – 25о С.   У какого бруска самый большой объём?   </vt:lpstr>
      <vt:lpstr>Лёд, как всякое твёрдое тело, при нагревании расширяется, а при  охлаждении сжимается. Следовательно, плотность льда  при более низкой температуре больше, чем при  более высокой. Поэтому самый большой  объём у бруска с температурой 0о С</vt:lpstr>
      <vt:lpstr>16. Без этого растения не обойтись в парфюмерии, его употребляют в пищу, одновременно с этим – при неправильном использовании оно ядовито. А если в него воткнуть медную и цинковую пластинки, то получается источник тока, способный питать 1,5 В лампочку.   О каком растении идёт речь?</vt:lpstr>
      <vt:lpstr>О картофеле.  В парфюмерии используют картофельный крахмал; в пищу употребляют клубни этого растения; после цветения образуются плоды, которые ядовиты</vt:lpstr>
      <vt:lpstr>17. Отрывок из поэмы Лукреция Кара « О природе вещей». Вот посмотри: всякий раз, когда  солнечный свет проникает В наши жилища и мрак прорезает своими лучами, Множество маленьких тел в темноте, ты увидишь, мелькая Будто бы в вечной борьбе они бьются в сраженьях и битвах… Увидишь ты там, как много пылинок меняют Путь свой от скрытых толчков и опять отлетают обратно, Всюду туда и сюда разбегаясь во всех направленьях…  О каком явлении пишет Лукреций Кар?  </vt:lpstr>
      <vt:lpstr>О броуновском движении</vt:lpstr>
      <vt:lpstr>18. Представьте себе следующую ситуацию: на край стола поставили банку,  плотно закрытую крышкой, так, чтобы 2/3  дна банки свисали со стола. Через некоторое время банка падает.   Что же находилось в банке?  </vt:lpstr>
      <vt:lpstr>Кусок льда.  Когда он растаял, равновесие нарушилось</vt:lpstr>
      <vt:lpstr>19. Журнал "Наука и жизнь" рекомендует проверять ЕЁ безопасность при помощи двух мобильных телефонов. Если удастся дозвониться с одного на другой, значит, ОНА опасна.   Назовите ЕЁ.</vt:lpstr>
      <vt:lpstr>Микроволновая печь. Один телефон нужно положить внутрь и закрыть дверцу, если удастся дозвониться на него с другого телефона, значит, печь пропускает излучение</vt:lpstr>
      <vt:lpstr>20. Это слово ввёл в физику Ньютон, заимствовав его буквальное библейское содержание – «хлеб насущный», основа питания. Термин стал основополагающим в физике.   Что это за слово?                                                                                                               </vt:lpstr>
      <vt:lpstr>Масса</vt:lpstr>
      <vt:lpstr>«Три пути ведут к знанию: путь размышления – это путь самый благородный, путь подражания – это путь самый лёгкий, и путь опыта – это путь самый горький»   Конфуций</vt:lpstr>
      <vt:lpstr>Слайд 43</vt:lpstr>
    </vt:vector>
  </TitlesOfParts>
  <Company>WolfishLair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Sekretar</dc:creator>
  <cp:lastModifiedBy>Sekretar</cp:lastModifiedBy>
  <cp:revision>22</cp:revision>
  <dcterms:created xsi:type="dcterms:W3CDTF">2015-04-17T04:48:48Z</dcterms:created>
  <dcterms:modified xsi:type="dcterms:W3CDTF">2015-04-18T02:41:10Z</dcterms:modified>
</cp:coreProperties>
</file>