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70" r:id="rId4"/>
    <p:sldId id="271" r:id="rId5"/>
    <p:sldId id="261" r:id="rId6"/>
    <p:sldId id="267" r:id="rId7"/>
    <p:sldId id="258" r:id="rId8"/>
    <p:sldId id="272" r:id="rId9"/>
    <p:sldId id="268" r:id="rId10"/>
    <p:sldId id="269" r:id="rId11"/>
    <p:sldId id="262" r:id="rId12"/>
    <p:sldId id="273" r:id="rId13"/>
    <p:sldId id="274" r:id="rId14"/>
    <p:sldId id="278" r:id="rId15"/>
    <p:sldId id="279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8F0B-4414-4CAD-82F6-42482896AE1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087E8-E8E1-47CC-A31E-CF1FE17B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087E8-E8E1-47CC-A31E-CF1FE17B60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2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4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3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4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1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75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9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4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62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1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1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8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24BC-7F22-4ED4-877F-75557D410B78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F98C-6930-4B26-BC09-D5915BA6A6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9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4923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602E0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602E0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602E0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602E0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602E0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772400" cy="1470025"/>
          </a:xfrm>
        </p:spPr>
        <p:txBody>
          <a:bodyPr/>
          <a:lstStyle/>
          <a:p>
            <a:r>
              <a:rPr lang="ru-RU" dirty="0" smtClean="0"/>
              <a:t>Цирковые забавы. Жонглирование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99992" y="3861048"/>
            <a:ext cx="412108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Здесь чудо-музыканты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больших зелёных бантах.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Жонглёры, акробаты,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Летают на канатах.</a:t>
            </a:r>
          </a:p>
          <a:p>
            <a:pPr algn="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С. Маршак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" y="2996952"/>
            <a:ext cx="3530069" cy="35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Альберт Петровский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09" y="1535707"/>
            <a:ext cx="6048672" cy="4032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02E04"/>
                </a:solidFill>
              </a:rPr>
              <a:t>Он  закручивал до 12 больших тарелок, на тонких гибких тростях, вставленных в один ряд на длинном пьедестале</a:t>
            </a:r>
            <a:r>
              <a:rPr lang="ru-RU" sz="2400" dirty="0" smtClean="0">
                <a:solidFill>
                  <a:srgbClr val="602E04"/>
                </a:solidFill>
              </a:rPr>
              <a:t>!</a:t>
            </a:r>
            <a:endParaRPr lang="ru-RU" sz="2400" dirty="0">
              <a:solidFill>
                <a:srgbClr val="602E04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Комбинация с одним мячом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Левая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61356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Правая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89259" y="2282532"/>
            <a:ext cx="6079085" cy="3378716"/>
            <a:chOff x="1589259" y="2282532"/>
            <a:chExt cx="6079085" cy="3378716"/>
          </a:xfrm>
        </p:grpSpPr>
        <p:sp>
          <p:nvSpPr>
            <p:cNvPr id="4" name="Овал 3"/>
            <p:cNvSpPr/>
            <p:nvPr/>
          </p:nvSpPr>
          <p:spPr>
            <a:xfrm>
              <a:off x="1589259" y="228253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6084168" y="228253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145364" y="4581128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89259" y="4581128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2710014" y="3088932"/>
              <a:ext cx="3075899" cy="172819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771800" y="4152557"/>
              <a:ext cx="1656184" cy="90876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4572000" y="3139254"/>
              <a:ext cx="1512168" cy="86409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5856" y="2900987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602E04"/>
                  </a:solidFill>
                </a:rPr>
                <a:t>1</a:t>
              </a:r>
              <a:endParaRPr lang="ru-RU" sz="2400" dirty="0">
                <a:solidFill>
                  <a:srgbClr val="602E0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69379" y="3707883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602E04"/>
                  </a:solidFill>
                </a:rPr>
                <a:t>2</a:t>
              </a:r>
              <a:endParaRPr lang="ru-RU" sz="2400" dirty="0">
                <a:solidFill>
                  <a:srgbClr val="602E04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9832" y="4845203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602E04"/>
                  </a:solidFill>
                </a:rPr>
                <a:t>3</a:t>
              </a:r>
              <a:endParaRPr lang="ru-RU" sz="2400" dirty="0">
                <a:solidFill>
                  <a:srgbClr val="602E0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6296" y="3690892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602E04"/>
                  </a:solidFill>
                </a:rPr>
                <a:t>4</a:t>
              </a:r>
              <a:endParaRPr lang="ru-RU" sz="2400" dirty="0">
                <a:solidFill>
                  <a:srgbClr val="602E04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8104" y="4197131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602E04"/>
                  </a:solidFill>
                </a:rPr>
                <a:t>1</a:t>
              </a:r>
              <a:endParaRPr lang="ru-RU" sz="2400" dirty="0">
                <a:solidFill>
                  <a:srgbClr val="602E04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3290644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602E04"/>
                  </a:solidFill>
                </a:rPr>
                <a:t>3</a:t>
              </a:r>
              <a:endParaRPr lang="ru-RU" sz="2400" dirty="0">
                <a:solidFill>
                  <a:srgbClr val="602E04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951329" y="3460308"/>
              <a:ext cx="513732" cy="985441"/>
            </a:xfrm>
            <a:custGeom>
              <a:avLst/>
              <a:gdLst>
                <a:gd name="connsiteX0" fmla="*/ 131471 w 513732"/>
                <a:gd name="connsiteY0" fmla="*/ 0 h 985441"/>
                <a:gd name="connsiteX1" fmla="*/ 512471 w 513732"/>
                <a:gd name="connsiteY1" fmla="*/ 469900 h 985441"/>
                <a:gd name="connsiteX2" fmla="*/ 17171 w 513732"/>
                <a:gd name="connsiteY2" fmla="*/ 774700 h 985441"/>
                <a:gd name="connsiteX3" fmla="*/ 156871 w 513732"/>
                <a:gd name="connsiteY3" fmla="*/ 977900 h 9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732" h="985441">
                  <a:moveTo>
                    <a:pt x="131471" y="0"/>
                  </a:moveTo>
                  <a:cubicBezTo>
                    <a:pt x="331496" y="170391"/>
                    <a:pt x="531521" y="340783"/>
                    <a:pt x="512471" y="469900"/>
                  </a:cubicBezTo>
                  <a:cubicBezTo>
                    <a:pt x="493421" y="599017"/>
                    <a:pt x="76438" y="690033"/>
                    <a:pt x="17171" y="774700"/>
                  </a:cubicBezTo>
                  <a:cubicBezTo>
                    <a:pt x="-42096" y="859367"/>
                    <a:pt x="63738" y="1022350"/>
                    <a:pt x="156871" y="977900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372200" y="3502699"/>
              <a:ext cx="648072" cy="292001"/>
              <a:chOff x="6372200" y="3064991"/>
              <a:chExt cx="648072" cy="292001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372200" y="3064991"/>
                <a:ext cx="313224" cy="29200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6685424" y="3064991"/>
                <a:ext cx="334848" cy="29200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/>
            <p:cNvGrpSpPr/>
            <p:nvPr/>
          </p:nvGrpSpPr>
          <p:grpSpPr>
            <a:xfrm>
              <a:off x="6354348" y="3921724"/>
              <a:ext cx="648072" cy="292001"/>
              <a:chOff x="6372200" y="3064991"/>
              <a:chExt cx="648072" cy="292001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6372200" y="3064991"/>
                <a:ext cx="313224" cy="29200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6685424" y="3064991"/>
                <a:ext cx="334848" cy="29200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2699792" y="5517232"/>
            <a:ext cx="386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602E04"/>
                </a:solidFill>
              </a:rPr>
              <a:t>Крестовый ход мячика</a:t>
            </a:r>
            <a:endParaRPr lang="ru-RU" sz="2400" i="1" dirty="0">
              <a:solidFill>
                <a:srgbClr val="602E0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632" y="139361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02E04"/>
                </a:solidFill>
              </a:rPr>
              <a:t>Мячик подбрасываем на уровне глаз</a:t>
            </a:r>
            <a:endParaRPr lang="ru-RU" sz="2800" dirty="0">
              <a:solidFill>
                <a:srgbClr val="602E04"/>
              </a:solidFill>
            </a:endParaRPr>
          </a:p>
        </p:txBody>
      </p:sp>
      <p:sp>
        <p:nvSpPr>
          <p:cNvPr id="33" name="Управляющая кнопка: возврат 32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Параллельный переброс одного мячика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46531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Левая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6531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Правая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89259" y="2204864"/>
            <a:ext cx="5636225" cy="2122947"/>
            <a:chOff x="1589259" y="2679517"/>
            <a:chExt cx="5636225" cy="2122947"/>
          </a:xfrm>
        </p:grpSpPr>
        <p:sp>
          <p:nvSpPr>
            <p:cNvPr id="6" name="Овал 5"/>
            <p:cNvSpPr/>
            <p:nvPr/>
          </p:nvSpPr>
          <p:spPr>
            <a:xfrm>
              <a:off x="6145364" y="335699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89259" y="335699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247900" y="2679517"/>
              <a:ext cx="4127500" cy="584383"/>
            </a:xfrm>
            <a:custGeom>
              <a:avLst/>
              <a:gdLst>
                <a:gd name="connsiteX0" fmla="*/ 0 w 4127500"/>
                <a:gd name="connsiteY0" fmla="*/ 584383 h 584383"/>
                <a:gd name="connsiteX1" fmla="*/ 2006600 w 4127500"/>
                <a:gd name="connsiteY1" fmla="*/ 183 h 584383"/>
                <a:gd name="connsiteX2" fmla="*/ 4127500 w 4127500"/>
                <a:gd name="connsiteY2" fmla="*/ 520883 h 58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00" h="584383">
                  <a:moveTo>
                    <a:pt x="0" y="584383"/>
                  </a:moveTo>
                  <a:cubicBezTo>
                    <a:pt x="659341" y="297574"/>
                    <a:pt x="1318683" y="10766"/>
                    <a:pt x="2006600" y="183"/>
                  </a:cubicBezTo>
                  <a:cubicBezTo>
                    <a:pt x="2694517" y="-10400"/>
                    <a:pt x="3769783" y="440450"/>
                    <a:pt x="4127500" y="52088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184400" y="4445000"/>
              <a:ext cx="4051300" cy="357464"/>
            </a:xfrm>
            <a:custGeom>
              <a:avLst/>
              <a:gdLst>
                <a:gd name="connsiteX0" fmla="*/ 0 w 4051300"/>
                <a:gd name="connsiteY0" fmla="*/ 114300 h 357464"/>
                <a:gd name="connsiteX1" fmla="*/ 2235200 w 4051300"/>
                <a:gd name="connsiteY1" fmla="*/ 355600 h 357464"/>
                <a:gd name="connsiteX2" fmla="*/ 4051300 w 4051300"/>
                <a:gd name="connsiteY2" fmla="*/ 0 h 35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1300" h="357464">
                  <a:moveTo>
                    <a:pt x="0" y="114300"/>
                  </a:moveTo>
                  <a:cubicBezTo>
                    <a:pt x="779991" y="244475"/>
                    <a:pt x="1559983" y="374650"/>
                    <a:pt x="2235200" y="355600"/>
                  </a:cubicBezTo>
                  <a:cubicBezTo>
                    <a:pt x="2910417" y="336550"/>
                    <a:pt x="3774017" y="59267"/>
                    <a:pt x="4051300" y="0"/>
                  </a:cubicBezTo>
                </a:path>
              </a:pathLst>
            </a:custGeom>
            <a:ln>
              <a:headEnd type="arrow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7544" y="5373216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602E04"/>
                </a:solidFill>
              </a:rPr>
              <a:t>В левой </a:t>
            </a:r>
            <a:r>
              <a:rPr lang="ru-RU" sz="2200" dirty="0">
                <a:solidFill>
                  <a:srgbClr val="602E04"/>
                </a:solidFill>
              </a:rPr>
              <a:t>руке </a:t>
            </a:r>
            <a:r>
              <a:rPr lang="ru-RU" sz="2200" dirty="0" smtClean="0">
                <a:solidFill>
                  <a:srgbClr val="602E04"/>
                </a:solidFill>
              </a:rPr>
              <a:t>мячик </a:t>
            </a:r>
            <a:r>
              <a:rPr lang="ru-RU" sz="2200" dirty="0">
                <a:solidFill>
                  <a:srgbClr val="602E04"/>
                </a:solidFill>
              </a:rPr>
              <a:t>прокатывается от пальцев до середины ладони; в правой руке </a:t>
            </a:r>
            <a:r>
              <a:rPr lang="ru-RU" sz="2200" dirty="0" smtClean="0">
                <a:solidFill>
                  <a:srgbClr val="602E04"/>
                </a:solidFill>
              </a:rPr>
              <a:t>–</a:t>
            </a:r>
            <a:r>
              <a:rPr lang="en-US" sz="2200" dirty="0" smtClean="0">
                <a:solidFill>
                  <a:srgbClr val="602E04"/>
                </a:solidFill>
              </a:rPr>
              <a:t> </a:t>
            </a:r>
            <a:r>
              <a:rPr lang="ru-RU" sz="2200" dirty="0" smtClean="0">
                <a:solidFill>
                  <a:srgbClr val="602E04"/>
                </a:solidFill>
              </a:rPr>
              <a:t>от </a:t>
            </a:r>
            <a:r>
              <a:rPr lang="ru-RU" sz="2200" dirty="0">
                <a:solidFill>
                  <a:srgbClr val="602E04"/>
                </a:solidFill>
              </a:rPr>
              <a:t>ладони до кончиков пальцев. </a:t>
            </a:r>
            <a:endParaRPr lang="ru-RU" sz="2200" dirty="0" smtClean="0">
              <a:solidFill>
                <a:srgbClr val="602E04"/>
              </a:solidFill>
            </a:endParaRPr>
          </a:p>
          <a:p>
            <a:r>
              <a:rPr lang="ru-RU" sz="2200" dirty="0" smtClean="0">
                <a:solidFill>
                  <a:srgbClr val="602E04"/>
                </a:solidFill>
              </a:rPr>
              <a:t>Эту </a:t>
            </a:r>
            <a:r>
              <a:rPr lang="ru-RU" sz="2200" dirty="0">
                <a:solidFill>
                  <a:srgbClr val="602E04"/>
                </a:solidFill>
              </a:rPr>
              <a:t>комбинацию можно выполнять с двумя мячиками</a:t>
            </a:r>
            <a:r>
              <a:rPr lang="ru-RU" sz="2200" dirty="0" smtClean="0">
                <a:solidFill>
                  <a:srgbClr val="602E04"/>
                </a:solidFill>
              </a:rPr>
              <a:t>.</a:t>
            </a:r>
            <a:endParaRPr lang="ru-RU" sz="2200" dirty="0">
              <a:solidFill>
                <a:srgbClr val="602E04"/>
              </a:solidFill>
            </a:endParaRP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Комбинация с двумя мячиками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2930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Левая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2930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Правая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89259" y="1772816"/>
            <a:ext cx="5636225" cy="2232248"/>
            <a:chOff x="1589259" y="2204864"/>
            <a:chExt cx="5636225" cy="2232248"/>
          </a:xfrm>
        </p:grpSpPr>
        <p:sp>
          <p:nvSpPr>
            <p:cNvPr id="6" name="Овал 5"/>
            <p:cNvSpPr/>
            <p:nvPr/>
          </p:nvSpPr>
          <p:spPr>
            <a:xfrm>
              <a:off x="6145364" y="335699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89259" y="335699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129319" y="2204864"/>
              <a:ext cx="0" cy="108012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678125" y="2204864"/>
              <a:ext cx="0" cy="108012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043608" y="530120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602E04"/>
                </a:solidFill>
              </a:rPr>
              <a:t>1</a:t>
            </a:r>
            <a:r>
              <a:rPr lang="ru-RU" sz="2200" dirty="0" smtClean="0">
                <a:solidFill>
                  <a:srgbClr val="602E04"/>
                </a:solidFill>
              </a:rPr>
              <a:t>) Подбрасываем в </a:t>
            </a:r>
            <a:r>
              <a:rPr lang="ru-RU" sz="2200" dirty="0">
                <a:solidFill>
                  <a:srgbClr val="602E04"/>
                </a:solidFill>
              </a:rPr>
              <a:t>каждой руке по 40 (сорок) раз;</a:t>
            </a:r>
          </a:p>
          <a:p>
            <a:r>
              <a:rPr lang="ru-RU" sz="2200" dirty="0">
                <a:solidFill>
                  <a:srgbClr val="602E04"/>
                </a:solidFill>
              </a:rPr>
              <a:t>2</a:t>
            </a:r>
            <a:r>
              <a:rPr lang="ru-RU" sz="2200" dirty="0" smtClean="0">
                <a:solidFill>
                  <a:srgbClr val="602E04"/>
                </a:solidFill>
              </a:rPr>
              <a:t>) Одновременно два </a:t>
            </a:r>
            <a:r>
              <a:rPr lang="ru-RU" sz="2200" dirty="0">
                <a:solidFill>
                  <a:srgbClr val="602E04"/>
                </a:solidFill>
              </a:rPr>
              <a:t>на одном уровне;</a:t>
            </a:r>
          </a:p>
          <a:p>
            <a:r>
              <a:rPr lang="ru-RU" sz="2200" dirty="0">
                <a:solidFill>
                  <a:srgbClr val="602E04"/>
                </a:solidFill>
              </a:rPr>
              <a:t>3</a:t>
            </a:r>
            <a:r>
              <a:rPr lang="ru-RU" sz="2200" dirty="0" smtClean="0">
                <a:solidFill>
                  <a:srgbClr val="602E04"/>
                </a:solidFill>
              </a:rPr>
              <a:t>) 2 </a:t>
            </a:r>
            <a:r>
              <a:rPr lang="ru-RU" sz="2200" dirty="0">
                <a:solidFill>
                  <a:srgbClr val="602E04"/>
                </a:solidFill>
              </a:rPr>
              <a:t>мяча подбрасываем по переменке</a:t>
            </a:r>
            <a:r>
              <a:rPr lang="ru-RU" sz="2200" dirty="0" smtClean="0">
                <a:solidFill>
                  <a:srgbClr val="602E04"/>
                </a:solidFill>
              </a:rPr>
              <a:t>.</a:t>
            </a:r>
            <a:endParaRPr lang="ru-RU" sz="2200" dirty="0">
              <a:solidFill>
                <a:srgbClr val="602E04"/>
              </a:solidFill>
            </a:endParaRPr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Комбинация с тремя мячиками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Левая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61356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Правая рука</a:t>
            </a:r>
            <a:endParaRPr lang="ru-RU" sz="2400" dirty="0">
              <a:solidFill>
                <a:srgbClr val="602E04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589259" y="2282532"/>
            <a:ext cx="5636225" cy="3378716"/>
            <a:chOff x="1589259" y="2282532"/>
            <a:chExt cx="5636225" cy="3378716"/>
          </a:xfrm>
        </p:grpSpPr>
        <p:sp>
          <p:nvSpPr>
            <p:cNvPr id="4" name="Овал 3"/>
            <p:cNvSpPr/>
            <p:nvPr/>
          </p:nvSpPr>
          <p:spPr>
            <a:xfrm>
              <a:off x="1589259" y="228253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602E04"/>
                  </a:solidFill>
                </a:rPr>
                <a:t>2</a:t>
              </a:r>
              <a:endParaRPr lang="ru-RU" sz="3200" dirty="0">
                <a:solidFill>
                  <a:srgbClr val="602E04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6084168" y="2282532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145364" y="4581128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602E04"/>
                  </a:solidFill>
                </a:rPr>
                <a:t>1</a:t>
              </a:r>
              <a:endParaRPr lang="ru-RU" sz="3200" dirty="0">
                <a:solidFill>
                  <a:srgbClr val="602E04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589259" y="4581128"/>
              <a:ext cx="1080120" cy="1080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602E04"/>
                  </a:solidFill>
                </a:rPr>
                <a:t>3</a:t>
              </a:r>
              <a:endParaRPr lang="ru-RU" sz="2800" dirty="0">
                <a:solidFill>
                  <a:srgbClr val="602E04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2771800" y="3074620"/>
              <a:ext cx="3373564" cy="186654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771800" y="3140968"/>
              <a:ext cx="3312368" cy="192035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624228" y="3429000"/>
              <a:ext cx="0" cy="1080120"/>
            </a:xfrm>
            <a:prstGeom prst="line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29319" y="3429000"/>
              <a:ext cx="0" cy="1080120"/>
            </a:xfrm>
            <a:prstGeom prst="line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Управляющая кнопка: возврат 34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корпуса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28800"/>
            <a:ext cx="3456384" cy="47091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Голова высоко поднята, взгляд – </a:t>
            </a:r>
            <a:r>
              <a:rPr lang="ru-RU" sz="2400" dirty="0" smtClean="0"/>
              <a:t>вперед.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Плечи </a:t>
            </a:r>
            <a:r>
              <a:rPr lang="ru-RU" sz="2400" dirty="0"/>
              <a:t>опущены, чтоб открыть затылок</a:t>
            </a:r>
            <a:r>
              <a:rPr lang="ru-RU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Руки</a:t>
            </a:r>
            <a:r>
              <a:rPr lang="ru-RU" sz="2400" dirty="0"/>
              <a:t>, согнуты в локтях, гибкие и «живые</a:t>
            </a:r>
            <a:r>
              <a:rPr lang="ru-RU" sz="2400" dirty="0" smtClean="0"/>
              <a:t>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Ступни </a:t>
            </a:r>
            <a:r>
              <a:rPr lang="ru-RU" sz="2400" dirty="0"/>
              <a:t>соприкасаются с полом.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528392" cy="5383245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" y="1640174"/>
            <a:ext cx="428625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1640174"/>
            <a:ext cx="45365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602E04"/>
                </a:solidFill>
              </a:rPr>
              <a:t>Дети к </a:t>
            </a:r>
            <a:r>
              <a:rPr lang="ru-RU" sz="2200" dirty="0">
                <a:solidFill>
                  <a:srgbClr val="602E04"/>
                </a:solidFill>
              </a:rPr>
              <a:t>занятиям допускаются </a:t>
            </a:r>
            <a:r>
              <a:rPr lang="ru-RU" sz="2200" dirty="0" smtClean="0">
                <a:solidFill>
                  <a:srgbClr val="602E04"/>
                </a:solidFill>
              </a:rPr>
              <a:t>только </a:t>
            </a:r>
            <a:r>
              <a:rPr lang="ru-RU" sz="2200" dirty="0">
                <a:solidFill>
                  <a:srgbClr val="602E04"/>
                </a:solidFill>
              </a:rPr>
              <a:t>в специальном </a:t>
            </a:r>
            <a:r>
              <a:rPr lang="ru-RU" sz="2200" dirty="0" smtClean="0">
                <a:solidFill>
                  <a:srgbClr val="602E04"/>
                </a:solidFill>
              </a:rPr>
              <a:t>костюме </a:t>
            </a:r>
            <a:r>
              <a:rPr lang="ru-RU" sz="2200" dirty="0">
                <a:solidFill>
                  <a:srgbClr val="602E04"/>
                </a:solidFill>
              </a:rPr>
              <a:t>и </a:t>
            </a:r>
            <a:r>
              <a:rPr lang="ru-RU" sz="2200" dirty="0" smtClean="0">
                <a:solidFill>
                  <a:srgbClr val="602E04"/>
                </a:solidFill>
              </a:rPr>
              <a:t>специальной обуви. </a:t>
            </a:r>
          </a:p>
          <a:p>
            <a:endParaRPr lang="ru-RU" sz="2200" dirty="0">
              <a:solidFill>
                <a:srgbClr val="602E04"/>
              </a:solidFill>
            </a:endParaRPr>
          </a:p>
          <a:p>
            <a:r>
              <a:rPr lang="ru-RU" sz="2200" dirty="0">
                <a:solidFill>
                  <a:srgbClr val="602E04"/>
                </a:solidFill>
              </a:rPr>
              <a:t>Нельзя бегать во время занятия, передвигаться спиной вперед без команды </a:t>
            </a:r>
            <a:r>
              <a:rPr lang="ru-RU" sz="2200" dirty="0" smtClean="0">
                <a:solidFill>
                  <a:srgbClr val="602E04"/>
                </a:solidFill>
              </a:rPr>
              <a:t>педагога.</a:t>
            </a:r>
          </a:p>
          <a:p>
            <a:endParaRPr lang="ru-RU" sz="2200" dirty="0">
              <a:solidFill>
                <a:srgbClr val="602E04"/>
              </a:solidFill>
            </a:endParaRPr>
          </a:p>
          <a:p>
            <a:r>
              <a:rPr lang="ru-RU" sz="2200" dirty="0" smtClean="0">
                <a:solidFill>
                  <a:srgbClr val="602E04"/>
                </a:solidFill>
              </a:rPr>
              <a:t>Нельзя приступать </a:t>
            </a:r>
            <a:r>
              <a:rPr lang="ru-RU" sz="2200" dirty="0">
                <a:solidFill>
                  <a:srgbClr val="602E04"/>
                </a:solidFill>
              </a:rPr>
              <a:t>к разучиванию и отработке трюков без </a:t>
            </a:r>
            <a:r>
              <a:rPr lang="ru-RU" sz="2200" dirty="0" smtClean="0">
                <a:solidFill>
                  <a:srgbClr val="602E04"/>
                </a:solidFill>
              </a:rPr>
              <a:t>разминки </a:t>
            </a:r>
            <a:r>
              <a:rPr lang="ru-RU" sz="2200" dirty="0">
                <a:solidFill>
                  <a:srgbClr val="602E04"/>
                </a:solidFill>
              </a:rPr>
              <a:t>и разогрева мышц.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221091"/>
            <a:ext cx="7990340" cy="1555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Искусство цирка </a:t>
            </a:r>
            <a:r>
              <a:rPr lang="ru-RU" dirty="0" smtClean="0"/>
              <a:t>жизнерадостно, его </a:t>
            </a:r>
            <a:r>
              <a:rPr lang="ru-RU" dirty="0"/>
              <a:t>главная задача - прославление смелого, сильного, ловкого, гармонически развитого человека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93" y="1268760"/>
            <a:ext cx="6624738" cy="359055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02E04"/>
                </a:solidFill>
              </a:rPr>
              <a:t>До новых встреч!</a:t>
            </a:r>
            <a:endParaRPr lang="ru-RU" dirty="0">
              <a:solidFill>
                <a:srgbClr val="602E0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3420874" cy="4525963"/>
          </a:xfrm>
        </p:spPr>
      </p:pic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8640432" y="6395138"/>
            <a:ext cx="360000" cy="360000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hlinkClick r:id="rId2" action="ppaction://hlinksldjump"/>
              </a:rPr>
              <a:t>Цель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Задачи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4" action="ppaction://hlinksldjump"/>
              </a:rPr>
              <a:t>Цирковые термины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5" action="ppaction://hlinksldjump"/>
              </a:rPr>
              <a:t>Клоун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6" action="ppaction://hlinksldjump"/>
              </a:rPr>
              <a:t>Жонглёр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7" action="ppaction://hlinksldjump"/>
              </a:rPr>
              <a:t>Олег Попов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8" action="ppaction://hlinksldjump"/>
              </a:rPr>
              <a:t>Александр Кисс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9" action="ppaction://hlinksldjump"/>
              </a:rPr>
              <a:t>Альберт Петровский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hlinkClick r:id="rId10" action="ppaction://hlinksldjump"/>
              </a:rPr>
              <a:t>Комбинация с 1 мячом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hlinkClick r:id="rId11" action="ppaction://hlinksldjump"/>
              </a:rPr>
              <a:t>Параллельный переброс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2" action="ppaction://hlinksldjump"/>
              </a:rPr>
              <a:t>Комбинация с 2 мячами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3" action="ppaction://hlinksldjump"/>
              </a:rPr>
              <a:t>Комбинация с 3 мячами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4" action="ppaction://hlinksldjump"/>
              </a:rPr>
              <a:t>Постановка корпуса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5" action="ppaction://hlinksldjump"/>
              </a:rPr>
              <a:t>Техника безопасности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6" action="ppaction://hlinksldjump"/>
              </a:rPr>
              <a:t>Вывод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7" action="ppaction://hlinksldjump"/>
              </a:rPr>
              <a:t>До новых встреч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280" y="5517232"/>
            <a:ext cx="838944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Познакомить детей </a:t>
            </a:r>
            <a:r>
              <a:rPr lang="ru-RU" sz="2800" dirty="0"/>
              <a:t>с </a:t>
            </a:r>
            <a:r>
              <a:rPr lang="ru-RU" sz="2800" dirty="0" smtClean="0"/>
              <a:t>цирковым искусством,  разными </a:t>
            </a:r>
            <a:r>
              <a:rPr lang="ru-RU" sz="2800" dirty="0"/>
              <a:t>видами </a:t>
            </a:r>
            <a:r>
              <a:rPr lang="ru-RU" sz="2800" dirty="0" smtClean="0"/>
              <a:t>жонглирования.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56" y="1562572"/>
            <a:ext cx="5236688" cy="3450604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088" y="1628800"/>
            <a:ext cx="6357392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Расширить знания детей о цирке: познакомить с </a:t>
            </a:r>
            <a:r>
              <a:rPr lang="ru-RU" sz="2400" dirty="0" smtClean="0"/>
              <a:t>историей, </a:t>
            </a:r>
            <a:r>
              <a:rPr lang="ru-RU" sz="2400" dirty="0"/>
              <a:t>с цирковыми </a:t>
            </a:r>
            <a:r>
              <a:rPr lang="ru-RU" sz="2400" dirty="0" smtClean="0"/>
              <a:t>профессиями;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Развивать </a:t>
            </a:r>
            <a:r>
              <a:rPr lang="ru-RU" sz="2400" dirty="0" smtClean="0"/>
              <a:t>воображение</a:t>
            </a:r>
            <a:r>
              <a:rPr lang="ru-RU" sz="2400" dirty="0"/>
              <a:t>,  чувство ритма, темпа; раскрыть правила постановки корпуса, описать </a:t>
            </a:r>
            <a:r>
              <a:rPr lang="ru-RU" sz="2400" dirty="0" smtClean="0"/>
              <a:t>комбинации </a:t>
            </a:r>
            <a:r>
              <a:rPr lang="ru-RU" sz="2400" dirty="0"/>
              <a:t>жонглирования;</a:t>
            </a:r>
          </a:p>
          <a:p>
            <a:pPr marL="0" indent="0">
              <a:buNone/>
            </a:pPr>
            <a:r>
              <a:rPr lang="ru-RU" sz="2400" dirty="0"/>
              <a:t>3. Воспитывать  интерес к занятиям </a:t>
            </a:r>
            <a:r>
              <a:rPr lang="ru-RU" sz="2400" dirty="0" smtClean="0"/>
              <a:t>цирковым </a:t>
            </a:r>
            <a:r>
              <a:rPr lang="ru-RU" sz="2400" dirty="0"/>
              <a:t>искусством, развивать волю и упорство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" y="3573016"/>
            <a:ext cx="2218112" cy="3225484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Цирковые термины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86290"/>
            <a:ext cx="2811828" cy="2232248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427984" y="1700807"/>
            <a:ext cx="4644008" cy="4680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Слово "</a:t>
            </a:r>
            <a:r>
              <a:rPr lang="ru-RU" sz="2200" dirty="0"/>
              <a:t>цирк" происходит от латинского </a:t>
            </a:r>
            <a:r>
              <a:rPr lang="ru-RU" sz="2200" dirty="0" smtClean="0"/>
              <a:t>«circus» </a:t>
            </a:r>
            <a:r>
              <a:rPr lang="ru-RU" sz="2200" dirty="0"/>
              <a:t>- круг. Производственной площадкой цирка служит круглая цирковая арена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Слово «клоун» произошло от латинского «</a:t>
            </a:r>
            <a:r>
              <a:rPr lang="en-US" sz="2200" dirty="0"/>
              <a:t>colonus</a:t>
            </a:r>
            <a:r>
              <a:rPr lang="ru-RU" sz="2200" dirty="0"/>
              <a:t>» - человек из простонародья. </a:t>
            </a: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Термин «жонглер</a:t>
            </a:r>
            <a:r>
              <a:rPr lang="ru-RU" sz="2200" dirty="0"/>
              <a:t>» произошёл от латинского слова «</a:t>
            </a:r>
            <a:r>
              <a:rPr lang="en-US" sz="2200" dirty="0"/>
              <a:t>joculator</a:t>
            </a:r>
            <a:r>
              <a:rPr lang="ru-RU" sz="2200" dirty="0"/>
              <a:t>» - шутник, остряк, забавник.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1556"/>
            <a:ext cx="1512168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4592175"/>
            <a:ext cx="1872208" cy="2192281"/>
          </a:xfrm>
          <a:prstGeom prst="rect">
            <a:avLst/>
          </a:prstGeom>
        </p:spPr>
      </p:pic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Клоун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996521"/>
            <a:ext cx="4320480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цирке клоуны смешные! </a:t>
            </a:r>
          </a:p>
          <a:p>
            <a:pPr marL="0" indent="0">
              <a:buNone/>
            </a:pPr>
            <a:r>
              <a:rPr lang="ru-RU" sz="2400" dirty="0"/>
              <a:t>Их улыбки - до ушей,</a:t>
            </a:r>
          </a:p>
          <a:p>
            <a:pPr marL="0" indent="0">
              <a:buNone/>
            </a:pPr>
            <a:r>
              <a:rPr lang="ru-RU" sz="2400" dirty="0" smtClean="0"/>
              <a:t>Туфли</a:t>
            </a:r>
            <a:r>
              <a:rPr lang="ru-RU" sz="2400" dirty="0"/>
              <a:t>, как и нос, большие.</a:t>
            </a:r>
          </a:p>
          <a:p>
            <a:pPr marL="0" indent="0">
              <a:buNone/>
            </a:pPr>
            <a:r>
              <a:rPr lang="ru-RU" sz="2400" dirty="0"/>
              <a:t>Клоун – друг для малышей</a:t>
            </a:r>
            <a:r>
              <a:rPr lang="ru-RU" sz="2400" dirty="0" smtClean="0"/>
              <a:t>!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32384"/>
            <a:ext cx="3312368" cy="4816706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Жонглер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23615"/>
            <a:ext cx="396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Он бросает кольца вверх, </a:t>
            </a:r>
          </a:p>
          <a:p>
            <a:pPr marL="0" indent="0">
              <a:buNone/>
            </a:pPr>
            <a:r>
              <a:rPr lang="ru-RU" sz="2400" dirty="0" smtClean="0"/>
              <a:t>Он устроил фейерверк: </a:t>
            </a:r>
          </a:p>
          <a:p>
            <a:pPr marL="0" indent="0">
              <a:buNone/>
            </a:pPr>
            <a:r>
              <a:rPr lang="ru-RU" sz="2400" dirty="0" smtClean="0"/>
              <a:t>Пять, и шесть, и семь колец, </a:t>
            </a:r>
          </a:p>
          <a:p>
            <a:pPr marL="0" indent="0">
              <a:buNone/>
            </a:pPr>
            <a:r>
              <a:rPr lang="ru-RU" sz="2400" dirty="0" smtClean="0"/>
              <a:t>И двенадцать наконец! </a:t>
            </a:r>
          </a:p>
          <a:p>
            <a:pPr marL="0" indent="0">
              <a:buNone/>
            </a:pPr>
            <a:r>
              <a:rPr lang="ru-RU" sz="2400" dirty="0" smtClean="0"/>
              <a:t>Удивляются вокруг:</a:t>
            </a:r>
          </a:p>
          <a:p>
            <a:pPr marL="0" indent="0">
              <a:buNone/>
            </a:pPr>
            <a:r>
              <a:rPr lang="ru-RU" sz="2400" dirty="0" smtClean="0"/>
              <a:t> — Как ему хватает рук?</a:t>
            </a:r>
          </a:p>
          <a:p>
            <a:pPr marL="0" indent="0" algn="r">
              <a:buNone/>
            </a:pPr>
            <a:r>
              <a:rPr lang="ru-RU" sz="2400" dirty="0" smtClean="0"/>
              <a:t>Лев Яковлев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196752"/>
            <a:ext cx="4154403" cy="537969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Олег Попов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709816"/>
            <a:ext cx="8784976" cy="1103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Создал полюбившийся образ </a:t>
            </a:r>
            <a:r>
              <a:rPr lang="ru-RU" sz="2400" dirty="0"/>
              <a:t>«Солнечного клоуна</a:t>
            </a:r>
            <a:r>
              <a:rPr lang="ru-RU" sz="2400" dirty="0" smtClean="0"/>
              <a:t>». Визитная карточка - широкие </a:t>
            </a:r>
            <a:r>
              <a:rPr lang="ru-RU" sz="2400" dirty="0"/>
              <a:t>полосатые штаны, кепка и копна светлых </a:t>
            </a:r>
            <a:r>
              <a:rPr lang="ru-RU" sz="2400" dirty="0" smtClean="0"/>
              <a:t>волос.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5" y="1379866"/>
            <a:ext cx="6121950" cy="4065358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 Николаевич Кисс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4"/>
            <a:ext cx="3384376" cy="5256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556792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E04"/>
                </a:solidFill>
              </a:rPr>
              <a:t>Советский </a:t>
            </a:r>
            <a:r>
              <a:rPr lang="ru-RU" sz="2400" dirty="0">
                <a:solidFill>
                  <a:srgbClr val="602E04"/>
                </a:solidFill>
              </a:rPr>
              <a:t>цирковой артист, жонглёр, режиссёр, народный артист РСФСР</a:t>
            </a:r>
            <a:r>
              <a:rPr lang="ru-RU" sz="2400" dirty="0" smtClean="0">
                <a:solidFill>
                  <a:srgbClr val="602E04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602E04"/>
                </a:solidFill>
              </a:rPr>
              <a:t>Жонглировал  восемью </a:t>
            </a:r>
            <a:r>
              <a:rPr lang="ru-RU" sz="2400" dirty="0">
                <a:solidFill>
                  <a:srgbClr val="602E04"/>
                </a:solidFill>
              </a:rPr>
              <a:t>палочками, стоя на катушке, и вдобавок балансируя на лбу длинную трость с мячом на конце</a:t>
            </a:r>
            <a:r>
              <a:rPr lang="ru-RU" sz="2400" dirty="0" smtClean="0">
                <a:solidFill>
                  <a:srgbClr val="602E04"/>
                </a:solidFill>
              </a:rPr>
              <a:t>.</a:t>
            </a:r>
            <a:endParaRPr lang="ru-RU" sz="2400" dirty="0">
              <a:solidFill>
                <a:srgbClr val="602E0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69139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02E04"/>
                </a:solidFill>
              </a:rPr>
              <a:t>Александр Кисс </a:t>
            </a:r>
            <a:r>
              <a:rPr lang="ru-RU" sz="2400" dirty="0" smtClean="0">
                <a:solidFill>
                  <a:srgbClr val="602E04"/>
                </a:solidFill>
              </a:rPr>
              <a:t>и</a:t>
            </a:r>
            <a:br>
              <a:rPr lang="ru-RU" sz="2400" dirty="0" smtClean="0">
                <a:solidFill>
                  <a:srgbClr val="602E04"/>
                </a:solidFill>
              </a:rPr>
            </a:br>
            <a:r>
              <a:rPr lang="ru-RU" sz="2400" dirty="0" smtClean="0">
                <a:solidFill>
                  <a:srgbClr val="602E04"/>
                </a:solidFill>
              </a:rPr>
              <a:t>Валентина </a:t>
            </a:r>
            <a:r>
              <a:rPr lang="ru-RU" sz="2400" dirty="0">
                <a:solidFill>
                  <a:srgbClr val="602E04"/>
                </a:solidFill>
              </a:rPr>
              <a:t>Демина</a:t>
            </a: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360040" cy="360000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462</Words>
  <Application>Microsoft Office PowerPoint</Application>
  <PresentationFormat>Экран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Цирковые забавы. Жонглирование</vt:lpstr>
      <vt:lpstr>Содержание </vt:lpstr>
      <vt:lpstr>Цель:</vt:lpstr>
      <vt:lpstr> Задачи: </vt:lpstr>
      <vt:lpstr>Цирковые термины </vt:lpstr>
      <vt:lpstr>Клоун </vt:lpstr>
      <vt:lpstr>Жонглер </vt:lpstr>
      <vt:lpstr>Олег Попов</vt:lpstr>
      <vt:lpstr>Александр Николаевич Кисс</vt:lpstr>
      <vt:lpstr>Альберт Петровский</vt:lpstr>
      <vt:lpstr>Комбинация с одним мячом</vt:lpstr>
      <vt:lpstr>Параллельный переброс одного мячика</vt:lpstr>
      <vt:lpstr>Комбинация с двумя мячиками</vt:lpstr>
      <vt:lpstr>Комбинация с тремя мячиками</vt:lpstr>
      <vt:lpstr>Постановка корпуса</vt:lpstr>
      <vt:lpstr>Техника безопасности </vt:lpstr>
      <vt:lpstr>Вывод 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Цирковые забавы в жонглировании</dc:title>
  <dc:creator>Mass</dc:creator>
  <cp:lastModifiedBy>DNS</cp:lastModifiedBy>
  <cp:revision>53</cp:revision>
  <dcterms:created xsi:type="dcterms:W3CDTF">2018-10-16T01:49:20Z</dcterms:created>
  <dcterms:modified xsi:type="dcterms:W3CDTF">2018-10-22T16:51:24Z</dcterms:modified>
</cp:coreProperties>
</file>