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Amatic SC" panose="020B0604020202020204" charset="-79"/>
      <p:regular r:id="rId10"/>
      <p:bold r:id="rId11"/>
    </p:embeddedFont>
    <p:embeddedFont>
      <p:font typeface="Source Code Pro" panose="020B060402020202020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588"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5485798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fe4602f5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fe4602f5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7fe4602f56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7fe4602f5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7fe4602f56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7fe4602f56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7fe4602f56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7fe4602f5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160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160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160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160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160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160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160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1600"/>
              </a:spcBef>
              <a:spcAft>
                <a:spcPts val="160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1600"/>
              </a:spcBef>
              <a:spcAft>
                <a:spcPts val="0"/>
              </a:spcAft>
              <a:buClr>
                <a:schemeClr val="accent1"/>
              </a:buClr>
              <a:buSzPts val="1400"/>
              <a:buChar char="○"/>
              <a:defRPr>
                <a:solidFill>
                  <a:schemeClr val="accent1"/>
                </a:solidFill>
                <a:highlight>
                  <a:schemeClr val="lt1"/>
                </a:highlight>
              </a:defRPr>
            </a:lvl2pPr>
            <a:lvl3pPr marL="1371600" lvl="2" indent="-317500">
              <a:spcBef>
                <a:spcPts val="1600"/>
              </a:spcBef>
              <a:spcAft>
                <a:spcPts val="0"/>
              </a:spcAft>
              <a:buClr>
                <a:schemeClr val="accent1"/>
              </a:buClr>
              <a:buSzPts val="1400"/>
              <a:buChar char="■"/>
              <a:defRPr>
                <a:solidFill>
                  <a:schemeClr val="accent1"/>
                </a:solidFill>
                <a:highlight>
                  <a:schemeClr val="lt1"/>
                </a:highlight>
              </a:defRPr>
            </a:lvl3pPr>
            <a:lvl4pPr marL="1828800" lvl="3" indent="-317500">
              <a:spcBef>
                <a:spcPts val="1600"/>
              </a:spcBef>
              <a:spcAft>
                <a:spcPts val="0"/>
              </a:spcAft>
              <a:buClr>
                <a:schemeClr val="accent1"/>
              </a:buClr>
              <a:buSzPts val="1400"/>
              <a:buChar char="●"/>
              <a:defRPr>
                <a:solidFill>
                  <a:schemeClr val="accent1"/>
                </a:solidFill>
                <a:highlight>
                  <a:schemeClr val="lt1"/>
                </a:highlight>
              </a:defRPr>
            </a:lvl4pPr>
            <a:lvl5pPr marL="2286000" lvl="4" indent="-317500">
              <a:spcBef>
                <a:spcPts val="1600"/>
              </a:spcBef>
              <a:spcAft>
                <a:spcPts val="0"/>
              </a:spcAft>
              <a:buClr>
                <a:schemeClr val="accent1"/>
              </a:buClr>
              <a:buSzPts val="1400"/>
              <a:buChar char="○"/>
              <a:defRPr>
                <a:solidFill>
                  <a:schemeClr val="accent1"/>
                </a:solidFill>
                <a:highlight>
                  <a:schemeClr val="lt1"/>
                </a:highlight>
              </a:defRPr>
            </a:lvl5pPr>
            <a:lvl6pPr marL="2743200" lvl="5" indent="-317500">
              <a:spcBef>
                <a:spcPts val="1600"/>
              </a:spcBef>
              <a:spcAft>
                <a:spcPts val="0"/>
              </a:spcAft>
              <a:buClr>
                <a:schemeClr val="accent1"/>
              </a:buClr>
              <a:buSzPts val="1400"/>
              <a:buChar char="■"/>
              <a:defRPr>
                <a:solidFill>
                  <a:schemeClr val="accent1"/>
                </a:solidFill>
                <a:highlight>
                  <a:schemeClr val="lt1"/>
                </a:highlight>
              </a:defRPr>
            </a:lvl6pPr>
            <a:lvl7pPr marL="3200400" lvl="6" indent="-317500">
              <a:spcBef>
                <a:spcPts val="1600"/>
              </a:spcBef>
              <a:spcAft>
                <a:spcPts val="0"/>
              </a:spcAft>
              <a:buClr>
                <a:schemeClr val="accent1"/>
              </a:buClr>
              <a:buSzPts val="1400"/>
              <a:buChar char="●"/>
              <a:defRPr>
                <a:solidFill>
                  <a:schemeClr val="accent1"/>
                </a:solidFill>
                <a:highlight>
                  <a:schemeClr val="lt1"/>
                </a:highlight>
              </a:defRPr>
            </a:lvl7pPr>
            <a:lvl8pPr marL="3657600" lvl="7" indent="-317500">
              <a:spcBef>
                <a:spcPts val="1600"/>
              </a:spcBef>
              <a:spcAft>
                <a:spcPts val="0"/>
              </a:spcAft>
              <a:buClr>
                <a:schemeClr val="accent1"/>
              </a:buClr>
              <a:buSzPts val="1400"/>
              <a:buChar char="○"/>
              <a:defRPr>
                <a:solidFill>
                  <a:schemeClr val="accent1"/>
                </a:solidFill>
                <a:highlight>
                  <a:schemeClr val="lt1"/>
                </a:highlight>
              </a:defRPr>
            </a:lvl8pPr>
            <a:lvl9pPr marL="4114800" lvl="8" indent="-317500">
              <a:spcBef>
                <a:spcPts val="1600"/>
              </a:spcBef>
              <a:spcAft>
                <a:spcPts val="160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yandex.ru/video/preview/?filmId=7649982175656279081&amp;from=tabbar&amp;parent-reqid=1600834825845123-1715374321241246133428835-production-app-host-sas-web-yp-72&amp;text=mickey%27s+christmas+carol"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2802750" y="802500"/>
            <a:ext cx="3538500" cy="3538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smtClean="0"/>
              <a:t>Mickey’s Christmas Carol</a:t>
            </a:r>
            <a:r>
              <a:rPr lang="ru" dirty="0" smtClean="0"/>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445025"/>
            <a:ext cx="85206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Tim’s letter</a:t>
            </a:r>
            <a:r>
              <a:rPr lang="ru" dirty="0" smtClean="0"/>
              <a:t>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5333" y="495559"/>
            <a:ext cx="2933333" cy="415238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3086100"/>
          </a:xfrm>
          <a:prstGeom prst="rect">
            <a:avLst/>
          </a:prstGeom>
        </p:spPr>
        <p:txBody>
          <a:bodyPr spcFirstLastPara="1" wrap="square" lIns="91425" tIns="91425" rIns="91425" bIns="91425" anchor="t" anchorCtr="0">
            <a:noAutofit/>
          </a:bodyPr>
          <a:lstStyle/>
          <a:p>
            <a:pPr lvl="0"/>
            <a:r>
              <a:rPr lang="en-US" dirty="0" smtClean="0"/>
              <a:t>Let’s watch…</a:t>
            </a:r>
            <a:br>
              <a:rPr lang="en-US" dirty="0" smtClean="0"/>
            </a:br>
            <a:r>
              <a:rPr lang="en-US" sz="1050" dirty="0" smtClean="0">
                <a:hlinkClick r:id="rId3"/>
              </a:rPr>
              <a:t>https</a:t>
            </a:r>
            <a:r>
              <a:rPr lang="en-US" sz="1050" dirty="0">
                <a:hlinkClick r:id="rId3"/>
              </a:rPr>
              <a:t>://yandex.ru/video/preview/?</a:t>
            </a:r>
            <a:r>
              <a:rPr lang="en-US" sz="1050" dirty="0" smtClean="0">
                <a:hlinkClick r:id="rId3"/>
              </a:rPr>
              <a:t>filmId=7649982175656279081&amp;from=tabbar&amp;parent-reqid=1600834825845123-1715374321241246133428835-production-app-host-sas-web-yp-72&amp;text=mickey%27s+christmas+carol</a:t>
            </a:r>
            <a:r>
              <a:rPr lang="en-US" sz="1050" dirty="0" smtClean="0"/>
              <a:t/>
            </a:r>
            <a:br>
              <a:rPr lang="en-US" sz="1050" dirty="0" smtClean="0"/>
            </a:br>
            <a:endParaRPr sz="1050"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pic>
        <p:nvPicPr>
          <p:cNvPr id="2" name="Рисунок 1"/>
          <p:cNvPicPr>
            <a:picLocks noChangeAspect="1"/>
          </p:cNvPicPr>
          <p:nvPr/>
        </p:nvPicPr>
        <p:blipFill rotWithShape="1">
          <a:blip r:embed="rId4">
            <a:extLst>
              <a:ext uri="{28A0092B-C50C-407E-A947-70E740481C1C}">
                <a14:useLocalDpi xmlns:a14="http://schemas.microsoft.com/office/drawing/2010/main" val="0"/>
              </a:ext>
            </a:extLst>
          </a:blip>
          <a:srcRect t="8919"/>
          <a:stretch/>
        </p:blipFill>
        <p:spPr>
          <a:xfrm>
            <a:off x="4808393" y="1527463"/>
            <a:ext cx="3793285" cy="345497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445025"/>
            <a:ext cx="8520600" cy="4615348"/>
          </a:xfrm>
          <a:prstGeom prst="rect">
            <a:avLst/>
          </a:prstGeom>
        </p:spPr>
        <p:txBody>
          <a:bodyPr spcFirstLastPara="1" wrap="square" lIns="91425" tIns="91425" rIns="91425" bIns="91425" anchor="t" anchorCtr="0">
            <a:noAutofit/>
          </a:bodyPr>
          <a:lstStyle/>
          <a:p>
            <a:pPr lvl="0"/>
            <a:r>
              <a:rPr lang="en-US" dirty="0" smtClean="0"/>
              <a:t>Make it in the logical order</a:t>
            </a:r>
            <a:r>
              <a:rPr lang="ru" dirty="0" smtClean="0"/>
              <a:t> </a:t>
            </a:r>
            <a:r>
              <a:rPr lang="en-US" dirty="0"/>
              <a:t>:</a:t>
            </a:r>
            <a:br>
              <a:rPr lang="en-US" dirty="0"/>
            </a:br>
            <a:r>
              <a:rPr lang="en-US" sz="2000" dirty="0" smtClean="0"/>
              <a:t>2.He </a:t>
            </a:r>
            <a:r>
              <a:rPr lang="en-US" sz="2000" dirty="0"/>
              <a:t>said NO to his nephew Fred's invitation to Christmas dinner.</a:t>
            </a:r>
            <a:br>
              <a:rPr lang="en-US" sz="2000" dirty="0"/>
            </a:br>
            <a:r>
              <a:rPr lang="en-US" sz="2000" dirty="0"/>
              <a:t>3.In his house, Scrooge saw the ghost of his former business partner Jacob Marley.</a:t>
            </a:r>
            <a:br>
              <a:rPr lang="en-US" sz="2000" dirty="0"/>
            </a:br>
            <a:r>
              <a:rPr lang="en-US" sz="2000" dirty="0"/>
              <a:t>4.Scrooge is visited by the Ghost of Christmas Past</a:t>
            </a:r>
            <a:r>
              <a:rPr lang="en-US" sz="2000" dirty="0" smtClean="0"/>
              <a:t>.</a:t>
            </a:r>
            <a:br>
              <a:rPr lang="en-US" sz="2000" dirty="0" smtClean="0"/>
            </a:br>
            <a:r>
              <a:rPr lang="en-US" sz="2000" dirty="0" smtClean="0"/>
              <a:t> </a:t>
            </a:r>
            <a:r>
              <a:rPr lang="en-US" sz="2000" dirty="0"/>
              <a:t>8.Scrooge decides to surprise Bob's family with a turkey dinner.</a:t>
            </a:r>
            <a:br>
              <a:rPr lang="en-US" sz="2000" dirty="0"/>
            </a:br>
            <a:r>
              <a:rPr lang="en-US" sz="2000" dirty="0"/>
              <a:t>9.He spread happiness and joy around London.</a:t>
            </a:r>
            <a:br>
              <a:rPr lang="en-US" sz="2000" dirty="0"/>
            </a:br>
            <a:r>
              <a:rPr lang="en-US" sz="2000" dirty="0" smtClean="0"/>
              <a:t>5.At </a:t>
            </a:r>
            <a:r>
              <a:rPr lang="en-US" sz="2000" dirty="0"/>
              <a:t>two o'clock, Scrooge meets the merry Ghost of Christmas Present.</a:t>
            </a:r>
            <a:br>
              <a:rPr lang="en-US" sz="2000" dirty="0"/>
            </a:br>
            <a:r>
              <a:rPr lang="en-US" sz="2000" dirty="0"/>
              <a:t>6.He met the Ghost of Christmas Future</a:t>
            </a:r>
            <a:r>
              <a:rPr lang="en-US" sz="2000" dirty="0" smtClean="0"/>
              <a:t>.</a:t>
            </a:r>
            <a:r>
              <a:rPr lang="en-US" sz="2000" dirty="0"/>
              <a:t> </a:t>
            </a:r>
            <a:r>
              <a:rPr lang="en-US" sz="2000" dirty="0" smtClean="0"/>
              <a:t/>
            </a:r>
            <a:br>
              <a:rPr lang="en-US" sz="2000" dirty="0" smtClean="0"/>
            </a:br>
            <a:r>
              <a:rPr lang="en-US" sz="2000" dirty="0" smtClean="0"/>
              <a:t>1.On </a:t>
            </a:r>
            <a:r>
              <a:rPr lang="en-US" sz="2000" dirty="0"/>
              <a:t>Christmas Eve Scrooge was at work.</a:t>
            </a:r>
            <a:br>
              <a:rPr lang="en-US" sz="2000" dirty="0"/>
            </a:br>
            <a:r>
              <a:rPr lang="en-US" sz="2000" dirty="0"/>
              <a:t>10.Scrooge and the </a:t>
            </a:r>
            <a:r>
              <a:rPr lang="en-US" sz="2000" dirty="0" err="1"/>
              <a:t>Cratchits</a:t>
            </a:r>
            <a:r>
              <a:rPr lang="en-US" sz="2000" dirty="0"/>
              <a:t> happily celebrate Christmas.</a:t>
            </a:r>
            <a:br>
              <a:rPr lang="en-US" sz="2000" dirty="0"/>
            </a:br>
            <a:r>
              <a:rPr lang="en-US" sz="2000" dirty="0" smtClean="0"/>
              <a:t>7.Tiny </a:t>
            </a:r>
            <a:r>
              <a:rPr lang="en-US" sz="2000" dirty="0"/>
              <a:t>Tim has «died».</a:t>
            </a:r>
            <a:br>
              <a:rPr lang="en-US" sz="2000" dirty="0"/>
            </a:b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7652" y="1465929"/>
            <a:ext cx="3310548" cy="3349132"/>
          </a:xfrm>
          <a:prstGeom prst="rect">
            <a:avLst/>
          </a:prstGeom>
        </p:spPr>
      </p:pic>
      <p:sp>
        <p:nvSpPr>
          <p:cNvPr id="76" name="Google Shape;76;p17"/>
          <p:cNvSpPr txBox="1">
            <a:spLocks noGrp="1"/>
          </p:cNvSpPr>
          <p:nvPr>
            <p:ph type="title"/>
          </p:nvPr>
        </p:nvSpPr>
        <p:spPr>
          <a:xfrm>
            <a:off x="228573" y="0"/>
            <a:ext cx="8520600" cy="914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smtClean="0"/>
              <a:t> </a:t>
            </a:r>
            <a:endParaRPr dirty="0"/>
          </a:p>
          <a:p>
            <a:pPr marL="0" lvl="0" indent="0" algn="l" rtl="0">
              <a:spcBef>
                <a:spcPts val="0"/>
              </a:spcBef>
              <a:spcAft>
                <a:spcPts val="0"/>
              </a:spcAft>
              <a:buNone/>
            </a:pPr>
            <a:r>
              <a:rPr lang="en-US" dirty="0" smtClean="0"/>
              <a:t>What are the family in the picture doing?</a:t>
            </a:r>
            <a:br>
              <a:rPr lang="en-US" dirty="0" smtClean="0"/>
            </a:br>
            <a:endParaRPr dirty="0"/>
          </a:p>
          <a:p>
            <a:pPr marL="0" lvl="0" indent="0" algn="l" rtl="0">
              <a:spcBef>
                <a:spcPts val="0"/>
              </a:spcBef>
              <a:spcAft>
                <a:spcPts val="0"/>
              </a:spcAft>
              <a:buNone/>
            </a:pPr>
            <a:r>
              <a:rPr lang="en-US" dirty="0" smtClean="0"/>
              <a:t>Use the model</a:t>
            </a:r>
            <a:r>
              <a:rPr lang="ru-RU" dirty="0" smtClean="0"/>
              <a:t>:</a:t>
            </a:r>
            <a:r>
              <a:rPr lang="en-US" dirty="0" smtClean="0"/>
              <a:t>  </a:t>
            </a:r>
            <a:r>
              <a:rPr lang="ru-RU" dirty="0" smtClean="0"/>
              <a:t>   </a:t>
            </a:r>
            <a:r>
              <a:rPr lang="en-US" dirty="0" smtClean="0"/>
              <a:t>+      </a:t>
            </a:r>
            <a:br>
              <a:rPr lang="en-US" dirty="0" smtClean="0"/>
            </a:br>
            <a:r>
              <a:rPr lang="ru-RU" dirty="0" smtClean="0"/>
              <a:t>подлежащее+</a:t>
            </a:r>
            <a:br>
              <a:rPr lang="ru-RU" dirty="0" smtClean="0"/>
            </a:br>
            <a:r>
              <a:rPr lang="ru-RU" dirty="0" err="1" smtClean="0"/>
              <a:t>смысл.глагол</a:t>
            </a:r>
            <a:r>
              <a:rPr lang="ru-RU" dirty="0" smtClean="0"/>
              <a:t>+</a:t>
            </a:r>
            <a:br>
              <a:rPr lang="ru-RU" dirty="0" smtClean="0"/>
            </a:br>
            <a:r>
              <a:rPr lang="ru-RU" dirty="0" smtClean="0"/>
              <a:t>глагол</a:t>
            </a:r>
            <a:endParaRPr dirty="0"/>
          </a:p>
        </p:txBody>
      </p:sp>
      <p:sp>
        <p:nvSpPr>
          <p:cNvPr id="4" name="Арка 3"/>
          <p:cNvSpPr/>
          <p:nvPr/>
        </p:nvSpPr>
        <p:spPr>
          <a:xfrm rot="11005440">
            <a:off x="3220276" y="1984664"/>
            <a:ext cx="384464" cy="737754"/>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Равно 4"/>
          <p:cNvSpPr/>
          <p:nvPr/>
        </p:nvSpPr>
        <p:spPr>
          <a:xfrm>
            <a:off x="3719945" y="2161309"/>
            <a:ext cx="872837" cy="675409"/>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6" name="Минус 5"/>
          <p:cNvSpPr/>
          <p:nvPr/>
        </p:nvSpPr>
        <p:spPr>
          <a:xfrm>
            <a:off x="2431473" y="2353541"/>
            <a:ext cx="488372" cy="28575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three hats</a:t>
            </a:r>
            <a:endParaRPr lang="ru-RU" dirty="0"/>
          </a:p>
        </p:txBody>
      </p:sp>
      <p:pic>
        <p:nvPicPr>
          <p:cNvPr id="3" name="Рисунок 2"/>
          <p:cNvPicPr>
            <a:picLocks noChangeAspect="1"/>
          </p:cNvPicPr>
          <p:nvPr/>
        </p:nvPicPr>
        <p:blipFill rotWithShape="1">
          <a:blip r:embed="rId2">
            <a:extLst>
              <a:ext uri="{28A0092B-C50C-407E-A947-70E740481C1C}">
                <a14:useLocalDpi xmlns:a14="http://schemas.microsoft.com/office/drawing/2010/main" val="0"/>
              </a:ext>
            </a:extLst>
          </a:blip>
          <a:srcRect t="17443"/>
          <a:stretch/>
        </p:blipFill>
        <p:spPr>
          <a:xfrm>
            <a:off x="1450848" y="1049482"/>
            <a:ext cx="6242304" cy="3860084"/>
          </a:xfrm>
          <a:prstGeom prst="rect">
            <a:avLst/>
          </a:prstGeom>
        </p:spPr>
      </p:pic>
    </p:spTree>
    <p:extLst>
      <p:ext uri="{BB962C8B-B14F-4D97-AF65-F5344CB8AC3E}">
        <p14:creationId xmlns:p14="http://schemas.microsoft.com/office/powerpoint/2010/main" val="599758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51809" y="1254923"/>
            <a:ext cx="8537700" cy="748200"/>
          </a:xfrm>
        </p:spPr>
        <p:txBody>
          <a:bodyPr/>
          <a:lstStyle/>
          <a:p>
            <a:r>
              <a:rPr lang="en-US" dirty="0" smtClean="0"/>
              <a:t>Thank you for the lesson!</a:t>
            </a:r>
            <a:br>
              <a:rPr lang="en-US" dirty="0" smtClean="0"/>
            </a:br>
            <a:endParaRPr lang="ru-RU" dirty="0"/>
          </a:p>
        </p:txBody>
      </p:sp>
    </p:spTree>
    <p:extLst>
      <p:ext uri="{BB962C8B-B14F-4D97-AF65-F5344CB8AC3E}">
        <p14:creationId xmlns:p14="http://schemas.microsoft.com/office/powerpoint/2010/main" val="1810109370"/>
      </p:ext>
    </p:extLst>
  </p:cSld>
  <p:clrMapOvr>
    <a:masterClrMapping/>
  </p:clrMapOvr>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34</Words>
  <Application>Microsoft Office PowerPoint</Application>
  <PresentationFormat>Экран (16:9)</PresentationFormat>
  <Paragraphs>9</Paragraphs>
  <Slides>7</Slides>
  <Notes>5</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Amatic SC</vt:lpstr>
      <vt:lpstr>Source Code Pro</vt:lpstr>
      <vt:lpstr>Beach Day</vt:lpstr>
      <vt:lpstr>Mickey’s Christmas Carol </vt:lpstr>
      <vt:lpstr>Tim’s letter   </vt:lpstr>
      <vt:lpstr>Let’s watch… https://yandex.ru/video/preview/?filmId=7649982175656279081&amp;from=tabbar&amp;parent-reqid=1600834825845123-1715374321241246133428835-production-app-host-sas-web-yp-72&amp;text=mickey%27s+christmas+carol   </vt:lpstr>
      <vt:lpstr>Make it in the logical order : 2.He said NO to his nephew Fred's invitation to Christmas dinner. 3.In his house, Scrooge saw the ghost of his former business partner Jacob Marley. 4.Scrooge is visited by the Ghost of Christmas Past.  8.Scrooge decides to surprise Bob's family with a turkey dinner. 9.He spread happiness and joy around London. 5.At two o'clock, Scrooge meets the merry Ghost of Christmas Present. 6.He met the Ghost of Christmas Future.  1.On Christmas Eve Scrooge was at work. 10.Scrooge and the Cratchits happily celebrate Christmas. 7.Tiny Tim has «died».   </vt:lpstr>
      <vt:lpstr>  What are the family in the picture doing?  Use the model:     +       подлежащее+ смысл.глагол+ глагол</vt:lpstr>
      <vt:lpstr>The three hats</vt:lpstr>
      <vt:lpstr>Thank you for the lesson!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Mickey’s Christmas Carol</dc:title>
  <dc:creator>алена пермякова</dc:creator>
  <cp:lastModifiedBy>User</cp:lastModifiedBy>
  <cp:revision>2</cp:revision>
  <dcterms:modified xsi:type="dcterms:W3CDTF">2020-09-23T04:31:56Z</dcterms:modified>
</cp:coreProperties>
</file>