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66" r:id="rId2"/>
    <p:sldId id="265" r:id="rId3"/>
    <p:sldId id="267" r:id="rId4"/>
    <p:sldId id="256" r:id="rId5"/>
    <p:sldId id="264" r:id="rId6"/>
    <p:sldId id="268" r:id="rId7"/>
    <p:sldId id="270" r:id="rId8"/>
    <p:sldId id="269" r:id="rId9"/>
    <p:sldId id="263" r:id="rId10"/>
    <p:sldId id="271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2C7C62C-6075-426B-B9CE-B65FA7FF71B9}">
          <p14:sldIdLst>
            <p14:sldId id="266"/>
            <p14:sldId id="265"/>
            <p14:sldId id="267"/>
            <p14:sldId id="256"/>
            <p14:sldId id="264"/>
            <p14:sldId id="268"/>
            <p14:sldId id="270"/>
            <p14:sldId id="269"/>
            <p14:sldId id="263"/>
            <p14:sldId id="271"/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A552"/>
    <a:srgbClr val="3F6337"/>
    <a:srgbClr val="588A6B"/>
    <a:srgbClr val="DDE7DB"/>
    <a:srgbClr val="F33DB6"/>
    <a:srgbClr val="6EAEE3"/>
    <a:srgbClr val="EC5B0A"/>
    <a:srgbClr val="3763AB"/>
    <a:srgbClr val="3F72C2"/>
    <a:srgbClr val="D8CE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58" autoAdjust="0"/>
    <p:restoredTop sz="94660"/>
  </p:normalViewPr>
  <p:slideViewPr>
    <p:cSldViewPr snapToGrid="0">
      <p:cViewPr>
        <p:scale>
          <a:sx n="91" d="100"/>
          <a:sy n="91" d="100"/>
        </p:scale>
        <p:origin x="-1338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9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45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94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287254"/>
            <a:ext cx="7869890" cy="4889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5460" y="151990"/>
            <a:ext cx="7869890" cy="99874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ylaboratory.ru/fun/experiments/bichromatrebor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" y="0"/>
            <a:ext cx="9143999" cy="1733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7999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639614" y="2690696"/>
            <a:ext cx="5665076" cy="6818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+mn-lt"/>
              </a:rPr>
              <a:t> </a:t>
            </a:r>
            <a:r>
              <a:rPr lang="ru-RU" sz="4800" b="1" dirty="0" smtClean="0">
                <a:ln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+mn-lt"/>
              </a:rPr>
              <a:t> Доброе утро.</a:t>
            </a:r>
            <a:endParaRPr lang="en-US" sz="4800" b="1" dirty="0">
              <a:ln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518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Выводы:</a:t>
            </a:r>
            <a:endParaRPr lang="ru-RU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6325579"/>
              </p:ext>
            </p:extLst>
          </p:nvPr>
        </p:nvGraphicFramePr>
        <p:xfrm>
          <a:off x="483477" y="1034743"/>
          <a:ext cx="8460824" cy="25466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5206"/>
                <a:gridCol w="2115206"/>
                <a:gridCol w="2115206"/>
                <a:gridCol w="2115206"/>
              </a:tblGrid>
              <a:tr h="614914">
                <a:tc row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</a:rPr>
                        <a:t>KMnO</a:t>
                      </a:r>
                      <a:r>
                        <a:rPr lang="ru-RU" sz="1800" b="1" baseline="-25000" dirty="0">
                          <a:solidFill>
                            <a:schemeClr val="tx1"/>
                          </a:solidFill>
                          <a:effectLst/>
                        </a:rPr>
                        <a:t>4 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фиолетовый раствор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33DB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+ Восстановитель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В кислой среде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</a:rPr>
                        <a:t>Mn</a:t>
                      </a:r>
                      <a:r>
                        <a:rPr lang="ru-RU" sz="1800" b="1" baseline="30000" dirty="0">
                          <a:solidFill>
                            <a:schemeClr val="tx1"/>
                          </a:solidFill>
                          <a:effectLst/>
                        </a:rPr>
                        <a:t>2+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, бесцветная соль 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  <a:tr h="883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В нейтральной среде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</a:rPr>
                        <a:t>MnO</a:t>
                      </a:r>
                      <a:r>
                        <a:rPr lang="ru-RU" sz="1800" b="1" baseline="-25000" dirty="0">
                          <a:effectLst/>
                        </a:rPr>
                        <a:t>2,</a:t>
                      </a:r>
                      <a:r>
                        <a:rPr lang="ru-RU" sz="1800" b="1" dirty="0">
                          <a:effectLst/>
                        </a:rPr>
                        <a:t> коричневый осадок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883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В щелочной среде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K</a:t>
                      </a:r>
                      <a:r>
                        <a:rPr lang="en-US" sz="1800" b="1" baseline="-25000" dirty="0">
                          <a:effectLst/>
                        </a:rPr>
                        <a:t>2</a:t>
                      </a:r>
                      <a:r>
                        <a:rPr lang="en-US" sz="1800" b="1" dirty="0">
                          <a:effectLst/>
                        </a:rPr>
                        <a:t>MnO</a:t>
                      </a:r>
                      <a:r>
                        <a:rPr lang="en-US" sz="1800" b="1" baseline="-25000" dirty="0">
                          <a:effectLst/>
                        </a:rPr>
                        <a:t>4,</a:t>
                      </a:r>
                      <a:r>
                        <a:rPr lang="ru-RU" sz="1800" b="1" dirty="0">
                          <a:effectLst/>
                        </a:rPr>
                        <a:t> зеленый раствор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556670"/>
              </p:ext>
            </p:extLst>
          </p:nvPr>
        </p:nvGraphicFramePr>
        <p:xfrm>
          <a:off x="522436" y="3830495"/>
          <a:ext cx="8442888" cy="29055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0722"/>
                <a:gridCol w="2110722"/>
                <a:gridCol w="2110722"/>
                <a:gridCol w="2110722"/>
              </a:tblGrid>
              <a:tr h="613344">
                <a:tc row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K</a:t>
                      </a:r>
                      <a:r>
                        <a:rPr lang="ru-RU" sz="1800" b="1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</a:rPr>
                        <a:t>CrO</a:t>
                      </a:r>
                      <a:r>
                        <a:rPr lang="ru-RU" sz="1800" b="1" baseline="-25000" dirty="0">
                          <a:solidFill>
                            <a:schemeClr val="tx1"/>
                          </a:solidFill>
                          <a:effectLst/>
                        </a:rPr>
                        <a:t>4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желтый раствор в щелочной среде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K</a:t>
                      </a:r>
                      <a:r>
                        <a:rPr lang="ru-RU" sz="1800" b="1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Cr</a:t>
                      </a:r>
                      <a:r>
                        <a:rPr lang="ru-RU" sz="1800" b="1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r>
                        <a:rPr lang="ru-RU" sz="1800" b="1" baseline="-25000" dirty="0">
                          <a:solidFill>
                            <a:schemeClr val="tx1"/>
                          </a:solidFill>
                          <a:effectLst/>
                        </a:rPr>
                        <a:t>7 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оранжевый раствор</a:t>
                      </a:r>
                      <a:r>
                        <a:rPr lang="ru-RU" sz="1800" b="1" baseline="-2500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в кислой среде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DEA55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+ Восстановитель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В кислой среде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Cr</a:t>
                      </a:r>
                      <a:r>
                        <a:rPr lang="en-US" sz="1800" b="1" baseline="30000" dirty="0">
                          <a:solidFill>
                            <a:schemeClr val="tx1"/>
                          </a:solidFill>
                          <a:effectLst/>
                        </a:rPr>
                        <a:t>+3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 зеленый раствор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8808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В нейтральной среде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Cr</a:t>
                      </a:r>
                      <a:r>
                        <a:rPr lang="ru-RU" sz="1800" b="1" dirty="0">
                          <a:effectLst/>
                        </a:rPr>
                        <a:t>(</a:t>
                      </a:r>
                      <a:r>
                        <a:rPr lang="en-US" sz="1800" b="1" dirty="0">
                          <a:effectLst/>
                        </a:rPr>
                        <a:t>OH</a:t>
                      </a:r>
                      <a:r>
                        <a:rPr lang="ru-RU" sz="1800" b="1" dirty="0">
                          <a:effectLst/>
                        </a:rPr>
                        <a:t>)</a:t>
                      </a:r>
                      <a:r>
                        <a:rPr lang="ru-RU" sz="1800" b="1" baseline="-25000" dirty="0">
                          <a:effectLst/>
                        </a:rPr>
                        <a:t>3</a:t>
                      </a:r>
                      <a:r>
                        <a:rPr lang="ru-RU" sz="1800" b="1" dirty="0">
                          <a:effectLst/>
                        </a:rPr>
                        <a:t>  серо-зеленый осадок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588A6B"/>
                    </a:solidFill>
                  </a:tcPr>
                </a:tc>
              </a:tr>
              <a:tr h="12442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В щелочной среде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K</a:t>
                      </a:r>
                      <a:r>
                        <a:rPr lang="ru-RU" sz="1800" b="1" baseline="-25000" dirty="0">
                          <a:effectLst/>
                        </a:rPr>
                        <a:t>3</a:t>
                      </a:r>
                      <a:r>
                        <a:rPr lang="ru-RU" sz="1800" b="1" dirty="0">
                          <a:effectLst/>
                        </a:rPr>
                        <a:t>[</a:t>
                      </a:r>
                      <a:r>
                        <a:rPr lang="en-US" sz="1800" b="1" dirty="0">
                          <a:effectLst/>
                        </a:rPr>
                        <a:t>Cr</a:t>
                      </a:r>
                      <a:r>
                        <a:rPr lang="ru-RU" sz="1800" b="1" dirty="0">
                          <a:effectLst/>
                        </a:rPr>
                        <a:t>(</a:t>
                      </a:r>
                      <a:r>
                        <a:rPr lang="en-US" sz="1800" b="1" dirty="0">
                          <a:effectLst/>
                        </a:rPr>
                        <a:t>OH</a:t>
                      </a:r>
                      <a:r>
                        <a:rPr lang="ru-RU" sz="1800" b="1" dirty="0">
                          <a:effectLst/>
                        </a:rPr>
                        <a:t>)</a:t>
                      </a:r>
                      <a:r>
                        <a:rPr lang="ru-RU" sz="1800" b="1" baseline="-25000" dirty="0">
                          <a:effectLst/>
                        </a:rPr>
                        <a:t>6</a:t>
                      </a:r>
                      <a:r>
                        <a:rPr lang="ru-RU" sz="1800" b="1" dirty="0">
                          <a:effectLst/>
                        </a:rPr>
                        <a:t>] болотно-зеленый раствор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3F633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2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9006" y="151990"/>
            <a:ext cx="6476343" cy="998742"/>
          </a:xfrm>
        </p:spPr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Закрепление.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5459" y="1021262"/>
            <a:ext cx="8172720" cy="56002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Задание 30</a:t>
            </a:r>
            <a:r>
              <a:rPr lang="ru-RU" b="1" dirty="0" smtClean="0"/>
              <a:t>.</a:t>
            </a:r>
          </a:p>
          <a:p>
            <a:pPr marL="0" indent="0">
              <a:buNone/>
            </a:pPr>
            <a:r>
              <a:rPr lang="ru-RU" b="1" dirty="0" smtClean="0"/>
              <a:t> </a:t>
            </a: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 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Допустимо </a:t>
            </a:r>
            <a:r>
              <a:rPr lang="ru-RU" b="1" dirty="0"/>
              <a:t>использование водных растворов веществ. Из предложенного перечня выберете вещества, между которыми может протекать </a:t>
            </a:r>
            <a:r>
              <a:rPr lang="ru-RU" b="1" dirty="0" err="1"/>
              <a:t>окислительно</a:t>
            </a:r>
            <a:r>
              <a:rPr lang="ru-RU" b="1" dirty="0"/>
              <a:t>-восстановительная реакция. В ответе запишите уравнение </a:t>
            </a:r>
            <a:r>
              <a:rPr lang="ru-RU" b="1" dirty="0" err="1"/>
              <a:t>окислительно</a:t>
            </a:r>
            <a:r>
              <a:rPr lang="ru-RU" b="1" dirty="0"/>
              <a:t>-восстановительной реакции с участием выбранных веществ. Составьте электронный баланс, укажите окислитель и восстановитель.</a:t>
            </a:r>
          </a:p>
          <a:p>
            <a:endParaRPr lang="ru-RU" dirty="0"/>
          </a:p>
        </p:txBody>
      </p:sp>
      <p:pic>
        <p:nvPicPr>
          <p:cNvPr id="6146" name="Picture 2" descr="ЕГЭ не за горами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571" y="138797"/>
            <a:ext cx="2797835" cy="1520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6028" y="1658955"/>
            <a:ext cx="8229600" cy="156966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400" b="1" dirty="0"/>
              <a:t>Для выполнения заданий используйте следующий перечень веществ: перманганат калия, йодид калия, фторид аммония, гидроксид цинка, сульфат магния, гидрокарбонат кальция. </a:t>
            </a:r>
          </a:p>
        </p:txBody>
      </p:sp>
    </p:spTree>
    <p:extLst>
      <p:ext uri="{BB962C8B-B14F-4D97-AF65-F5344CB8AC3E}">
        <p14:creationId xmlns:p14="http://schemas.microsoft.com/office/powerpoint/2010/main" val="129623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2604" y="929902"/>
            <a:ext cx="7869890" cy="4889709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Задание 32</a:t>
            </a:r>
            <a:r>
              <a:rPr lang="ru-RU" b="1" dirty="0" smtClean="0"/>
              <a:t>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Нитрат меди (</a:t>
            </a:r>
            <a:r>
              <a:rPr lang="en-US" b="1" dirty="0"/>
              <a:t>II</a:t>
            </a:r>
            <a:r>
              <a:rPr lang="ru-RU" b="1" dirty="0"/>
              <a:t>) прокалили, образовавшееся твёрдое вещество растворили в разбавленной серной кислоте. Раствор полученной соли подвергли электролизу. Выделившееся на катоде вещество растворили в концентрированной азотной кислоте. Растворение протекало с выделением бурого газа. Напишите уравнения описанных реакций.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1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Список литературы: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b="1" dirty="0"/>
              <a:t>Глинка Н.Л. Общая химия. / М.: Химия, 1985.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/>
              <a:t>Рудзитис Г.Е., Фельдман Ф.Г. Учебники по химии 8, 9, 11 классов – М.: Просвещение 2012 – 2016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u="sng" dirty="0">
                <a:hlinkClick r:id="rId2"/>
              </a:rPr>
              <a:t>http://www.mylaboratory.ru/fun/experiments/bichromatreborn</a:t>
            </a:r>
            <a:endParaRPr lang="ru-RU" b="1" dirty="0"/>
          </a:p>
          <a:p>
            <a:pPr marL="514350" lvl="0" indent="-514350">
              <a:buFont typeface="+mj-lt"/>
              <a:buAutoNum type="arabicPeriod"/>
            </a:pPr>
            <a:r>
              <a:rPr lang="ru-RU" b="1" dirty="0"/>
              <a:t>ЕГЭ. Химия: типовые экзаменационные материалы: 30 вариантов/ под ред. Д.Ю. </a:t>
            </a:r>
            <a:r>
              <a:rPr lang="ru-RU" b="1" dirty="0" err="1"/>
              <a:t>Добротина</a:t>
            </a:r>
            <a:r>
              <a:rPr lang="ru-RU" b="1" dirty="0"/>
              <a:t>. – М.: Издательство «Национальное образование, 2020.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853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Демонстрационный эксперимент.</a:t>
            </a:r>
            <a:endParaRPr lang="ru-RU" b="1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981" y="1318994"/>
            <a:ext cx="4889500" cy="488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вал 3"/>
          <p:cNvSpPr/>
          <p:nvPr/>
        </p:nvSpPr>
        <p:spPr>
          <a:xfrm>
            <a:off x="3573284" y="3542479"/>
            <a:ext cx="1975945" cy="1891862"/>
          </a:xfrm>
          <a:prstGeom prst="ellipse">
            <a:avLst/>
          </a:prstGeom>
          <a:solidFill>
            <a:srgbClr val="EC5B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573744" y="3542676"/>
            <a:ext cx="1975485" cy="1891665"/>
          </a:xfrm>
          <a:prstGeom prst="ellipse">
            <a:avLst/>
          </a:prstGeom>
          <a:solidFill>
            <a:srgbClr val="70AD47">
              <a:lumMod val="75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573744" y="3542479"/>
            <a:ext cx="1975485" cy="1891665"/>
          </a:xfrm>
          <a:prstGeom prst="ellipse">
            <a:avLst/>
          </a:prstGeom>
          <a:solidFill>
            <a:srgbClr val="6EAE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573284" y="3542676"/>
            <a:ext cx="1975485" cy="1891665"/>
          </a:xfrm>
          <a:prstGeom prst="ellipse">
            <a:avLst/>
          </a:prstGeom>
          <a:solidFill>
            <a:srgbClr val="70AD47">
              <a:lumMod val="75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51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8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7030A0"/>
                </a:solidFill>
              </a:rPr>
              <a:t>Демонстрационный эксперимент.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5459" y="1713186"/>
            <a:ext cx="7869890" cy="4463777"/>
          </a:xfrm>
        </p:spPr>
        <p:txBody>
          <a:bodyPr/>
          <a:lstStyle/>
          <a:p>
            <a:pPr algn="ctr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7030A0"/>
                </a:solidFill>
              </a:rPr>
              <a:t>Zn</a:t>
            </a:r>
            <a:r>
              <a:rPr lang="ru-RU" b="1" dirty="0">
                <a:solidFill>
                  <a:srgbClr val="7030A0"/>
                </a:solidFill>
              </a:rPr>
              <a:t> + </a:t>
            </a:r>
            <a:r>
              <a:rPr lang="en-US" b="1" dirty="0">
                <a:solidFill>
                  <a:srgbClr val="7030A0"/>
                </a:solidFill>
              </a:rPr>
              <a:t>H</a:t>
            </a:r>
            <a:r>
              <a:rPr lang="ru-RU" b="1" baseline="-25000" dirty="0">
                <a:solidFill>
                  <a:srgbClr val="7030A0"/>
                </a:solidFill>
              </a:rPr>
              <a:t>2</a:t>
            </a:r>
            <a:r>
              <a:rPr lang="en-US" b="1" dirty="0">
                <a:solidFill>
                  <a:srgbClr val="7030A0"/>
                </a:solidFill>
              </a:rPr>
              <a:t>SO</a:t>
            </a:r>
            <a:r>
              <a:rPr lang="ru-RU" b="1" baseline="-25000" dirty="0">
                <a:solidFill>
                  <a:srgbClr val="7030A0"/>
                </a:solidFill>
              </a:rPr>
              <a:t>4</a:t>
            </a:r>
            <a:r>
              <a:rPr lang="ru-RU" b="1" dirty="0">
                <a:solidFill>
                  <a:srgbClr val="7030A0"/>
                </a:solidFill>
              </a:rPr>
              <a:t> → </a:t>
            </a:r>
            <a:r>
              <a:rPr lang="en-US" b="1" dirty="0" err="1">
                <a:solidFill>
                  <a:srgbClr val="7030A0"/>
                </a:solidFill>
              </a:rPr>
              <a:t>ZnSO</a:t>
            </a:r>
            <a:r>
              <a:rPr lang="ru-RU" b="1" baseline="-25000" dirty="0">
                <a:solidFill>
                  <a:srgbClr val="7030A0"/>
                </a:solidFill>
              </a:rPr>
              <a:t>4 </a:t>
            </a:r>
            <a:r>
              <a:rPr lang="ru-RU" b="1" dirty="0">
                <a:solidFill>
                  <a:srgbClr val="7030A0"/>
                </a:solidFill>
              </a:rPr>
              <a:t>+ </a:t>
            </a:r>
            <a:r>
              <a:rPr lang="en-US" b="1" dirty="0">
                <a:solidFill>
                  <a:srgbClr val="7030A0"/>
                </a:solidFill>
              </a:rPr>
              <a:t>H</a:t>
            </a:r>
            <a:r>
              <a:rPr lang="ru-RU" b="1" baseline="-25000" dirty="0">
                <a:solidFill>
                  <a:srgbClr val="7030A0"/>
                </a:solidFill>
              </a:rPr>
              <a:t>2</a:t>
            </a:r>
            <a:r>
              <a:rPr lang="ru-RU" b="1" dirty="0" smtClean="0">
                <a:solidFill>
                  <a:srgbClr val="7030A0"/>
                </a:solidFill>
              </a:rPr>
              <a:t>↑</a:t>
            </a:r>
          </a:p>
          <a:p>
            <a:pPr marL="0" indent="0" algn="ctr">
              <a:buNone/>
            </a:pPr>
            <a:endParaRPr lang="ru-RU" b="1" dirty="0">
              <a:solidFill>
                <a:srgbClr val="7030A0"/>
              </a:solidFill>
            </a:endParaRPr>
          </a:p>
          <a:p>
            <a:pPr algn="ctr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7030A0"/>
                </a:solidFill>
              </a:rPr>
              <a:t>K</a:t>
            </a:r>
            <a:r>
              <a:rPr lang="en-US" b="1" baseline="-25000" dirty="0">
                <a:solidFill>
                  <a:srgbClr val="7030A0"/>
                </a:solidFill>
              </a:rPr>
              <a:t>2</a:t>
            </a:r>
            <a:r>
              <a:rPr lang="en-US" b="1" dirty="0">
                <a:solidFill>
                  <a:srgbClr val="7030A0"/>
                </a:solidFill>
              </a:rPr>
              <a:t>Cr</a:t>
            </a:r>
            <a:r>
              <a:rPr lang="en-US" b="1" baseline="-25000" dirty="0">
                <a:solidFill>
                  <a:srgbClr val="7030A0"/>
                </a:solidFill>
              </a:rPr>
              <a:t>2</a:t>
            </a:r>
            <a:r>
              <a:rPr lang="en-US" b="1" dirty="0">
                <a:solidFill>
                  <a:srgbClr val="7030A0"/>
                </a:solidFill>
              </a:rPr>
              <a:t>O</a:t>
            </a:r>
            <a:r>
              <a:rPr lang="en-US" b="1" baseline="-25000" dirty="0">
                <a:solidFill>
                  <a:srgbClr val="7030A0"/>
                </a:solidFill>
              </a:rPr>
              <a:t>7</a:t>
            </a:r>
            <a:r>
              <a:rPr lang="en-US" b="1" dirty="0">
                <a:solidFill>
                  <a:srgbClr val="7030A0"/>
                </a:solidFill>
              </a:rPr>
              <a:t> + 3H</a:t>
            </a:r>
            <a:r>
              <a:rPr lang="en-US" b="1" baseline="-25000" dirty="0">
                <a:solidFill>
                  <a:srgbClr val="7030A0"/>
                </a:solidFill>
              </a:rPr>
              <a:t>2</a:t>
            </a:r>
            <a:r>
              <a:rPr lang="en-US" b="1" dirty="0">
                <a:solidFill>
                  <a:srgbClr val="7030A0"/>
                </a:solidFill>
              </a:rPr>
              <a:t> + 4H</a:t>
            </a:r>
            <a:r>
              <a:rPr lang="en-US" b="1" baseline="-25000" dirty="0">
                <a:solidFill>
                  <a:srgbClr val="7030A0"/>
                </a:solidFill>
              </a:rPr>
              <a:t>2</a:t>
            </a:r>
            <a:r>
              <a:rPr lang="en-US" b="1" dirty="0">
                <a:solidFill>
                  <a:srgbClr val="7030A0"/>
                </a:solidFill>
              </a:rPr>
              <a:t>SO</a:t>
            </a:r>
            <a:r>
              <a:rPr lang="en-US" b="1" baseline="-25000" dirty="0">
                <a:solidFill>
                  <a:srgbClr val="7030A0"/>
                </a:solidFill>
              </a:rPr>
              <a:t>4</a:t>
            </a:r>
            <a:r>
              <a:rPr lang="en-US" b="1" dirty="0">
                <a:solidFill>
                  <a:srgbClr val="7030A0"/>
                </a:solidFill>
              </a:rPr>
              <a:t> → K</a:t>
            </a:r>
            <a:r>
              <a:rPr lang="en-US" b="1" baseline="-25000" dirty="0">
                <a:solidFill>
                  <a:srgbClr val="7030A0"/>
                </a:solidFill>
              </a:rPr>
              <a:t>2</a:t>
            </a:r>
            <a:r>
              <a:rPr lang="en-US" b="1" dirty="0">
                <a:solidFill>
                  <a:srgbClr val="7030A0"/>
                </a:solidFill>
              </a:rPr>
              <a:t>SO</a:t>
            </a:r>
            <a:r>
              <a:rPr lang="en-US" b="1" baseline="-25000" dirty="0">
                <a:solidFill>
                  <a:srgbClr val="7030A0"/>
                </a:solidFill>
              </a:rPr>
              <a:t>4</a:t>
            </a:r>
            <a:r>
              <a:rPr lang="en-US" b="1" dirty="0">
                <a:solidFill>
                  <a:srgbClr val="7030A0"/>
                </a:solidFill>
              </a:rPr>
              <a:t> + Cr</a:t>
            </a:r>
            <a:r>
              <a:rPr lang="en-US" b="1" baseline="-25000" dirty="0">
                <a:solidFill>
                  <a:srgbClr val="7030A0"/>
                </a:solidFill>
              </a:rPr>
              <a:t>2</a:t>
            </a:r>
            <a:r>
              <a:rPr lang="en-US" b="1" dirty="0">
                <a:solidFill>
                  <a:srgbClr val="7030A0"/>
                </a:solidFill>
              </a:rPr>
              <a:t>(SO</a:t>
            </a:r>
            <a:r>
              <a:rPr lang="en-US" b="1" baseline="-25000" dirty="0">
                <a:solidFill>
                  <a:srgbClr val="7030A0"/>
                </a:solidFill>
              </a:rPr>
              <a:t>4</a:t>
            </a:r>
            <a:r>
              <a:rPr lang="en-US" b="1" dirty="0">
                <a:solidFill>
                  <a:srgbClr val="7030A0"/>
                </a:solidFill>
              </a:rPr>
              <a:t>)</a:t>
            </a:r>
            <a:r>
              <a:rPr lang="en-US" b="1" baseline="-25000" dirty="0">
                <a:solidFill>
                  <a:srgbClr val="7030A0"/>
                </a:solidFill>
              </a:rPr>
              <a:t>3</a:t>
            </a:r>
            <a:r>
              <a:rPr lang="en-US" b="1" dirty="0">
                <a:solidFill>
                  <a:srgbClr val="7030A0"/>
                </a:solidFill>
              </a:rPr>
              <a:t> +</a:t>
            </a:r>
            <a:r>
              <a:rPr lang="en-US" b="1" dirty="0" smtClean="0">
                <a:solidFill>
                  <a:srgbClr val="7030A0"/>
                </a:solidFill>
              </a:rPr>
              <a:t>7H</a:t>
            </a:r>
            <a:r>
              <a:rPr lang="en-US" b="1" baseline="-25000" dirty="0" smtClean="0">
                <a:solidFill>
                  <a:srgbClr val="7030A0"/>
                </a:solidFill>
              </a:rPr>
              <a:t>2</a:t>
            </a:r>
            <a:r>
              <a:rPr lang="en-US" b="1" dirty="0" smtClean="0">
                <a:solidFill>
                  <a:srgbClr val="7030A0"/>
                </a:solidFill>
              </a:rPr>
              <a:t>O</a:t>
            </a:r>
            <a:endParaRPr lang="ru-RU" b="1" dirty="0">
              <a:solidFill>
                <a:srgbClr val="7030A0"/>
              </a:solidFill>
            </a:endParaRPr>
          </a:p>
          <a:p>
            <a:pPr algn="ctr">
              <a:buFont typeface="Wingdings" panose="05000000000000000000" pitchFamily="2" charset="2"/>
              <a:buChar char="§"/>
            </a:pPr>
            <a:endParaRPr lang="ru-RU" b="1" dirty="0">
              <a:solidFill>
                <a:srgbClr val="7030A0"/>
              </a:solidFill>
            </a:endParaRPr>
          </a:p>
          <a:p>
            <a:pPr algn="ctr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7030A0"/>
                </a:solidFill>
              </a:rPr>
              <a:t>Cr</a:t>
            </a:r>
            <a:r>
              <a:rPr lang="ru-RU" b="1" baseline="-25000" dirty="0">
                <a:solidFill>
                  <a:srgbClr val="7030A0"/>
                </a:solidFill>
              </a:rPr>
              <a:t>2</a:t>
            </a:r>
            <a:r>
              <a:rPr lang="ru-RU" b="1" dirty="0">
                <a:solidFill>
                  <a:srgbClr val="7030A0"/>
                </a:solidFill>
              </a:rPr>
              <a:t>(</a:t>
            </a:r>
            <a:r>
              <a:rPr lang="en-US" b="1" dirty="0">
                <a:solidFill>
                  <a:srgbClr val="7030A0"/>
                </a:solidFill>
              </a:rPr>
              <a:t>SO</a:t>
            </a:r>
            <a:r>
              <a:rPr lang="ru-RU" b="1" baseline="-25000" dirty="0">
                <a:solidFill>
                  <a:srgbClr val="7030A0"/>
                </a:solidFill>
              </a:rPr>
              <a:t>4</a:t>
            </a:r>
            <a:r>
              <a:rPr lang="ru-RU" b="1" dirty="0">
                <a:solidFill>
                  <a:srgbClr val="7030A0"/>
                </a:solidFill>
              </a:rPr>
              <a:t>)</a:t>
            </a:r>
            <a:r>
              <a:rPr lang="ru-RU" b="1" baseline="-25000" dirty="0">
                <a:solidFill>
                  <a:srgbClr val="7030A0"/>
                </a:solidFill>
              </a:rPr>
              <a:t>3  </a:t>
            </a:r>
            <a:r>
              <a:rPr lang="ru-RU" b="1" dirty="0">
                <a:solidFill>
                  <a:srgbClr val="7030A0"/>
                </a:solidFill>
              </a:rPr>
              <a:t>+ </a:t>
            </a:r>
            <a:r>
              <a:rPr lang="en-US" b="1" dirty="0">
                <a:solidFill>
                  <a:srgbClr val="7030A0"/>
                </a:solidFill>
              </a:rPr>
              <a:t>H</a:t>
            </a:r>
            <a:r>
              <a:rPr lang="ru-RU" b="1" baseline="-25000" dirty="0">
                <a:solidFill>
                  <a:srgbClr val="7030A0"/>
                </a:solidFill>
              </a:rPr>
              <a:t>2</a:t>
            </a:r>
            <a:r>
              <a:rPr lang="ru-RU" b="1" dirty="0">
                <a:solidFill>
                  <a:srgbClr val="7030A0"/>
                </a:solidFill>
              </a:rPr>
              <a:t> → 2</a:t>
            </a:r>
            <a:r>
              <a:rPr lang="en-US" b="1" dirty="0" err="1">
                <a:solidFill>
                  <a:srgbClr val="7030A0"/>
                </a:solidFill>
              </a:rPr>
              <a:t>CrSO</a:t>
            </a:r>
            <a:r>
              <a:rPr lang="ru-RU" b="1" baseline="-25000" dirty="0">
                <a:solidFill>
                  <a:srgbClr val="7030A0"/>
                </a:solidFill>
              </a:rPr>
              <a:t>4</a:t>
            </a:r>
            <a:r>
              <a:rPr lang="ru-RU" b="1" dirty="0">
                <a:solidFill>
                  <a:srgbClr val="7030A0"/>
                </a:solidFill>
              </a:rPr>
              <a:t> + </a:t>
            </a:r>
            <a:r>
              <a:rPr lang="en-US" b="1" dirty="0">
                <a:solidFill>
                  <a:srgbClr val="7030A0"/>
                </a:solidFill>
              </a:rPr>
              <a:t>H</a:t>
            </a:r>
            <a:r>
              <a:rPr lang="ru-RU" b="1" baseline="-25000" dirty="0">
                <a:solidFill>
                  <a:srgbClr val="7030A0"/>
                </a:solidFill>
              </a:rPr>
              <a:t>2</a:t>
            </a:r>
            <a:r>
              <a:rPr lang="en-US" b="1" dirty="0">
                <a:solidFill>
                  <a:srgbClr val="7030A0"/>
                </a:solidFill>
              </a:rPr>
              <a:t>SO</a:t>
            </a:r>
            <a:r>
              <a:rPr lang="ru-RU" b="1" baseline="-25000" dirty="0">
                <a:solidFill>
                  <a:srgbClr val="7030A0"/>
                </a:solidFill>
              </a:rPr>
              <a:t>4</a:t>
            </a:r>
            <a:r>
              <a:rPr lang="ru-RU" b="1" dirty="0">
                <a:solidFill>
                  <a:srgbClr val="7030A0"/>
                </a:solidFill>
              </a:rPr>
              <a:t>  </a:t>
            </a:r>
            <a:endParaRPr lang="ru-RU" b="1" dirty="0" smtClean="0">
              <a:solidFill>
                <a:srgbClr val="7030A0"/>
              </a:solidFill>
            </a:endParaRPr>
          </a:p>
          <a:p>
            <a:pPr algn="ctr">
              <a:buFont typeface="Wingdings" panose="05000000000000000000" pitchFamily="2" charset="2"/>
              <a:buChar char="§"/>
            </a:pPr>
            <a:endParaRPr lang="ru-RU" b="1" dirty="0">
              <a:solidFill>
                <a:srgbClr val="7030A0"/>
              </a:solidFill>
            </a:endParaRPr>
          </a:p>
          <a:p>
            <a:pPr algn="ctr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7030A0"/>
                </a:solidFill>
              </a:rPr>
              <a:t>4CrSO</a:t>
            </a:r>
            <a:r>
              <a:rPr lang="en-US" b="1" baseline="-25000" dirty="0">
                <a:solidFill>
                  <a:srgbClr val="7030A0"/>
                </a:solidFill>
              </a:rPr>
              <a:t>4</a:t>
            </a:r>
            <a:r>
              <a:rPr lang="en-US" b="1" dirty="0">
                <a:solidFill>
                  <a:srgbClr val="7030A0"/>
                </a:solidFill>
              </a:rPr>
              <a:t> + O</a:t>
            </a:r>
            <a:r>
              <a:rPr lang="en-US" b="1" baseline="-25000" dirty="0">
                <a:solidFill>
                  <a:srgbClr val="7030A0"/>
                </a:solidFill>
              </a:rPr>
              <a:t>2</a:t>
            </a:r>
            <a:r>
              <a:rPr lang="en-US" b="1" dirty="0">
                <a:solidFill>
                  <a:srgbClr val="7030A0"/>
                </a:solidFill>
              </a:rPr>
              <a:t> + 2H</a:t>
            </a:r>
            <a:r>
              <a:rPr lang="en-US" b="1" baseline="-25000" dirty="0">
                <a:solidFill>
                  <a:srgbClr val="7030A0"/>
                </a:solidFill>
              </a:rPr>
              <a:t>2</a:t>
            </a:r>
            <a:r>
              <a:rPr lang="en-US" b="1" dirty="0">
                <a:solidFill>
                  <a:srgbClr val="7030A0"/>
                </a:solidFill>
              </a:rPr>
              <a:t>SO</a:t>
            </a:r>
            <a:r>
              <a:rPr lang="en-US" b="1" baseline="-25000" dirty="0">
                <a:solidFill>
                  <a:srgbClr val="7030A0"/>
                </a:solidFill>
              </a:rPr>
              <a:t>4</a:t>
            </a:r>
            <a:r>
              <a:rPr lang="en-US" b="1" dirty="0">
                <a:solidFill>
                  <a:srgbClr val="7030A0"/>
                </a:solidFill>
              </a:rPr>
              <a:t> → 2Cr</a:t>
            </a:r>
            <a:r>
              <a:rPr lang="en-US" b="1" baseline="-25000" dirty="0">
                <a:solidFill>
                  <a:srgbClr val="7030A0"/>
                </a:solidFill>
              </a:rPr>
              <a:t>2</a:t>
            </a:r>
            <a:r>
              <a:rPr lang="en-US" b="1" dirty="0">
                <a:solidFill>
                  <a:srgbClr val="7030A0"/>
                </a:solidFill>
              </a:rPr>
              <a:t>(SO</a:t>
            </a:r>
            <a:r>
              <a:rPr lang="en-US" b="1" baseline="-25000" dirty="0">
                <a:solidFill>
                  <a:srgbClr val="7030A0"/>
                </a:solidFill>
              </a:rPr>
              <a:t>4</a:t>
            </a:r>
            <a:r>
              <a:rPr lang="en-US" b="1" dirty="0">
                <a:solidFill>
                  <a:srgbClr val="7030A0"/>
                </a:solidFill>
              </a:rPr>
              <a:t>)</a:t>
            </a:r>
            <a:r>
              <a:rPr lang="en-US" b="1" baseline="-25000" dirty="0">
                <a:solidFill>
                  <a:srgbClr val="7030A0"/>
                </a:solidFill>
              </a:rPr>
              <a:t>3  </a:t>
            </a:r>
            <a:r>
              <a:rPr lang="en-US" b="1" dirty="0">
                <a:solidFill>
                  <a:srgbClr val="7030A0"/>
                </a:solidFill>
              </a:rPr>
              <a:t>+2H</a:t>
            </a:r>
            <a:r>
              <a:rPr lang="en-US" b="1" baseline="-25000" dirty="0">
                <a:solidFill>
                  <a:srgbClr val="7030A0"/>
                </a:solidFill>
              </a:rPr>
              <a:t>2</a:t>
            </a:r>
            <a:r>
              <a:rPr lang="en-US" b="1" dirty="0">
                <a:solidFill>
                  <a:srgbClr val="7030A0"/>
                </a:solidFill>
              </a:rPr>
              <a:t>O</a:t>
            </a:r>
            <a:endParaRPr lang="ru-RU" b="1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059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0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" y="0"/>
            <a:ext cx="9143999" cy="1733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7999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639614" y="2690696"/>
            <a:ext cx="5665076" cy="6818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+mn-lt"/>
              </a:rPr>
              <a:t> </a:t>
            </a:r>
            <a:r>
              <a:rPr lang="ru-RU" sz="4800" b="1" dirty="0" err="1" smtClean="0">
                <a:ln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+mn-lt"/>
              </a:rPr>
              <a:t>Окислительно</a:t>
            </a:r>
            <a:r>
              <a:rPr lang="ru-RU" sz="4800" b="1" dirty="0" smtClean="0">
                <a:ln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+mn-lt"/>
              </a:rPr>
              <a:t>-восстановительные реакции.</a:t>
            </a:r>
            <a:endParaRPr lang="en-US" sz="4800" b="1" dirty="0">
              <a:ln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065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Вопросы: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5459" y="1177160"/>
            <a:ext cx="7869890" cy="4999804"/>
          </a:xfrm>
        </p:spPr>
        <p:txBody>
          <a:bodyPr>
            <a:noAutofit/>
          </a:bodyPr>
          <a:lstStyle/>
          <a:p>
            <a:pPr marL="514350" lvl="0" indent="-514350" algn="ctr">
              <a:buFont typeface="+mj-lt"/>
              <a:buAutoNum type="arabicPeriod"/>
            </a:pPr>
            <a:r>
              <a:rPr lang="ru-RU" sz="2400" b="1" dirty="0"/>
              <a:t>Что называется степенью окисления?</a:t>
            </a:r>
          </a:p>
          <a:p>
            <a:pPr marL="514350" lvl="0" indent="-514350" algn="ctr">
              <a:buFont typeface="+mj-lt"/>
              <a:buAutoNum type="arabicPeriod"/>
            </a:pPr>
            <a:r>
              <a:rPr lang="ru-RU" sz="2400" b="1" dirty="0"/>
              <a:t>Что такое окислитель?</a:t>
            </a:r>
          </a:p>
          <a:p>
            <a:pPr marL="514350" lvl="0" indent="-514350" algn="ctr">
              <a:buFont typeface="+mj-lt"/>
              <a:buAutoNum type="arabicPeriod"/>
            </a:pPr>
            <a:r>
              <a:rPr lang="ru-RU" sz="2400" b="1" dirty="0"/>
              <a:t>Что такое восстановитель?</a:t>
            </a:r>
          </a:p>
          <a:p>
            <a:pPr marL="514350" lvl="0" indent="-514350" algn="ctr">
              <a:buFont typeface="+mj-lt"/>
              <a:buAutoNum type="arabicPeriod"/>
            </a:pPr>
            <a:r>
              <a:rPr lang="ru-RU" sz="2400" b="1" dirty="0"/>
              <a:t>Какой процесс называется восстановлением?</a:t>
            </a:r>
          </a:p>
          <a:p>
            <a:pPr marL="514350" lvl="0" indent="-514350" algn="ctr">
              <a:buFont typeface="+mj-lt"/>
              <a:buAutoNum type="arabicPeriod"/>
            </a:pPr>
            <a:r>
              <a:rPr lang="ru-RU" sz="2400" b="1" dirty="0"/>
              <a:t>Какой процесс называется окислением?</a:t>
            </a:r>
          </a:p>
          <a:p>
            <a:pPr marL="514350" lvl="0" indent="-514350" algn="ctr">
              <a:buFont typeface="+mj-lt"/>
              <a:buAutoNum type="arabicPeriod"/>
            </a:pPr>
            <a:r>
              <a:rPr lang="ru-RU" sz="2400" b="1" dirty="0"/>
              <a:t>Какие вещества могут быть только окислителями? Приведите примеры.</a:t>
            </a:r>
          </a:p>
          <a:p>
            <a:pPr marL="514350" lvl="0" indent="-514350" algn="ctr">
              <a:buFont typeface="+mj-lt"/>
              <a:buAutoNum type="arabicPeriod"/>
            </a:pPr>
            <a:r>
              <a:rPr lang="ru-RU" sz="2400" b="1" dirty="0"/>
              <a:t>Какие вещества могут быть только восстановителями? Приведите примеры.</a:t>
            </a:r>
          </a:p>
          <a:p>
            <a:pPr marL="514350" lvl="0" indent="-514350" algn="ctr">
              <a:buFont typeface="+mj-lt"/>
              <a:buAutoNum type="arabicPeriod"/>
            </a:pPr>
            <a:r>
              <a:rPr lang="ru-RU" sz="2400" b="1" dirty="0"/>
              <a:t>Какие вещества могут быть и окислителями, и восстановителями? Приведите примеры.</a:t>
            </a:r>
          </a:p>
          <a:p>
            <a:pPr marL="514350" lvl="0" indent="-514350" algn="ctr">
              <a:buFont typeface="+mj-lt"/>
              <a:buAutoNum type="arabicPeriod"/>
            </a:pPr>
            <a:r>
              <a:rPr lang="ru-RU" sz="2400" b="1" dirty="0"/>
              <a:t>Какой метод составления уравнения </a:t>
            </a:r>
            <a:r>
              <a:rPr lang="ru-RU" sz="2400" b="1" dirty="0" err="1"/>
              <a:t>окислительно</a:t>
            </a:r>
            <a:r>
              <a:rPr lang="ru-RU" sz="2400" b="1" dirty="0"/>
              <a:t>-восстановительных реакций вы знаете?  </a:t>
            </a:r>
          </a:p>
          <a:p>
            <a:pPr marL="514350" indent="-514350" algn="ctr">
              <a:buFont typeface="+mj-lt"/>
              <a:buAutoNum type="arabicPeriod"/>
            </a:pP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75297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281802"/>
              </p:ext>
            </p:extLst>
          </p:nvPr>
        </p:nvGraphicFramePr>
        <p:xfrm>
          <a:off x="462455" y="294290"/>
          <a:ext cx="8313683" cy="60119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35669"/>
                <a:gridCol w="4078014"/>
              </a:tblGrid>
              <a:tr h="525517"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Окислитель</a:t>
                      </a:r>
                      <a:endParaRPr lang="ru-RU" sz="3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>
                          <a:solidFill>
                            <a:schemeClr val="tx1"/>
                          </a:solidFill>
                          <a:effectLst/>
                        </a:rPr>
                        <a:t>Восстановитель</a:t>
                      </a:r>
                      <a:endParaRPr lang="ru-RU" sz="3000" b="1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7160"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+ ē</a:t>
                      </a:r>
                      <a:endParaRPr lang="ru-RU" sz="3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- ē</a:t>
                      </a:r>
                      <a:endParaRPr lang="ru-RU" sz="3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41009"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 ↓ С.О.</a:t>
                      </a:r>
                      <a:endParaRPr lang="ru-RU" sz="3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↑ С.О.</a:t>
                      </a:r>
                      <a:endParaRPr lang="ru-RU" sz="3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41009"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Восстановился</a:t>
                      </a:r>
                      <a:endParaRPr lang="ru-RU" sz="3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Окислился</a:t>
                      </a:r>
                      <a:endParaRPr lang="ru-RU" sz="3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41009">
                <a:tc>
                  <a:txBody>
                    <a:bodyPr/>
                    <a:lstStyle/>
                    <a:p>
                      <a:pPr algn="ctr"/>
                      <a:r>
                        <a:rPr lang="ru-RU" sz="3000" b="1">
                          <a:solidFill>
                            <a:schemeClr val="tx1"/>
                          </a:solidFill>
                          <a:effectLst/>
                        </a:rPr>
                        <a:t>Процесс восстановления</a:t>
                      </a:r>
                      <a:endParaRPr lang="ru-RU" sz="3000" b="1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Процесс окисления</a:t>
                      </a:r>
                      <a:endParaRPr lang="ru-RU" sz="3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518356">
                <a:tc>
                  <a:txBody>
                    <a:bodyPr/>
                    <a:lstStyle/>
                    <a:p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# простые вещества -неметаллы (</a:t>
                      </a:r>
                      <a:r>
                        <a:rPr lang="en-US" sz="3000" b="1" dirty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r>
                        <a:rPr lang="ru-RU" sz="3000" b="1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3000" b="1" dirty="0">
                          <a:solidFill>
                            <a:schemeClr val="tx1"/>
                          </a:solidFill>
                          <a:effectLst/>
                        </a:rPr>
                        <a:t>Cl</a:t>
                      </a:r>
                      <a:r>
                        <a:rPr lang="ru-RU" sz="3000" b="1" baseline="-25000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ru-RU" sz="3000" b="1" dirty="0" smtClean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en-US" sz="3000" b="1" dirty="0" smtClean="0">
                          <a:solidFill>
                            <a:schemeClr val="tx1"/>
                          </a:solidFill>
                          <a:effectLst/>
                        </a:rPr>
                        <a:t>Br</a:t>
                      </a:r>
                      <a:r>
                        <a:rPr lang="ru-RU" sz="3000" b="1" baseline="-25000" dirty="0">
                          <a:solidFill>
                            <a:schemeClr val="tx1"/>
                          </a:solidFill>
                          <a:effectLst/>
                        </a:rPr>
                        <a:t>2…</a:t>
                      </a:r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);</a:t>
                      </a:r>
                    </a:p>
                    <a:p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# соединения, содержащие элемент в высшей степени окисления (</a:t>
                      </a:r>
                      <a:r>
                        <a:rPr lang="en-US" sz="3000" b="1" dirty="0" err="1">
                          <a:solidFill>
                            <a:schemeClr val="tx1"/>
                          </a:solidFill>
                          <a:effectLst/>
                        </a:rPr>
                        <a:t>KMnO</a:t>
                      </a:r>
                      <a:r>
                        <a:rPr lang="ru-RU" sz="3000" b="1" baseline="-25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3000" b="1" dirty="0">
                          <a:solidFill>
                            <a:schemeClr val="tx1"/>
                          </a:solidFill>
                          <a:effectLst/>
                        </a:rPr>
                        <a:t>K</a:t>
                      </a:r>
                      <a:r>
                        <a:rPr lang="ru-RU" sz="3000" b="1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3000" b="1" dirty="0">
                          <a:solidFill>
                            <a:schemeClr val="tx1"/>
                          </a:solidFill>
                          <a:effectLst/>
                        </a:rPr>
                        <a:t>Cr</a:t>
                      </a:r>
                      <a:r>
                        <a:rPr lang="ru-RU" sz="3000" b="1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3000" b="1" dirty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r>
                        <a:rPr lang="ru-RU" sz="3000" b="1" baseline="-250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3000" b="1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r>
                        <a:rPr lang="ru-RU" sz="3000" b="1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3000" b="1" dirty="0">
                          <a:solidFill>
                            <a:schemeClr val="tx1"/>
                          </a:solidFill>
                          <a:effectLst/>
                        </a:rPr>
                        <a:t>SO</a:t>
                      </a:r>
                      <a:r>
                        <a:rPr lang="ru-RU" sz="3000" b="1" baseline="-25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3000" b="1" dirty="0">
                          <a:solidFill>
                            <a:schemeClr val="tx1"/>
                          </a:solidFill>
                          <a:effectLst/>
                        </a:rPr>
                        <a:t>HNO</a:t>
                      </a:r>
                      <a:r>
                        <a:rPr lang="ru-RU" sz="3000" b="1" baseline="-25000" dirty="0">
                          <a:solidFill>
                            <a:schemeClr val="tx1"/>
                          </a:solidFill>
                          <a:effectLst/>
                        </a:rPr>
                        <a:t>3…</a:t>
                      </a:r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3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# простые вещества -металлы (</a:t>
                      </a:r>
                      <a:r>
                        <a:rPr lang="en-US" sz="3000" b="1" dirty="0">
                          <a:solidFill>
                            <a:schemeClr val="tx1"/>
                          </a:solidFill>
                          <a:effectLst/>
                        </a:rPr>
                        <a:t>Na</a:t>
                      </a:r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3000" b="1" dirty="0">
                          <a:solidFill>
                            <a:schemeClr val="tx1"/>
                          </a:solidFill>
                          <a:effectLst/>
                        </a:rPr>
                        <a:t>K</a:t>
                      </a:r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3000" b="1" dirty="0">
                          <a:solidFill>
                            <a:schemeClr val="tx1"/>
                          </a:solidFill>
                          <a:effectLst/>
                        </a:rPr>
                        <a:t>Ca</a:t>
                      </a:r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…);</a:t>
                      </a:r>
                    </a:p>
                    <a:p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# соединения, содержащие элемент в низшей степени окисления (</a:t>
                      </a:r>
                      <a:r>
                        <a:rPr lang="en-US" sz="3000" b="1" dirty="0">
                          <a:solidFill>
                            <a:schemeClr val="tx1"/>
                          </a:solidFill>
                          <a:effectLst/>
                        </a:rPr>
                        <a:t>NH</a:t>
                      </a:r>
                      <a:r>
                        <a:rPr lang="ru-RU" sz="3000" b="1" baseline="-25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3000" b="1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r>
                        <a:rPr lang="ru-RU" sz="3000" b="1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3000" b="1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3000" b="1" dirty="0" err="1">
                          <a:solidFill>
                            <a:schemeClr val="tx1"/>
                          </a:solidFill>
                          <a:effectLst/>
                        </a:rPr>
                        <a:t>CuCl</a:t>
                      </a:r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3000" b="1" dirty="0" err="1">
                          <a:solidFill>
                            <a:schemeClr val="tx1"/>
                          </a:solidFill>
                          <a:effectLst/>
                        </a:rPr>
                        <a:t>FeCl</a:t>
                      </a:r>
                      <a:r>
                        <a:rPr lang="ru-RU" sz="3000" b="1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</a:rPr>
                        <a:t>…)</a:t>
                      </a:r>
                      <a:endParaRPr lang="ru-RU" sz="3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997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" y="0"/>
            <a:ext cx="9143999" cy="1733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7999"/>
          </a:xfrm>
          <a:prstGeom prst="rect">
            <a:avLst/>
          </a:prstGeom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021" y="761449"/>
            <a:ext cx="2923956" cy="417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745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36588" y="830317"/>
            <a:ext cx="7869890" cy="42461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Лабораторный опыт.</a:t>
            </a:r>
            <a:br>
              <a:rPr lang="ru-RU" b="1" dirty="0" smtClean="0">
                <a:solidFill>
                  <a:srgbClr val="7030A0"/>
                </a:solidFill>
              </a:rPr>
            </a:br>
            <a:r>
              <a:rPr lang="ru-RU" b="1" dirty="0" smtClean="0">
                <a:solidFill>
                  <a:srgbClr val="7030A0"/>
                </a:solidFill>
              </a:rPr>
              <a:t/>
            </a:r>
            <a:br>
              <a:rPr lang="ru-RU" b="1" dirty="0" smtClean="0">
                <a:solidFill>
                  <a:srgbClr val="7030A0"/>
                </a:solidFill>
              </a:rPr>
            </a:br>
            <a:r>
              <a:rPr lang="ru-RU" b="1" dirty="0">
                <a:solidFill>
                  <a:srgbClr val="7030A0"/>
                </a:solidFill>
              </a:rPr>
              <a:t/>
            </a:r>
            <a:br>
              <a:rPr lang="ru-RU" b="1" dirty="0">
                <a:solidFill>
                  <a:srgbClr val="7030A0"/>
                </a:solidFill>
              </a:rPr>
            </a:br>
            <a:r>
              <a:rPr lang="ru-RU" b="1" dirty="0" smtClean="0">
                <a:solidFill>
                  <a:srgbClr val="7030A0"/>
                </a:solidFill>
              </a:rPr>
              <a:t>Используя методичку, проделайте химический опыт.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smtClean="0">
                <a:solidFill>
                  <a:srgbClr val="7030A0"/>
                </a:solidFill>
              </a:rPr>
              <a:t>                                 Запишите </a:t>
            </a:r>
            <a:r>
              <a:rPr lang="ru-RU" b="1" dirty="0">
                <a:solidFill>
                  <a:srgbClr val="7030A0"/>
                </a:solidFill>
              </a:rPr>
              <a:t>соответствующее уравнение химической </a:t>
            </a:r>
            <a:r>
              <a:rPr lang="ru-RU" b="1" dirty="0" smtClean="0">
                <a:solidFill>
                  <a:srgbClr val="7030A0"/>
                </a:solidFill>
              </a:rPr>
              <a:t>реакции. Уравняйте методом </a:t>
            </a:r>
            <a:r>
              <a:rPr lang="ru-RU" b="1" dirty="0">
                <a:solidFill>
                  <a:srgbClr val="7030A0"/>
                </a:solidFill>
              </a:rPr>
              <a:t>электронного баланса. 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br>
              <a:rPr lang="ru-RU" b="1" dirty="0" smtClean="0">
                <a:solidFill>
                  <a:srgbClr val="7030A0"/>
                </a:solidFill>
              </a:rPr>
            </a:br>
            <a:endParaRPr lang="ru-RU" b="1" dirty="0">
              <a:solidFill>
                <a:srgbClr val="7030A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8" y="4480801"/>
            <a:ext cx="7870825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780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b="1" dirty="0" smtClean="0">
                <a:solidFill>
                  <a:srgbClr val="7030A0"/>
                </a:solidFill>
              </a:rPr>
              <a:t>Проверяем результаты:</a:t>
            </a:r>
            <a:endParaRPr lang="en-US" b="1" dirty="0">
              <a:solidFill>
                <a:srgbClr val="7030A0"/>
              </a:solidFill>
            </a:endParaRPr>
          </a:p>
        </p:txBody>
      </p:sp>
      <p:grpSp>
        <p:nvGrpSpPr>
          <p:cNvPr id="33" name="Group 2"/>
          <p:cNvGrpSpPr>
            <a:grpSpLocks/>
          </p:cNvGrpSpPr>
          <p:nvPr/>
        </p:nvGrpSpPr>
        <p:grpSpPr bwMode="auto">
          <a:xfrm>
            <a:off x="704193" y="4365081"/>
            <a:ext cx="6449082" cy="555625"/>
            <a:chOff x="1248" y="1440"/>
            <a:chExt cx="3216" cy="350"/>
          </a:xfrm>
        </p:grpSpPr>
        <p:sp>
          <p:nvSpPr>
            <p:cNvPr id="34" name="Line 3"/>
            <p:cNvSpPr>
              <a:spLocks noChangeShapeType="1"/>
            </p:cNvSpPr>
            <p:nvPr/>
          </p:nvSpPr>
          <p:spPr bwMode="gray">
            <a:xfrm>
              <a:off x="1440" y="17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4"/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6" name="Text Box 5"/>
            <p:cNvSpPr txBox="1">
              <a:spLocks noChangeArrowheads="1"/>
            </p:cNvSpPr>
            <p:nvPr/>
          </p:nvSpPr>
          <p:spPr bwMode="gray">
            <a:xfrm>
              <a:off x="2256" y="1482"/>
              <a:ext cx="9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gray">
            <a:xfrm>
              <a:off x="1296" y="145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38" name="Group 7"/>
          <p:cNvGrpSpPr>
            <a:grpSpLocks/>
          </p:cNvGrpSpPr>
          <p:nvPr/>
        </p:nvGrpSpPr>
        <p:grpSpPr bwMode="auto">
          <a:xfrm>
            <a:off x="704193" y="1850481"/>
            <a:ext cx="6449082" cy="555625"/>
            <a:chOff x="1248" y="2030"/>
            <a:chExt cx="3216" cy="350"/>
          </a:xfrm>
        </p:grpSpPr>
        <p:sp>
          <p:nvSpPr>
            <p:cNvPr id="39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41" name="Text Box 10"/>
            <p:cNvSpPr txBox="1">
              <a:spLocks noChangeArrowheads="1"/>
            </p:cNvSpPr>
            <p:nvPr/>
          </p:nvSpPr>
          <p:spPr bwMode="gray">
            <a:xfrm>
              <a:off x="2256" y="2072"/>
              <a:ext cx="16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dirty="0" smtClean="0">
                  <a:solidFill>
                    <a:srgbClr val="000000"/>
                  </a:solidFill>
                </a:rPr>
                <a:t> 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42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43" name="Group 12"/>
          <p:cNvGrpSpPr>
            <a:grpSpLocks/>
          </p:cNvGrpSpPr>
          <p:nvPr/>
        </p:nvGrpSpPr>
        <p:grpSpPr bwMode="auto">
          <a:xfrm>
            <a:off x="704193" y="2688681"/>
            <a:ext cx="6449082" cy="555625"/>
            <a:chOff x="1248" y="2640"/>
            <a:chExt cx="3216" cy="350"/>
          </a:xfrm>
        </p:grpSpPr>
        <p:sp>
          <p:nvSpPr>
            <p:cNvPr id="44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46" name="Text Box 15"/>
            <p:cNvSpPr txBox="1">
              <a:spLocks noChangeArrowheads="1"/>
            </p:cNvSpPr>
            <p:nvPr/>
          </p:nvSpPr>
          <p:spPr bwMode="gray">
            <a:xfrm>
              <a:off x="2256" y="2682"/>
              <a:ext cx="12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dirty="0" smtClean="0">
                  <a:solidFill>
                    <a:srgbClr val="000000"/>
                  </a:solidFill>
                </a:rPr>
                <a:t> 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47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48" name="Group 17"/>
          <p:cNvGrpSpPr>
            <a:grpSpLocks/>
          </p:cNvGrpSpPr>
          <p:nvPr/>
        </p:nvGrpSpPr>
        <p:grpSpPr bwMode="auto">
          <a:xfrm>
            <a:off x="704193" y="3526881"/>
            <a:ext cx="6449082" cy="555625"/>
            <a:chOff x="1248" y="3230"/>
            <a:chExt cx="3216" cy="350"/>
          </a:xfrm>
        </p:grpSpPr>
        <p:sp>
          <p:nvSpPr>
            <p:cNvPr id="49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51" name="Text Box 20"/>
            <p:cNvSpPr txBox="1">
              <a:spLocks noChangeArrowheads="1"/>
            </p:cNvSpPr>
            <p:nvPr/>
          </p:nvSpPr>
          <p:spPr bwMode="gray">
            <a:xfrm>
              <a:off x="2256" y="3272"/>
              <a:ext cx="12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dirty="0" smtClean="0">
                  <a:solidFill>
                    <a:srgbClr val="000000"/>
                  </a:solidFill>
                </a:rPr>
                <a:t> 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52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53" name="Group 22"/>
          <p:cNvGrpSpPr>
            <a:grpSpLocks/>
          </p:cNvGrpSpPr>
          <p:nvPr/>
        </p:nvGrpSpPr>
        <p:grpSpPr bwMode="auto">
          <a:xfrm>
            <a:off x="704193" y="5225506"/>
            <a:ext cx="6449082" cy="555625"/>
            <a:chOff x="1248" y="3230"/>
            <a:chExt cx="3216" cy="350"/>
          </a:xfrm>
        </p:grpSpPr>
        <p:sp>
          <p:nvSpPr>
            <p:cNvPr id="54" name="Line 23"/>
            <p:cNvSpPr>
              <a:spLocks noChangeShapeType="1"/>
            </p:cNvSpPr>
            <p:nvPr/>
          </p:nvSpPr>
          <p:spPr bwMode="gray">
            <a:xfrm>
              <a:off x="1440" y="35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Rectangle 24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0099"/>
                </a:gs>
                <a:gs pos="100000">
                  <a:srgbClr val="9900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56" name="Text Box 25"/>
            <p:cNvSpPr txBox="1">
              <a:spLocks noChangeArrowheads="1"/>
            </p:cNvSpPr>
            <p:nvPr/>
          </p:nvSpPr>
          <p:spPr bwMode="gray">
            <a:xfrm>
              <a:off x="2256" y="3272"/>
              <a:ext cx="9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57" name="Text Box 26"/>
            <p:cNvSpPr txBox="1">
              <a:spLocks noChangeArrowheads="1"/>
            </p:cNvSpPr>
            <p:nvPr/>
          </p:nvSpPr>
          <p:spPr bwMode="gray">
            <a:xfrm>
              <a:off x="1296" y="32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5</a:t>
              </a:r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1597572" y="1890138"/>
            <a:ext cx="73257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5Na</a:t>
            </a:r>
            <a:r>
              <a:rPr lang="en-US" sz="2000" b="1" baseline="-25000" dirty="0"/>
              <a:t>2</a:t>
            </a:r>
            <a:r>
              <a:rPr lang="en-US" sz="2000" b="1" dirty="0"/>
              <a:t>SO</a:t>
            </a:r>
            <a:r>
              <a:rPr lang="en-US" sz="2000" b="1" baseline="-25000" dirty="0"/>
              <a:t>3</a:t>
            </a:r>
            <a:r>
              <a:rPr lang="en-US" sz="2000" b="1" dirty="0"/>
              <a:t> + 2KMnO</a:t>
            </a:r>
            <a:r>
              <a:rPr lang="en-US" sz="2000" b="1" baseline="-25000" dirty="0"/>
              <a:t>4 </a:t>
            </a:r>
            <a:r>
              <a:rPr lang="en-US" sz="2000" b="1" dirty="0"/>
              <a:t>+ 3H</a:t>
            </a:r>
            <a:r>
              <a:rPr lang="en-US" sz="2000" b="1" baseline="-25000" dirty="0"/>
              <a:t>2</a:t>
            </a:r>
            <a:r>
              <a:rPr lang="en-US" sz="2000" b="1" dirty="0"/>
              <a:t>SO</a:t>
            </a:r>
            <a:r>
              <a:rPr lang="en-US" sz="2000" b="1" baseline="-25000" dirty="0"/>
              <a:t>4</a:t>
            </a:r>
            <a:r>
              <a:rPr lang="en-US" sz="2000" b="1" dirty="0"/>
              <a:t> → 5Na</a:t>
            </a:r>
            <a:r>
              <a:rPr lang="en-US" sz="2000" b="1" baseline="-25000" dirty="0"/>
              <a:t>2</a:t>
            </a:r>
            <a:r>
              <a:rPr lang="en-US" sz="2000" b="1" dirty="0"/>
              <a:t>SO</a:t>
            </a:r>
            <a:r>
              <a:rPr lang="en-US" sz="2000" b="1" baseline="-25000" dirty="0"/>
              <a:t>4</a:t>
            </a:r>
            <a:r>
              <a:rPr lang="en-US" sz="2000" b="1" dirty="0"/>
              <a:t> + 2MnSO</a:t>
            </a:r>
            <a:r>
              <a:rPr lang="en-US" sz="2000" b="1" baseline="-25000" dirty="0"/>
              <a:t>4</a:t>
            </a:r>
            <a:r>
              <a:rPr lang="en-US" sz="2000" b="1" dirty="0"/>
              <a:t> + K</a:t>
            </a:r>
            <a:r>
              <a:rPr lang="en-US" sz="2000" b="1" baseline="-25000" dirty="0"/>
              <a:t>2</a:t>
            </a:r>
            <a:r>
              <a:rPr lang="en-US" sz="2000" b="1" dirty="0"/>
              <a:t>SO</a:t>
            </a:r>
            <a:r>
              <a:rPr lang="en-US" sz="2000" b="1" baseline="-25000" dirty="0"/>
              <a:t>4 </a:t>
            </a:r>
            <a:r>
              <a:rPr lang="en-US" sz="2000" b="1" dirty="0"/>
              <a:t>+ 3H</a:t>
            </a:r>
            <a:r>
              <a:rPr lang="en-US" sz="2000" b="1" baseline="-25000" dirty="0"/>
              <a:t>2</a:t>
            </a:r>
            <a:r>
              <a:rPr lang="en-US" sz="2000" b="1" dirty="0"/>
              <a:t>O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07931" y="2689568"/>
            <a:ext cx="70471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Na</a:t>
            </a:r>
            <a:r>
              <a:rPr lang="en-US" sz="2000" b="1" baseline="-25000" dirty="0"/>
              <a:t>2</a:t>
            </a:r>
            <a:r>
              <a:rPr lang="en-US" sz="2000" b="1" dirty="0"/>
              <a:t>SO</a:t>
            </a:r>
            <a:r>
              <a:rPr lang="en-US" sz="2000" b="1" baseline="-25000" dirty="0"/>
              <a:t>3</a:t>
            </a:r>
            <a:r>
              <a:rPr lang="en-US" sz="2000" b="1" dirty="0"/>
              <a:t> + 2KMnO</a:t>
            </a:r>
            <a:r>
              <a:rPr lang="en-US" sz="2000" b="1" baseline="-25000" dirty="0"/>
              <a:t>4 </a:t>
            </a:r>
            <a:r>
              <a:rPr lang="en-US" sz="2000" b="1" dirty="0"/>
              <a:t>+ 2KOH → 2K</a:t>
            </a:r>
            <a:r>
              <a:rPr lang="en-US" sz="2000" b="1" baseline="-25000" dirty="0"/>
              <a:t>2</a:t>
            </a:r>
            <a:r>
              <a:rPr lang="en-US" sz="2000" b="1" dirty="0"/>
              <a:t>MnO</a:t>
            </a:r>
            <a:r>
              <a:rPr lang="en-US" sz="2000" b="1" baseline="-25000" dirty="0"/>
              <a:t>4</a:t>
            </a:r>
            <a:r>
              <a:rPr lang="en-US" sz="2000" b="1" dirty="0"/>
              <a:t> + Na</a:t>
            </a:r>
            <a:r>
              <a:rPr lang="en-US" sz="2000" b="1" baseline="-25000" dirty="0"/>
              <a:t>2</a:t>
            </a:r>
            <a:r>
              <a:rPr lang="en-US" sz="2000" b="1" dirty="0"/>
              <a:t>SO</a:t>
            </a:r>
            <a:r>
              <a:rPr lang="en-US" sz="2000" b="1" baseline="-25000" dirty="0"/>
              <a:t>4 </a:t>
            </a:r>
            <a:r>
              <a:rPr lang="en-US" sz="2000" b="1" dirty="0"/>
              <a:t>+ H</a:t>
            </a:r>
            <a:r>
              <a:rPr lang="en-US" sz="2000" b="1" baseline="-25000" dirty="0"/>
              <a:t>2</a:t>
            </a:r>
            <a:r>
              <a:rPr lang="en-US" sz="2000" b="1" dirty="0"/>
              <a:t>O</a:t>
            </a:r>
            <a:endParaRPr lang="ru-RU" sz="2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23848" y="3530163"/>
            <a:ext cx="72153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5Na</a:t>
            </a:r>
            <a:r>
              <a:rPr lang="en-US" sz="2000" b="1" baseline="-25000" dirty="0"/>
              <a:t>2</a:t>
            </a:r>
            <a:r>
              <a:rPr lang="en-US" sz="2000" b="1" dirty="0"/>
              <a:t>SO</a:t>
            </a:r>
            <a:r>
              <a:rPr lang="en-US" sz="2000" b="1" baseline="-25000" dirty="0"/>
              <a:t>3</a:t>
            </a:r>
            <a:r>
              <a:rPr lang="en-US" sz="2000" b="1" dirty="0"/>
              <a:t> + 2KMnO</a:t>
            </a:r>
            <a:r>
              <a:rPr lang="en-US" sz="2000" b="1" baseline="-25000" dirty="0"/>
              <a:t>4 </a:t>
            </a:r>
            <a:r>
              <a:rPr lang="en-US" sz="2000" b="1" dirty="0"/>
              <a:t>+ H</a:t>
            </a:r>
            <a:r>
              <a:rPr lang="en-US" sz="2000" b="1" baseline="-25000" dirty="0"/>
              <a:t>2</a:t>
            </a:r>
            <a:r>
              <a:rPr lang="en-US" sz="2000" b="1" dirty="0"/>
              <a:t>O → 3Na</a:t>
            </a:r>
            <a:r>
              <a:rPr lang="en-US" sz="2000" b="1" baseline="-25000" dirty="0"/>
              <a:t>2</a:t>
            </a:r>
            <a:r>
              <a:rPr lang="en-US" sz="2000" b="1" dirty="0"/>
              <a:t>SO</a:t>
            </a:r>
            <a:r>
              <a:rPr lang="en-US" sz="2000" b="1" baseline="-25000" dirty="0"/>
              <a:t>4</a:t>
            </a:r>
            <a:r>
              <a:rPr lang="en-US" sz="2000" b="1" dirty="0"/>
              <a:t> + 2MnO</a:t>
            </a:r>
            <a:r>
              <a:rPr lang="en-US" sz="2000" b="1" baseline="-25000" dirty="0"/>
              <a:t>2</a:t>
            </a:r>
            <a:r>
              <a:rPr lang="en-US" sz="2000" b="1" dirty="0"/>
              <a:t> + 2KOH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597572" y="4372778"/>
            <a:ext cx="71312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3Na</a:t>
            </a:r>
            <a:r>
              <a:rPr lang="en-US" sz="2000" b="1" baseline="-25000" dirty="0"/>
              <a:t>2</a:t>
            </a:r>
            <a:r>
              <a:rPr lang="en-US" sz="2000" b="1" dirty="0"/>
              <a:t>SO</a:t>
            </a:r>
            <a:r>
              <a:rPr lang="en-US" sz="2000" b="1" baseline="-25000" dirty="0"/>
              <a:t>3</a:t>
            </a:r>
            <a:r>
              <a:rPr lang="en-US" sz="2000" b="1" dirty="0"/>
              <a:t> + K</a:t>
            </a:r>
            <a:r>
              <a:rPr lang="en-US" sz="2000" b="1" baseline="-25000" dirty="0"/>
              <a:t>2</a:t>
            </a:r>
            <a:r>
              <a:rPr lang="en-US" sz="2000" b="1" dirty="0"/>
              <a:t>Cr</a:t>
            </a:r>
            <a:r>
              <a:rPr lang="en-US" sz="2000" b="1" baseline="-25000" dirty="0"/>
              <a:t>2</a:t>
            </a:r>
            <a:r>
              <a:rPr lang="en-US" sz="2000" b="1" dirty="0"/>
              <a:t>O</a:t>
            </a:r>
            <a:r>
              <a:rPr lang="en-US" sz="2000" b="1" baseline="-25000" dirty="0"/>
              <a:t>7</a:t>
            </a:r>
            <a:r>
              <a:rPr lang="en-US" sz="2000" b="1" dirty="0"/>
              <a:t> + 4H</a:t>
            </a:r>
            <a:r>
              <a:rPr lang="en-US" sz="2000" b="1" baseline="-25000" dirty="0"/>
              <a:t>2</a:t>
            </a:r>
            <a:r>
              <a:rPr lang="en-US" sz="2000" b="1" dirty="0"/>
              <a:t>SO</a:t>
            </a:r>
            <a:r>
              <a:rPr lang="en-US" sz="2000" b="1" baseline="-25000" dirty="0"/>
              <a:t>4</a:t>
            </a:r>
            <a:r>
              <a:rPr lang="en-US" sz="2000" b="1" dirty="0"/>
              <a:t> → 3Na</a:t>
            </a:r>
            <a:r>
              <a:rPr lang="en-US" sz="2000" b="1" baseline="-25000" dirty="0"/>
              <a:t>2</a:t>
            </a:r>
            <a:r>
              <a:rPr lang="en-US" sz="2000" b="1" dirty="0"/>
              <a:t>SO</a:t>
            </a:r>
            <a:r>
              <a:rPr lang="en-US" sz="2000" b="1" baseline="-25000" dirty="0"/>
              <a:t>4</a:t>
            </a:r>
            <a:r>
              <a:rPr lang="en-US" sz="2000" b="1" dirty="0"/>
              <a:t> + Cr</a:t>
            </a:r>
            <a:r>
              <a:rPr lang="en-US" sz="2000" b="1" baseline="-25000" dirty="0"/>
              <a:t>2</a:t>
            </a:r>
            <a:r>
              <a:rPr lang="en-US" sz="2000" b="1" dirty="0"/>
              <a:t>(SO</a:t>
            </a:r>
            <a:r>
              <a:rPr lang="en-US" sz="2000" b="1" baseline="-25000" dirty="0"/>
              <a:t>4</a:t>
            </a:r>
            <a:r>
              <a:rPr lang="en-US" sz="2000" b="1" dirty="0"/>
              <a:t>)</a:t>
            </a:r>
            <a:r>
              <a:rPr lang="en-US" sz="2000" b="1" baseline="-25000" dirty="0"/>
              <a:t>3 </a:t>
            </a:r>
            <a:r>
              <a:rPr lang="en-US" sz="2000" b="1" dirty="0"/>
              <a:t>+ K</a:t>
            </a:r>
            <a:r>
              <a:rPr lang="en-US" sz="2000" b="1" baseline="-25000" dirty="0"/>
              <a:t>2</a:t>
            </a:r>
            <a:r>
              <a:rPr lang="en-US" sz="2000" b="1" dirty="0"/>
              <a:t>SO</a:t>
            </a:r>
            <a:r>
              <a:rPr lang="en-US" sz="2000" b="1" baseline="-25000" dirty="0"/>
              <a:t>4</a:t>
            </a:r>
            <a:r>
              <a:rPr lang="en-US" sz="2000" b="1" dirty="0"/>
              <a:t> + 4H</a:t>
            </a:r>
            <a:r>
              <a:rPr lang="en-US" sz="2000" b="1" baseline="-25000" dirty="0"/>
              <a:t>2</a:t>
            </a:r>
            <a:r>
              <a:rPr lang="en-US" sz="2000" b="1" dirty="0"/>
              <a:t>O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97572" y="5153830"/>
            <a:ext cx="72416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3Na</a:t>
            </a:r>
            <a:r>
              <a:rPr lang="en-US" sz="2000" b="1" baseline="-25000" dirty="0"/>
              <a:t>2</a:t>
            </a:r>
            <a:r>
              <a:rPr lang="en-US" sz="2000" b="1" dirty="0"/>
              <a:t>SO</a:t>
            </a:r>
            <a:r>
              <a:rPr lang="en-US" sz="2000" b="1" baseline="-25000" dirty="0"/>
              <a:t>3</a:t>
            </a:r>
            <a:r>
              <a:rPr lang="en-US" sz="2000" b="1" dirty="0"/>
              <a:t> + K</a:t>
            </a:r>
            <a:r>
              <a:rPr lang="en-US" sz="2000" b="1" baseline="-25000" dirty="0"/>
              <a:t>2</a:t>
            </a:r>
            <a:r>
              <a:rPr lang="en-US" sz="2000" b="1" dirty="0"/>
              <a:t>Cr</a:t>
            </a:r>
            <a:r>
              <a:rPr lang="en-US" sz="2000" b="1" baseline="-25000" dirty="0"/>
              <a:t>2</a:t>
            </a:r>
            <a:r>
              <a:rPr lang="en-US" sz="2000" b="1" dirty="0"/>
              <a:t>O</a:t>
            </a:r>
            <a:r>
              <a:rPr lang="en-US" sz="2000" b="1" baseline="-25000" dirty="0"/>
              <a:t>7</a:t>
            </a:r>
            <a:r>
              <a:rPr lang="en-US" sz="2000" b="1" dirty="0"/>
              <a:t> + 4KOH + 4H</a:t>
            </a:r>
            <a:r>
              <a:rPr lang="en-US" sz="2000" b="1" baseline="-25000" dirty="0"/>
              <a:t>2</a:t>
            </a:r>
            <a:r>
              <a:rPr lang="en-US" sz="2000" b="1" dirty="0"/>
              <a:t>O → 3Na</a:t>
            </a:r>
            <a:r>
              <a:rPr lang="en-US" sz="2000" b="1" baseline="-25000" dirty="0"/>
              <a:t>2</a:t>
            </a:r>
            <a:r>
              <a:rPr lang="en-US" sz="2000" b="1" dirty="0"/>
              <a:t>SO</a:t>
            </a:r>
            <a:r>
              <a:rPr lang="en-US" sz="2000" b="1" baseline="-25000" dirty="0"/>
              <a:t>4</a:t>
            </a:r>
            <a:r>
              <a:rPr lang="en-US" sz="2000" b="1" dirty="0"/>
              <a:t> +  2K</a:t>
            </a:r>
            <a:r>
              <a:rPr lang="en-US" sz="2000" b="1" baseline="-25000" dirty="0"/>
              <a:t>3</a:t>
            </a:r>
            <a:r>
              <a:rPr lang="en-US" sz="2000" b="1" dirty="0"/>
              <a:t>[Cr(OH)</a:t>
            </a:r>
            <a:r>
              <a:rPr lang="en-US" sz="2000" b="1" baseline="-25000" dirty="0"/>
              <a:t>6</a:t>
            </a:r>
            <a:r>
              <a:rPr lang="en-US" sz="2000" b="1" dirty="0"/>
              <a:t>]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4172410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779</TotalTime>
  <Words>568</Words>
  <Application>Microsoft Office PowerPoint</Application>
  <PresentationFormat>Экран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Презентация PowerPoint</vt:lpstr>
      <vt:lpstr>Демонстрационный эксперимент.</vt:lpstr>
      <vt:lpstr>Демонстрационный эксперимент.</vt:lpstr>
      <vt:lpstr>Презентация PowerPoint</vt:lpstr>
      <vt:lpstr>Вопросы:</vt:lpstr>
      <vt:lpstr>Презентация PowerPoint</vt:lpstr>
      <vt:lpstr>Презентация PowerPoint</vt:lpstr>
      <vt:lpstr>Лабораторный опыт.   Используя методичку, проделайте химический опыт.                                  Запишите соответствующее уравнение химической реакции. Уравняйте методом электронного баланса.   </vt:lpstr>
      <vt:lpstr> Проверяем результаты:</vt:lpstr>
      <vt:lpstr>Выводы:</vt:lpstr>
      <vt:lpstr>Закрепление.</vt:lpstr>
      <vt:lpstr>Презентация PowerPoint</vt:lpstr>
      <vt:lpstr>Список литературы:</vt:lpstr>
    </vt:vector>
  </TitlesOfParts>
  <Company>PJSC "New Engineering Technologies"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home</cp:lastModifiedBy>
  <cp:revision>203</cp:revision>
  <dcterms:created xsi:type="dcterms:W3CDTF">2016-11-18T14:12:19Z</dcterms:created>
  <dcterms:modified xsi:type="dcterms:W3CDTF">2020-09-19T13:04:03Z</dcterms:modified>
</cp:coreProperties>
</file>