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71" r:id="rId4"/>
    <p:sldId id="268" r:id="rId5"/>
    <p:sldId id="270" r:id="rId6"/>
    <p:sldId id="272" r:id="rId7"/>
    <p:sldId id="273" r:id="rId8"/>
    <p:sldId id="283" r:id="rId9"/>
    <p:sldId id="278" r:id="rId10"/>
    <p:sldId id="274" r:id="rId11"/>
    <p:sldId id="277" r:id="rId12"/>
    <p:sldId id="275" r:id="rId13"/>
    <p:sldId id="280" r:id="rId14"/>
    <p:sldId id="281" r:id="rId15"/>
    <p:sldId id="269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amond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86264">
            <a:off x="4355976" y="2420888"/>
            <a:ext cx="4343028" cy="3545303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251520" y="1628800"/>
            <a:ext cx="799288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002060"/>
                </a:solidFill>
              </a:rPr>
              <a:t>Чайные традиции и </a:t>
            </a:r>
            <a:r>
              <a:rPr lang="ru-RU" sz="5400" b="1" i="1" dirty="0" smtClean="0">
                <a:solidFill>
                  <a:srgbClr val="002060"/>
                </a:solidFill>
              </a:rPr>
              <a:t>церемонии</a:t>
            </a: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(д</a:t>
            </a:r>
            <a:r>
              <a:rPr lang="ru-RU" sz="2800" b="1" i="1" dirty="0" smtClean="0">
                <a:solidFill>
                  <a:srgbClr val="002060"/>
                </a:solidFill>
              </a:rPr>
              <a:t>ля  педагогов ДОУ и детей </a:t>
            </a: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дошкольного возраста)</a:t>
            </a:r>
          </a:p>
          <a:p>
            <a:endParaRPr lang="ru-RU" sz="2800" b="1" i="1" dirty="0">
              <a:solidFill>
                <a:srgbClr val="002060"/>
              </a:solidFill>
            </a:endParaRPr>
          </a:p>
          <a:p>
            <a:endParaRPr lang="ru-RU" sz="2800" b="1" i="1" dirty="0" smtClean="0">
              <a:solidFill>
                <a:srgbClr val="002060"/>
              </a:solidFill>
            </a:endParaRPr>
          </a:p>
          <a:p>
            <a:endParaRPr lang="ru-RU" sz="2800" b="1" i="1" dirty="0">
              <a:solidFill>
                <a:srgbClr val="002060"/>
              </a:solidFill>
            </a:endParaRP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Воспитатель: Гурнова В.Т.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332656"/>
            <a:ext cx="7668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            </a:t>
            </a:r>
            <a:r>
              <a:rPr lang="ru-RU" sz="2400" b="1" i="1" dirty="0" smtClean="0">
                <a:solidFill>
                  <a:srgbClr val="7030A0"/>
                </a:solidFill>
              </a:rPr>
              <a:t>ГБОУ Школа  </a:t>
            </a:r>
            <a:r>
              <a:rPr lang="ru-RU" sz="2400" b="1" i="1" dirty="0" smtClean="0">
                <a:solidFill>
                  <a:srgbClr val="7030A0"/>
                </a:solidFill>
              </a:rPr>
              <a:t>№</a:t>
            </a:r>
            <a:r>
              <a:rPr lang="ru-RU" sz="2400" b="1" i="1" dirty="0" smtClean="0">
                <a:solidFill>
                  <a:srgbClr val="7030A0"/>
                </a:solidFill>
              </a:rPr>
              <a:t>1467  ЗАО</a:t>
            </a:r>
            <a:r>
              <a:rPr lang="ru-RU" sz="2400" b="1" i="1" dirty="0" smtClean="0">
                <a:solidFill>
                  <a:srgbClr val="7030A0"/>
                </a:solidFill>
              </a:rPr>
              <a:t/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400" b="1" i="1" dirty="0" smtClean="0">
                <a:solidFill>
                  <a:srgbClr val="7030A0"/>
                </a:solidFill>
              </a:rPr>
              <a:t>        Дошкольное отделение№ 2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4221088"/>
            <a:ext cx="485866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800" b="1" i="1" dirty="0" smtClean="0">
                <a:solidFill>
                  <a:srgbClr val="7030A0"/>
                </a:solidFill>
              </a:rPr>
              <a:t>Воспитатель: Гурнова В.Т.</a:t>
            </a:r>
            <a:endParaRPr lang="ru-RU" sz="28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95536" y="404664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Не забудьте:</a:t>
            </a:r>
          </a:p>
          <a:p>
            <a:r>
              <a:rPr lang="ru-RU" sz="2000" b="1" i="1" dirty="0" smtClean="0">
                <a:solidFill>
                  <a:srgbClr val="7030A0"/>
                </a:solidFill>
              </a:rPr>
              <a:t>Накрывая чайный стол, о том, что хорошее настроение гостей зависит не только от количества и качества угощения и изящной сервировки, но и от умения хозяйки создать особую атмосферу непринужденности и задушевности, издавна присущую русскому чаепитию.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b="1" i="1" dirty="0" smtClean="0">
                <a:solidFill>
                  <a:srgbClr val="FF0000"/>
                </a:solidFill>
              </a:rPr>
              <a:t>Недопустимо </a:t>
            </a:r>
            <a:r>
              <a:rPr lang="ru-RU" sz="2000" b="1" i="1" dirty="0" smtClean="0">
                <a:solidFill>
                  <a:srgbClr val="7030A0"/>
                </a:solidFill>
              </a:rPr>
              <a:t>накрывать на стол в присутствии гостей – все готовится заранее, кроме самого чая (заварки).Весь процесс приготовления чая должен проходить на глазах у гостей: хозяйка, сидя у самовара или чайников, заваривает чай, дает ему настояться, а затем, поместив чашки всех гостей около себя, наливает чай. Чашки должны передаваться из рук хозяйки в руки гостя. Лучше всего чай из самовара пить ан свежем воздухе – в беседке, на веранде. Именно эта особенность самовара позволяет ему оставаться в рядах чайной утвари и по сей день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395536" y="260648"/>
            <a:ext cx="460851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Традиции русского чаепития нашли свое отражение в классической литературе и искусстве. Великие русские писатели и поэты - А. С. Пушкин, Ф. М. Достоевский, Л. Н. Толстой и другие, являясь любителями и ценителями чая, описывали в своих произведениях обычаи русского чаепития. Лев Толстой с восторгом говорил, что этот напиток имеет чудодейственную силу, "высвобождает те возможности, которые дремлют в глубине души.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pic>
        <p:nvPicPr>
          <p:cNvPr id="7" name="Рисунок 6" descr="http://im1-tub-ru.yandex.net/i?id=115350661-18-72&amp;n=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32656"/>
            <a:ext cx="3600400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http://im3-tub-ru.yandex.net/i?id=255207454-37-72&amp;n=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29000"/>
            <a:ext cx="3672408" cy="31409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23528" y="0"/>
            <a:ext cx="882047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Чайные традиции в русской и английской литературе, народном фольклоре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908720"/>
            <a:ext cx="91440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Многое можно узнать о русском чаепитии из классики русской литературы. Романы и повести того времени дают много картин чаепития за столом, увенчанным самоваром, который не только кипятил «как надо» воду, но и грел на своей конфорке заварочный чайник. К тому же он в какое-то время «пел», «шипел», «сопел», «фыркал», «гудел»... Да мало ли звуков он издавал, радуя на праздниках большую семью либо скрашивая жизнь в непогоду, в несчастье, в одиночестве.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400" b="1" i="1" dirty="0" smtClean="0">
                <a:solidFill>
                  <a:srgbClr val="7030A0"/>
                </a:solidFill>
              </a:rPr>
              <a:t>Читаем у А. С. Пушкина в романе «Евгений Онегин» следующие строки: 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274838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 smtClean="0">
              <a:solidFill>
                <a:srgbClr val="FF0000"/>
              </a:solidFill>
            </a:endParaRPr>
          </a:p>
          <a:p>
            <a:endParaRPr lang="ru-RU" b="1" i="1" dirty="0" smtClean="0">
              <a:solidFill>
                <a:srgbClr val="FF0000"/>
              </a:solidFill>
            </a:endParaRPr>
          </a:p>
          <a:p>
            <a:endParaRPr lang="ru-RU" b="1" i="1" dirty="0" smtClean="0">
              <a:solidFill>
                <a:srgbClr val="FF0000"/>
              </a:solidFill>
            </a:endParaRPr>
          </a:p>
          <a:p>
            <a:endParaRPr lang="ru-RU" b="1" i="1" dirty="0" smtClean="0">
              <a:solidFill>
                <a:srgbClr val="FF0000"/>
              </a:solidFill>
            </a:endParaRPr>
          </a:p>
          <a:p>
            <a:endParaRPr lang="ru-RU" b="1" i="1" dirty="0" smtClean="0">
              <a:solidFill>
                <a:srgbClr val="FF0000"/>
              </a:solidFill>
            </a:endParaRPr>
          </a:p>
          <a:p>
            <a:endParaRPr lang="ru-RU" b="1" i="1" dirty="0" smtClean="0">
              <a:solidFill>
                <a:srgbClr val="FF0000"/>
              </a:solidFill>
            </a:endParaRPr>
          </a:p>
          <a:p>
            <a:endParaRPr lang="ru-RU" b="1" i="1" dirty="0" smtClean="0">
              <a:solidFill>
                <a:srgbClr val="FF0000"/>
              </a:solidFill>
            </a:endParaRPr>
          </a:p>
          <a:p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«Смеркалось. на столе, блистая.  Шипел вечерний самовар,</a:t>
            </a:r>
            <a:br>
              <a:rPr lang="ru-RU" sz="2400" b="1" i="1" dirty="0" smtClean="0">
                <a:solidFill>
                  <a:srgbClr val="FF0000"/>
                </a:solidFill>
              </a:rPr>
            </a:br>
            <a:r>
              <a:rPr lang="ru-RU" sz="2400" b="1" i="1" dirty="0" smtClean="0">
                <a:solidFill>
                  <a:srgbClr val="FF0000"/>
                </a:solidFill>
              </a:rPr>
              <a:t>Китайский чайник нагревая. Под ним клубился легкий пар.</a:t>
            </a:r>
            <a:br>
              <a:rPr lang="ru-RU" sz="2400" b="1" i="1" dirty="0" smtClean="0">
                <a:solidFill>
                  <a:srgbClr val="FF0000"/>
                </a:solidFill>
              </a:rPr>
            </a:br>
            <a:r>
              <a:rPr lang="ru-RU" sz="2400" b="1" i="1" dirty="0" smtClean="0">
                <a:solidFill>
                  <a:srgbClr val="FF0000"/>
                </a:solidFill>
              </a:rPr>
              <a:t>Разлитый Ольгиной рукою. По чашкам темною струею</a:t>
            </a:r>
            <a:br>
              <a:rPr lang="ru-RU" sz="2400" b="1" i="1" dirty="0" smtClean="0">
                <a:solidFill>
                  <a:srgbClr val="FF0000"/>
                </a:solidFill>
              </a:rPr>
            </a:br>
            <a:r>
              <a:rPr lang="ru-RU" sz="2400" b="1" i="1" dirty="0" smtClean="0">
                <a:solidFill>
                  <a:srgbClr val="FF0000"/>
                </a:solidFill>
              </a:rPr>
              <a:t>Уже душистый чай бежал. И сливки мальчик подавал.</a:t>
            </a:r>
            <a:endParaRPr lang="ru-RU" sz="2400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1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395536" y="332656"/>
            <a:ext cx="83529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Чай по - английски</a:t>
            </a:r>
            <a:endParaRPr lang="ru-RU" sz="3600" i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000" b="1" i="1" dirty="0" smtClean="0">
                <a:solidFill>
                  <a:srgbClr val="7030A0"/>
                </a:solidFill>
              </a:rPr>
              <a:t>Традиционно англичане пьют чай с молоком. Молоко хорошо сочетается со многими сортами черного и зеленого чая. Лучше, когда оно нежирное, свежие сливки также подходят для этого случая. Особенно популярным можно признать добавление молока в настой чая английских сортов. Не случайно чай с молоком принято называть "чай по-английски"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/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Среднесуточное потребление чая с молоком, измеряемое в Англии 3-4 чашками, обеспечивает 16% рекомендуемого суточного поступления в организм кальция, как и значительного количества </a:t>
            </a:r>
            <a:r>
              <a:rPr lang="ru-RU" sz="2000" b="1" i="1" dirty="0" err="1" smtClean="0">
                <a:solidFill>
                  <a:srgbClr val="7030A0"/>
                </a:solidFill>
              </a:rPr>
              <a:t>фолиевой</a:t>
            </a:r>
            <a:r>
              <a:rPr lang="ru-RU" sz="2000" b="1" i="1" dirty="0" smtClean="0">
                <a:solidFill>
                  <a:srgbClr val="7030A0"/>
                </a:solidFill>
              </a:rPr>
              <a:t> кислоты, витаминов В. Союз молока и чая полезен тем, что молоко смягчает действие на организм кофеина и других алкалоидов чая, а танин чая делает слизистую оболочку желудка менее восприимчивой к отрицательным явлениям брожения молока.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51520" y="548680"/>
            <a:ext cx="856895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i="1" dirty="0" smtClean="0">
              <a:solidFill>
                <a:srgbClr val="7030A0"/>
              </a:solidFill>
            </a:endParaRPr>
          </a:p>
          <a:p>
            <a:r>
              <a:rPr lang="ru-RU" sz="2400" b="1" i="1" dirty="0" smtClean="0">
                <a:solidFill>
                  <a:srgbClr val="7030A0"/>
                </a:solidFill>
              </a:rPr>
              <a:t>Трудно представить себе жизнь без чая, который придает бодрости по утрам, восстанавливает силы после тяжелого трудового дня и согревает дружескую беседу. Его пьют в любом уголке Земли. Ежегодно увеличивается потребление этого напитка. По популярности он стоит на втором месте в мире после воды и представлен на всех континентах. 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400" b="1" i="1" dirty="0" smtClean="0">
                <a:solidFill>
                  <a:srgbClr val="7030A0"/>
                </a:solidFill>
              </a:rPr>
              <a:t>Чайные экстракты добавляются в духи, кремы, шампуни, зубные пасты и даже алкогольные напитки. К тому же, этот напиток богат витаминами и не содержит калорий. 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endParaRPr lang="ru-RU" sz="2400" b="1" i="1" dirty="0" smtClean="0">
              <a:solidFill>
                <a:srgbClr val="7030A0"/>
              </a:solidFill>
            </a:endParaRPr>
          </a:p>
          <a:p>
            <a:r>
              <a:rPr lang="ru-RU" sz="2400" b="1" i="1" dirty="0" smtClean="0">
                <a:solidFill>
                  <a:srgbClr val="7030A0"/>
                </a:solidFill>
              </a:rPr>
              <a:t>Чай – это древний и благородный напиток, который еще обладает и целебными свойствами. Так в древнекитайских мифах чайный лист выступал в качестве самостоятельного лекарственного средства.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188640"/>
            <a:ext cx="48583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Результативность: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486003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Покой и наслаждение дарит нам чашка горячего ароматного чая. Настоящий чай – это удивительный напиток , умеющий соединять , казалось бы , несоединимое : телу он дает силы , бодрость и энергию , а душе – покой и наслаждение.</a:t>
            </a:r>
            <a:r>
              <a:rPr lang="ru-RU" sz="3600" b="1" i="1" dirty="0" smtClean="0">
                <a:solidFill>
                  <a:srgbClr val="FF0000"/>
                </a:solidFill>
              </a:rPr>
              <a:t/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endParaRPr lang="ru-RU" sz="3600" b="1" i="1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http://im3-tub-ru.yandex.net/i?id=219451324-56-72&amp;n=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88640"/>
            <a:ext cx="4427984" cy="3573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http://im0-tub-ru.yandex.net/i?id=36704704-00-72&amp;n=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68960"/>
            <a:ext cx="5400600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95536" y="404664"/>
            <a:ext cx="64624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/>
            </a:r>
            <a:br>
              <a:rPr lang="ru-RU" sz="2400" b="1" i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32657"/>
            <a:ext cx="896448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</a:rPr>
              <a:t>Совет, который пригодиться всем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b="1" i="1" dirty="0" smtClean="0">
                <a:solidFill>
                  <a:srgbClr val="7030A0"/>
                </a:solidFill>
              </a:rPr>
              <a:t>-</a:t>
            </a:r>
            <a:r>
              <a:rPr lang="ru-RU" sz="2800" b="1" i="1" dirty="0" smtClean="0">
                <a:solidFill>
                  <a:srgbClr val="7030A0"/>
                </a:solidFill>
              </a:rPr>
              <a:t>Если тебя не любят  -   не выпрашивай любовь;</a:t>
            </a:r>
          </a:p>
          <a:p>
            <a:pPr>
              <a:buFontTx/>
              <a:buChar char="-"/>
            </a:pPr>
            <a:r>
              <a:rPr lang="ru-RU" sz="2800" b="1" i="1" dirty="0" smtClean="0">
                <a:solidFill>
                  <a:srgbClr val="7030A0"/>
                </a:solidFill>
              </a:rPr>
              <a:t>Если тебе не верят   -  не оправдывайся;</a:t>
            </a:r>
          </a:p>
          <a:p>
            <a:pPr>
              <a:buFontTx/>
              <a:buChar char="-"/>
            </a:pPr>
            <a:r>
              <a:rPr lang="ru-RU" sz="2800" b="1" i="1" dirty="0" smtClean="0">
                <a:solidFill>
                  <a:srgbClr val="7030A0"/>
                </a:solidFill>
              </a:rPr>
              <a:t>Если тебя ни ценят  -  не доказывай;</a:t>
            </a:r>
          </a:p>
        </p:txBody>
      </p:sp>
      <p:pic>
        <p:nvPicPr>
          <p:cNvPr id="7" name="Рисунок 6" descr="http://im0-tub-ru.yandex.net/i?id=179308806-03-72&amp;n=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348880"/>
            <a:ext cx="5832648" cy="4320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 rot="20770754">
            <a:off x="-1087615" y="2133796"/>
            <a:ext cx="1114437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endParaRPr lang="ru-RU" sz="5400" b="1" i="1" dirty="0" smtClean="0">
              <a:solidFill>
                <a:srgbClr val="FF0000"/>
              </a:solidFill>
            </a:endParaRPr>
          </a:p>
          <a:p>
            <a:pPr lvl="2"/>
            <a:r>
              <a:rPr lang="ru-RU" sz="5400" b="1" i="1" dirty="0" smtClean="0">
                <a:solidFill>
                  <a:srgbClr val="FF0000"/>
                </a:solidFill>
              </a:rPr>
              <a:t>Лучше завари чай с печенькой!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416876" y="3244334"/>
            <a:ext cx="5421677" cy="3570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800" b="1" i="1" dirty="0" smtClean="0">
                <a:solidFill>
                  <a:srgbClr val="7030A0"/>
                </a:solidFill>
              </a:rPr>
              <a:t>                       Спасибо за внимание</a:t>
            </a:r>
            <a:endParaRPr lang="ru-RU" sz="28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188640"/>
            <a:ext cx="44644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i="1" dirty="0" smtClean="0">
              <a:solidFill>
                <a:srgbClr val="7030A0"/>
              </a:solidFill>
            </a:endParaRPr>
          </a:p>
          <a:p>
            <a:r>
              <a:rPr lang="ru-RU" sz="3200" b="1" i="1" dirty="0" smtClean="0">
                <a:solidFill>
                  <a:srgbClr val="7030A0"/>
                </a:solidFill>
              </a:rPr>
              <a:t>1.Знакомстве с историей происхождения чая и чайных традиций.</a:t>
            </a:r>
          </a:p>
          <a:p>
            <a:r>
              <a:rPr lang="ru-RU" sz="3200" b="1" i="1" dirty="0" smtClean="0">
                <a:solidFill>
                  <a:srgbClr val="7030A0"/>
                </a:solidFill>
              </a:rPr>
              <a:t>2.Воспитании нравственных , эстетических и духовных ценностей среди коллег в процессе общения.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endParaRPr lang="ru-RU" sz="2800" b="1" dirty="0">
              <a:solidFill>
                <a:srgbClr val="7030A0"/>
              </a:solidFill>
            </a:endParaRPr>
          </a:p>
        </p:txBody>
      </p:sp>
      <p:pic>
        <p:nvPicPr>
          <p:cNvPr id="6" name="Содержимое 3" descr="http://im7-tub-ru.yandex.net/i?id=288384972-57-72&amp;n=2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76672"/>
            <a:ext cx="4788024" cy="540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51520" y="260648"/>
            <a:ext cx="54868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Идея заключается в </a:t>
            </a:r>
            <a:endParaRPr lang="ru-RU" sz="3600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4427984" y="1484783"/>
            <a:ext cx="45365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r>
              <a:rPr lang="ru-RU" sz="2400" b="1" i="1" dirty="0" smtClean="0">
                <a:solidFill>
                  <a:srgbClr val="7030A0"/>
                </a:solidFill>
              </a:rPr>
              <a:t>Стоило чаю появиться в какой-либо стране, как он в считанные годы завоевывал ее целиком и полностью. А сама процедура чаепития обрастала своеобразными традициями и становилась «визитной карточкой» народа.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pic>
        <p:nvPicPr>
          <p:cNvPr id="6" name="Рисунок 5" descr="http://im2-tub-ru.yandex.net/i?id=208271501-28-72&amp;n=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24944"/>
            <a:ext cx="3816424" cy="37444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539552" y="764704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Чайный куст – удивительное растение, содержащее в себе множество различных веществ, оказывающих благоприятное действие на организм человека. Он представляет собой очень невысокий кустарник (всего 1 метр) с темно-зелеными плотными листьями, однако на приготовление чая идут только тонкие и нежные молодые листочки. 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260648"/>
            <a:ext cx="669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Актуальность консультации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0"/>
            <a:ext cx="667848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История появления чая и чайные традиции в России</a:t>
            </a:r>
            <a:r>
              <a:rPr lang="ru-RU" sz="3200" b="1" i="1" dirty="0" smtClean="0">
                <a:solidFill>
                  <a:srgbClr val="FF0000"/>
                </a:solidFill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</a:rPr>
            </a:b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196752"/>
            <a:ext cx="5364088" cy="8648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7030A0"/>
                </a:solidFill>
              </a:rPr>
              <a:t>История чая в России относительно молодая, она складывалась на протяжении нескольких веков. Чай быстро распространялся по всей территории страны </a:t>
            </a:r>
            <a:r>
              <a:rPr lang="ru-RU" sz="1600" dirty="0" smtClean="0"/>
              <a:t> </a:t>
            </a:r>
            <a:r>
              <a:rPr lang="ru-RU" sz="2000" b="1" i="1" dirty="0" smtClean="0">
                <a:solidFill>
                  <a:srgbClr val="7030A0"/>
                </a:solidFill>
              </a:rPr>
              <a:t>и стало неотъемлемой ее частью</a:t>
            </a:r>
          </a:p>
          <a:p>
            <a:r>
              <a:rPr lang="ru-RU" sz="2000" dirty="0" smtClean="0"/>
              <a:t> </a:t>
            </a:r>
            <a:r>
              <a:rPr lang="ru-RU" sz="2000" b="1" i="1" dirty="0" smtClean="0">
                <a:solidFill>
                  <a:srgbClr val="7030A0"/>
                </a:solidFill>
              </a:rPr>
              <a:t>Российские историки отмечают, что при Иване III (с 1462 г. «государь всея Руси»), восточные купцы привозили китайский чай в Москву. В правление царя Ивана Грозного о напитке «чай» много рассказывали казачьи атаманы Петров и Ялышев, побывавшие в Китайской империи в 1567 г. Согласно ряду источников, в 1638 г. целых четыре пуда сухого чайного листа привез в Москву российский посол Василий Старков, как подарок монгольского Алтын-хана царю Михаилу Федоровичу (первому царю, рода Романовых</a:t>
            </a:r>
            <a:r>
              <a:rPr lang="ru-RU" sz="2000" dirty="0" smtClean="0"/>
              <a:t>).</a:t>
            </a:r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16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endParaRPr lang="ru-RU" sz="2000" b="1" i="1" dirty="0" smtClean="0">
              <a:solidFill>
                <a:srgbClr val="7030A0"/>
              </a:solidFill>
            </a:endParaRPr>
          </a:p>
          <a:p>
            <a:r>
              <a:rPr lang="ru-RU" sz="2000" b="1" i="1" dirty="0" smtClean="0">
                <a:solidFill>
                  <a:srgbClr val="7030A0"/>
                </a:solidFill>
              </a:rPr>
              <a:t/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endParaRPr lang="ru-RU" sz="2000" b="1" i="1" dirty="0">
              <a:solidFill>
                <a:srgbClr val="7030A0"/>
              </a:solidFill>
            </a:endParaRPr>
          </a:p>
        </p:txBody>
      </p:sp>
      <p:pic>
        <p:nvPicPr>
          <p:cNvPr id="7" name="Рисунок 6" descr="http://im5-tub-ru.yandex.net/i?id=195661996-37-72&amp;n=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608" y="2996952"/>
            <a:ext cx="3528392" cy="28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 flipH="1">
            <a:off x="5436096" y="3429000"/>
            <a:ext cx="3707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i="1" dirty="0" smtClean="0">
              <a:solidFill>
                <a:srgbClr val="FF0000"/>
              </a:solidFill>
            </a:endParaRPr>
          </a:p>
          <a:p>
            <a:endParaRPr lang="ru-RU" sz="2800" b="1" i="1" dirty="0" smtClean="0">
              <a:solidFill>
                <a:srgbClr val="FF0000"/>
              </a:solidFill>
            </a:endParaRPr>
          </a:p>
          <a:p>
            <a:endParaRPr lang="ru-RU" sz="2800" b="1" i="1" dirty="0" smtClean="0">
              <a:solidFill>
                <a:srgbClr val="FF0000"/>
              </a:solidFill>
            </a:endParaRPr>
          </a:p>
          <a:p>
            <a:endParaRPr lang="ru-RU" sz="2800" b="1" i="1" dirty="0" smtClean="0">
              <a:solidFill>
                <a:srgbClr val="FF0000"/>
              </a:solidFill>
            </a:endParaRPr>
          </a:p>
          <a:p>
            <a:endParaRPr lang="ru-RU" sz="2800" b="1" i="1" dirty="0" smtClean="0">
              <a:solidFill>
                <a:srgbClr val="FF0000"/>
              </a:solidFill>
            </a:endParaRPr>
          </a:p>
          <a:p>
            <a:endParaRPr lang="ru-RU" sz="2800" b="1" i="1" dirty="0" smtClean="0">
              <a:solidFill>
                <a:srgbClr val="FF0000"/>
              </a:solidFill>
            </a:endParaRPr>
          </a:p>
          <a:p>
            <a:r>
              <a:rPr lang="ru-RU" sz="2800" b="1" i="1" dirty="0" smtClean="0">
                <a:solidFill>
                  <a:srgbClr val="FF0000"/>
                </a:solidFill>
              </a:rPr>
              <a:t>Иван Грозный и его чёрная баня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pic>
        <p:nvPicPr>
          <p:cNvPr id="9" name="Рисунок 8" descr="http://im2-tub-ru.yandex.net/i?id=252161462-21-72&amp;n=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32656"/>
            <a:ext cx="3419872" cy="25922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Рисунок 7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1043608" y="260648"/>
            <a:ext cx="763284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Употребление чая прочно вошло в повседневную жизнь людей. Так постепенно сформировались в России национальные традиции, связанные с этим напитком. 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endParaRPr lang="ru-RU" sz="2400" b="1" i="1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95936" y="1628800"/>
            <a:ext cx="48245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Для россиян чай – составная часть национальной культуры на протяжении нескольких веков. Приверженность к чаю не поколебали и новомодные напитки наших дней.</a:t>
            </a:r>
            <a:endParaRPr lang="ru-RU" sz="2400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1772816"/>
            <a:ext cx="42484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 smtClean="0">
              <a:solidFill>
                <a:srgbClr val="7030A0"/>
              </a:solidFill>
            </a:endParaRPr>
          </a:p>
          <a:p>
            <a:endParaRPr lang="ru-RU" b="1" i="1" dirty="0" smtClean="0">
              <a:solidFill>
                <a:srgbClr val="7030A0"/>
              </a:solidFill>
            </a:endParaRPr>
          </a:p>
          <a:p>
            <a:endParaRPr lang="ru-RU" b="1" i="1" dirty="0" smtClean="0">
              <a:solidFill>
                <a:srgbClr val="7030A0"/>
              </a:solidFill>
            </a:endParaRPr>
          </a:p>
          <a:p>
            <a:endParaRPr lang="ru-RU" b="1" i="1" dirty="0" smtClean="0">
              <a:solidFill>
                <a:srgbClr val="7030A0"/>
              </a:solidFill>
            </a:endParaRPr>
          </a:p>
          <a:p>
            <a:endParaRPr lang="ru-RU" b="1" i="1" dirty="0" smtClean="0">
              <a:solidFill>
                <a:srgbClr val="7030A0"/>
              </a:solidFill>
            </a:endParaRPr>
          </a:p>
          <a:p>
            <a:endParaRPr lang="ru-RU" b="1" i="1" dirty="0" smtClean="0">
              <a:solidFill>
                <a:srgbClr val="7030A0"/>
              </a:solidFill>
            </a:endParaRPr>
          </a:p>
          <a:p>
            <a:endParaRPr lang="ru-RU" b="1" i="1" dirty="0" smtClean="0">
              <a:solidFill>
                <a:srgbClr val="7030A0"/>
              </a:solidFill>
            </a:endParaRPr>
          </a:p>
          <a:p>
            <a:endParaRPr lang="ru-RU" b="1" i="1" dirty="0" smtClean="0">
              <a:solidFill>
                <a:srgbClr val="7030A0"/>
              </a:solidFill>
            </a:endParaRPr>
          </a:p>
          <a:p>
            <a:endParaRPr lang="ru-RU" sz="2400" b="1" i="1" dirty="0" smtClean="0">
              <a:solidFill>
                <a:srgbClr val="7030A0"/>
              </a:solidFill>
            </a:endParaRPr>
          </a:p>
          <a:p>
            <a:r>
              <a:rPr lang="ru-RU" sz="2400" b="1" i="1" dirty="0" smtClean="0">
                <a:solidFill>
                  <a:srgbClr val="7030A0"/>
                </a:solidFill>
              </a:rPr>
              <a:t>В России совершенно особые чайные традиции, а в дореволюционной России они были к тому же весьма различными для разных слоев общества.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pic>
        <p:nvPicPr>
          <p:cNvPr id="12" name="Picture 2" descr="C:\Users\Валентина\Desktop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623" y="1772816"/>
            <a:ext cx="3439101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2" descr="C:\Users\Валентина\Desktop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3461394"/>
            <a:ext cx="3600400" cy="33966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8820472" cy="393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Что же такое русское чаепитие? </a:t>
            </a:r>
          </a:p>
          <a:p>
            <a:r>
              <a:rPr lang="ru-RU" sz="2400" b="1" i="1" dirty="0" smtClean="0">
                <a:solidFill>
                  <a:srgbClr val="7030A0"/>
                </a:solidFill>
              </a:rPr>
              <a:t>В дореволюционной России существовало множество чайных традиций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Во-первых, в крупных городах были дворяне-аристократы</a:t>
            </a:r>
          </a:p>
          <a:p>
            <a:r>
              <a:rPr lang="ru-RU" sz="2400" b="1" i="1" dirty="0" smtClean="0">
                <a:solidFill>
                  <a:srgbClr val="7030A0"/>
                </a:solidFill>
              </a:rPr>
              <a:t>(подобное чаепитие было популярно в петербургских и московских салонах)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Во-вторых, существовала купеческо-помещичья культура чаепития</a:t>
            </a:r>
            <a:r>
              <a:rPr lang="ru-RU" sz="2400" b="1" i="1" dirty="0" smtClean="0">
                <a:solidFill>
                  <a:srgbClr val="7030A0"/>
                </a:solidFill>
              </a:rPr>
              <a:t>.</a:t>
            </a:r>
            <a:r>
              <a:rPr lang="ru-RU" sz="2400" dirty="0" smtClean="0">
                <a:solidFill>
                  <a:srgbClr val="7030A0"/>
                </a:solidFill>
              </a:rPr>
              <a:t>(</a:t>
            </a:r>
            <a:r>
              <a:rPr lang="ru-RU" sz="2400" b="1" i="1" dirty="0" smtClean="0">
                <a:solidFill>
                  <a:srgbClr val="7030A0"/>
                </a:solidFill>
              </a:rPr>
              <a:t>это тот самый самовар, и обязательно большое количество сладостей и еды).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276872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В-третьих, существовала мещанская субкультура чаепития -</a:t>
            </a:r>
            <a:r>
              <a:rPr lang="ru-RU" sz="2400" b="1" i="1" dirty="0" smtClean="0">
                <a:solidFill>
                  <a:srgbClr val="7030A0"/>
                </a:solidFill>
              </a:rPr>
              <a:t> это чиновники, служащие, лавочники, разночинцы.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В-четвертых, существовала субкультура русского чайного общепита.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797152"/>
            <a:ext cx="882047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В-пятых, с большой натугой можно выделить отдельную чайную традицию «простого народа» - рабочих и крестьян.</a:t>
            </a:r>
            <a:r>
              <a:rPr lang="ru-RU" sz="2400" b="1" i="1" dirty="0" smtClean="0">
                <a:solidFill>
                  <a:srgbClr val="7030A0"/>
                </a:solidFill>
              </a:rPr>
              <a:t> Настоящий чай в те времена был им недоступен. Чаще всего употреблялась смесь из трав (иван-чай, душица, зверобой, малина).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115616" y="0"/>
            <a:ext cx="69127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Сервировка стола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764705"/>
            <a:ext cx="864096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Стол для чаепития накрывают цветной, нежных оттенков льняной скатертью и кладут салфетки одного тона со скатертью. Сервировку также дополняют салфетки для личного использования и несколько небольших квадратных салфеток для подачи хлеба, фруктов и прочее. 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400" b="1" i="1" dirty="0" smtClean="0">
                <a:solidFill>
                  <a:srgbClr val="7030A0"/>
                </a:solidFill>
              </a:rPr>
              <a:t>Если имеется в наличии самовар, то его ставят на отдельном столике. Фарфоровый чайник с заваркой, чашки с блюдцами и ситечко для чая располагают возле самовара</a:t>
            </a:r>
            <a:r>
              <a:rPr lang="ru-RU" sz="2000" b="1" i="1" dirty="0" smtClean="0">
                <a:solidFill>
                  <a:srgbClr val="7030A0"/>
                </a:solidFill>
              </a:rPr>
              <a:t>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8" name="Рисунок 7" descr="http://im2-tub-ru.yandex.net/i?id=15129200-26-72&amp;n=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89040"/>
            <a:ext cx="3744416" cy="28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http://im1-tub-ru.yandex.net/i?id=497708080-16-72&amp;n=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861048"/>
            <a:ext cx="3528392" cy="299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0"/>
            <a:ext cx="89644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Чаепитие по - русски подразумевает, что никто не должен уйти из-за стола голодным. Для чайного стола по-русски характерно большое разнообразие десертов и закусок. К чаю подают мелкие бутерброды (канапе), пироги, калачи, кексы, печенье, пирожное, торты, бисквиты, конфеты, фрукты и ягоды.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276872"/>
            <a:ext cx="4680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Торты, пироги подают на стол нарезанными. Фрукты подают в вазах, а ягоды раскладывают по порционным тарелочкам, посыпав сахаром или украсив взбитыми сливками. 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400" b="1" i="1" dirty="0" smtClean="0">
                <a:solidFill>
                  <a:srgbClr val="7030A0"/>
                </a:solidFill>
              </a:rPr>
              <a:t>На стол можно подать наборы шоколадных конфет в коробках или поставить конфеты в вазочках. К чаю подают также мед, различные варенья, лимон. </a:t>
            </a:r>
          </a:p>
        </p:txBody>
      </p:sp>
      <p:pic>
        <p:nvPicPr>
          <p:cNvPr id="7" name="Рисунок 6" descr="http://im5-tub-ru.yandex.net/i?id=94247321-15-72&amp;n=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977680"/>
            <a:ext cx="3816424" cy="28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http://im1-tub-ru.yandex.net/i?id=208338975-21-72&amp;n=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844824"/>
            <a:ext cx="2952328" cy="20882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m2-tub-ru.yandex.net/i?id=499002123-54-72&amp;n=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4427984" y="692696"/>
            <a:ext cx="424847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7030A0"/>
                </a:solidFill>
              </a:rPr>
              <a:t>Самовар и чаепитие - понятия на Руси неразделимые. Чудо-водогрейный прибор до сих пор воспринимается как символ российского гостеприимства и радушия, благодаря которому в России закрепилась бережно хранимая веками чайная традиция.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8" name="Рисунок 7" descr="http://im3-tub-ru.yandex.net/i?id=42234992-04-72&amp;n=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36712"/>
            <a:ext cx="4032448" cy="5112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641</Words>
  <Application>Microsoft Office PowerPoint</Application>
  <PresentationFormat>Экран (4:3)</PresentationFormat>
  <Paragraphs>119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</dc:creator>
  <cp:lastModifiedBy>Black.User</cp:lastModifiedBy>
  <cp:revision>59</cp:revision>
  <dcterms:created xsi:type="dcterms:W3CDTF">2013-12-20T19:42:13Z</dcterms:created>
  <dcterms:modified xsi:type="dcterms:W3CDTF">2020-09-11T16:19:38Z</dcterms:modified>
</cp:coreProperties>
</file>