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ink/ink1.xml" ContentType="application/inkml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Default Extension="sldx" ContentType="application/vnd.openxmlformats-officedocument.presentationml.slide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361" r:id="rId3"/>
    <p:sldId id="381" r:id="rId4"/>
    <p:sldId id="311" r:id="rId5"/>
    <p:sldId id="368" r:id="rId6"/>
    <p:sldId id="350" r:id="rId7"/>
    <p:sldId id="371" r:id="rId8"/>
    <p:sldId id="378" r:id="rId9"/>
    <p:sldId id="377" r:id="rId10"/>
    <p:sldId id="346" r:id="rId11"/>
    <p:sldId id="379" r:id="rId12"/>
    <p:sldId id="375" r:id="rId13"/>
    <p:sldId id="364" r:id="rId14"/>
    <p:sldId id="376" r:id="rId15"/>
    <p:sldId id="380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6DCDF"/>
    <a:srgbClr val="FF0000"/>
    <a:srgbClr val="000099"/>
    <a:srgbClr val="F2F0AE"/>
    <a:srgbClr val="DFC4BF"/>
    <a:srgbClr val="000066"/>
    <a:srgbClr val="0000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9467" autoAdjust="0"/>
  </p:normalViewPr>
  <p:slideViewPr>
    <p:cSldViewPr>
      <p:cViewPr varScale="1">
        <p:scale>
          <a:sx n="78" d="100"/>
          <a:sy n="78" d="100"/>
        </p:scale>
        <p:origin x="-102" y="-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62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5.wmf"/><Relationship Id="rId2" Type="http://schemas.openxmlformats.org/officeDocument/2006/relationships/image" Target="../media/image64.wmf"/><Relationship Id="rId1" Type="http://schemas.openxmlformats.org/officeDocument/2006/relationships/image" Target="../media/image63.emf"/><Relationship Id="rId6" Type="http://schemas.openxmlformats.org/officeDocument/2006/relationships/image" Target="../media/image68.wmf"/><Relationship Id="rId5" Type="http://schemas.openxmlformats.org/officeDocument/2006/relationships/image" Target="../media/image67.wmf"/><Relationship Id="rId4" Type="http://schemas.openxmlformats.org/officeDocument/2006/relationships/image" Target="../media/image66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1.wmf"/><Relationship Id="rId2" Type="http://schemas.openxmlformats.org/officeDocument/2006/relationships/image" Target="../media/image70.wmf"/><Relationship Id="rId1" Type="http://schemas.openxmlformats.org/officeDocument/2006/relationships/image" Target="../media/image69.wmf"/><Relationship Id="rId6" Type="http://schemas.openxmlformats.org/officeDocument/2006/relationships/image" Target="../media/image74.wmf"/><Relationship Id="rId5" Type="http://schemas.openxmlformats.org/officeDocument/2006/relationships/image" Target="../media/image73.wmf"/><Relationship Id="rId4" Type="http://schemas.openxmlformats.org/officeDocument/2006/relationships/image" Target="../media/image7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image" Target="../media/image12.wmf"/><Relationship Id="rId7" Type="http://schemas.openxmlformats.org/officeDocument/2006/relationships/image" Target="../media/image16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image" Target="../media/image20.wmf"/><Relationship Id="rId7" Type="http://schemas.openxmlformats.org/officeDocument/2006/relationships/image" Target="../media/image24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23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Relationship Id="rId9" Type="http://schemas.openxmlformats.org/officeDocument/2006/relationships/image" Target="../media/image26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3" Type="http://schemas.openxmlformats.org/officeDocument/2006/relationships/image" Target="../media/image30.wmf"/><Relationship Id="rId7" Type="http://schemas.openxmlformats.org/officeDocument/2006/relationships/image" Target="../media/image34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6" Type="http://schemas.openxmlformats.org/officeDocument/2006/relationships/image" Target="../media/image33.wmf"/><Relationship Id="rId5" Type="http://schemas.openxmlformats.org/officeDocument/2006/relationships/image" Target="../media/image32.wmf"/><Relationship Id="rId4" Type="http://schemas.openxmlformats.org/officeDocument/2006/relationships/image" Target="../media/image31.wmf"/><Relationship Id="rId9" Type="http://schemas.openxmlformats.org/officeDocument/2006/relationships/image" Target="../media/image36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4" Type="http://schemas.openxmlformats.org/officeDocument/2006/relationships/image" Target="../media/image40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3" Type="http://schemas.openxmlformats.org/officeDocument/2006/relationships/image" Target="../media/image43.wmf"/><Relationship Id="rId7" Type="http://schemas.openxmlformats.org/officeDocument/2006/relationships/image" Target="../media/image47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Relationship Id="rId6" Type="http://schemas.openxmlformats.org/officeDocument/2006/relationships/image" Target="../media/image46.wmf"/><Relationship Id="rId5" Type="http://schemas.openxmlformats.org/officeDocument/2006/relationships/image" Target="../media/image45.wmf"/><Relationship Id="rId4" Type="http://schemas.openxmlformats.org/officeDocument/2006/relationships/image" Target="../media/image44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2" Type="http://schemas.openxmlformats.org/officeDocument/2006/relationships/image" Target="../media/image50.wmf"/><Relationship Id="rId1" Type="http://schemas.openxmlformats.org/officeDocument/2006/relationships/image" Target="../media/image49.wmf"/><Relationship Id="rId5" Type="http://schemas.openxmlformats.org/officeDocument/2006/relationships/image" Target="../media/image53.wmf"/><Relationship Id="rId4" Type="http://schemas.openxmlformats.org/officeDocument/2006/relationships/image" Target="../media/image52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61.wmf"/><Relationship Id="rId3" Type="http://schemas.openxmlformats.org/officeDocument/2006/relationships/image" Target="../media/image56.wmf"/><Relationship Id="rId7" Type="http://schemas.openxmlformats.org/officeDocument/2006/relationships/image" Target="../media/image60.wmf"/><Relationship Id="rId2" Type="http://schemas.openxmlformats.org/officeDocument/2006/relationships/image" Target="../media/image55.wmf"/><Relationship Id="rId1" Type="http://schemas.openxmlformats.org/officeDocument/2006/relationships/image" Target="../media/image54.wmf"/><Relationship Id="rId6" Type="http://schemas.openxmlformats.org/officeDocument/2006/relationships/image" Target="../media/image59.wmf"/><Relationship Id="rId5" Type="http://schemas.openxmlformats.org/officeDocument/2006/relationships/image" Target="../media/image58.wmf"/><Relationship Id="rId4" Type="http://schemas.openxmlformats.org/officeDocument/2006/relationships/image" Target="../media/image57.wmf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</inkml:traceFormat>
        <inkml:channelProperties>
          <inkml:channelProperty channel="X" name="resolution" value="28.34025" units="1/cm"/>
          <inkml:channelProperty channel="Y" name="resolution" value="28.33948" units="1/cm"/>
        </inkml:channelProperties>
      </inkml:inkSource>
      <inkml:timestamp xml:id="ts0" timeString="2015-02-09T11:33:22.986"/>
    </inkml:context>
    <inkml:brush xml:id="br0">
      <inkml:brushProperty name="width" value="0.05292" units="cm"/>
      <inkml:brushProperty name="height" value="0.05292" units="cm"/>
    </inkml:brush>
  </inkml:definitions>
  <inkml:trace contextRef="#ctx0" brushRef="#br0">14908 12502,'0'0,"0"0,0 0,0 0,0 0,0 0,0 0,0 0,0 0,0 0,0 0,0 0,0 0,0 0,0 0,0 0,0 0,0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0D5C4600-1DF5-4904-86E4-B65184B991B8}" type="datetimeFigureOut">
              <a:rPr lang="ru-RU"/>
              <a:pPr>
                <a:defRPr/>
              </a:pPr>
              <a:t>23.08.2020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581E388E-E0BF-48FC-9ECF-B628FC1725E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0631097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dirty="0" smtClean="0"/>
          </a:p>
        </p:txBody>
      </p:sp>
      <p:sp>
        <p:nvSpPr>
          <p:cNvPr id="3277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7D55AA-875F-4CCA-8071-9DF22CB32842}" type="slidenum">
              <a:rPr lang="ru-RU" smtClean="0"/>
              <a:pPr/>
              <a:t>1</a:t>
            </a:fld>
            <a:endParaRPr lang="ru-RU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E3374E-85A3-4CAA-8816-83048E9C741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91F1C0-02F6-422E-B82E-E16518C7C65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E6C02E-8180-4CA7-A57F-9FF14FBCF8A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63CFA9-5E9A-4030-BE46-4407FDBE1C1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1B66B8-974B-42A7-AE73-1A538787F27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49C7AF-514A-4529-B2CE-A1D6B987BDA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8D9DC7-7986-43F8-9AC6-F1ADF5F2879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6F4977-9E9E-4292-A481-44226829FEA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D7465F-BE61-4744-9B10-84D2CD7EFEE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B28E56-4621-4680-8D35-295572B9D99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654278-0982-44CF-8E89-60B73B41AC1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EDF389-281A-4B40-B3BC-6DF27A96AC4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dotGrid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2B611E04-CD06-4EBA-B2A8-67D721B42E8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0.bin"/><Relationship Id="rId3" Type="http://schemas.openxmlformats.org/officeDocument/2006/relationships/oleObject" Target="../embeddings/oleObject55.bin"/><Relationship Id="rId7" Type="http://schemas.openxmlformats.org/officeDocument/2006/relationships/oleObject" Target="../embeddings/oleObject5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58.bin"/><Relationship Id="rId11" Type="http://schemas.openxmlformats.org/officeDocument/2006/relationships/oleObject" Target="../embeddings/oleObject63.bin"/><Relationship Id="rId5" Type="http://schemas.openxmlformats.org/officeDocument/2006/relationships/oleObject" Target="../embeddings/oleObject57.bin"/><Relationship Id="rId10" Type="http://schemas.openxmlformats.org/officeDocument/2006/relationships/oleObject" Target="../embeddings/oleObject62.bin"/><Relationship Id="rId4" Type="http://schemas.openxmlformats.org/officeDocument/2006/relationships/oleObject" Target="../embeddings/oleObject56.bin"/><Relationship Id="rId9" Type="http://schemas.openxmlformats.org/officeDocument/2006/relationships/oleObject" Target="../embeddings/oleObject61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9.bin"/><Relationship Id="rId3" Type="http://schemas.openxmlformats.org/officeDocument/2006/relationships/package" Target="../embeddings/______Microsoft_Office_PowerPoint1.sldx"/><Relationship Id="rId7" Type="http://schemas.openxmlformats.org/officeDocument/2006/relationships/oleObject" Target="../embeddings/oleObject6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67.bin"/><Relationship Id="rId5" Type="http://schemas.openxmlformats.org/officeDocument/2006/relationships/oleObject" Target="../embeddings/oleObject66.bin"/><Relationship Id="rId4" Type="http://schemas.openxmlformats.org/officeDocument/2006/relationships/oleObject" Target="../embeddings/oleObject65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5.bin"/><Relationship Id="rId3" Type="http://schemas.openxmlformats.org/officeDocument/2006/relationships/oleObject" Target="../embeddings/oleObject70.bin"/><Relationship Id="rId7" Type="http://schemas.openxmlformats.org/officeDocument/2006/relationships/oleObject" Target="../embeddings/oleObject7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73.bin"/><Relationship Id="rId5" Type="http://schemas.openxmlformats.org/officeDocument/2006/relationships/oleObject" Target="../embeddings/oleObject72.bin"/><Relationship Id="rId4" Type="http://schemas.openxmlformats.org/officeDocument/2006/relationships/oleObject" Target="../embeddings/oleObject71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5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nsportal.ru/" TargetMode="External"/><Relationship Id="rId2" Type="http://schemas.openxmlformats.org/officeDocument/2006/relationships/hyperlink" Target="http://uslide.ru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6.bin"/><Relationship Id="rId5" Type="http://schemas.openxmlformats.org/officeDocument/2006/relationships/oleObject" Target="../embeddings/oleObject5.bin"/><Relationship Id="rId4" Type="http://schemas.openxmlformats.org/officeDocument/2006/relationships/oleObject" Target="../embeddings/oleObject4.bin"/><Relationship Id="rId9" Type="http://schemas.openxmlformats.org/officeDocument/2006/relationships/oleObject" Target="../embeddings/oleObject9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4.bin"/><Relationship Id="rId12" Type="http://schemas.openxmlformats.org/officeDocument/2006/relationships/oleObject" Target="../embeddings/oleObject19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3.bin"/><Relationship Id="rId11" Type="http://schemas.openxmlformats.org/officeDocument/2006/relationships/oleObject" Target="../embeddings/oleObject18.bin"/><Relationship Id="rId5" Type="http://schemas.openxmlformats.org/officeDocument/2006/relationships/oleObject" Target="../embeddings/oleObject12.bin"/><Relationship Id="rId10" Type="http://schemas.openxmlformats.org/officeDocument/2006/relationships/oleObject" Target="../embeddings/oleObject17.bin"/><Relationship Id="rId4" Type="http://schemas.openxmlformats.org/officeDocument/2006/relationships/oleObject" Target="../embeddings/oleObject11.bin"/><Relationship Id="rId9" Type="http://schemas.openxmlformats.org/officeDocument/2006/relationships/oleObject" Target="../embeddings/oleObject16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26" Type="http://schemas.openxmlformats.org/officeDocument/2006/relationships/image" Target="../media/image27.emf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4.bin"/><Relationship Id="rId25" Type="http://schemas.openxmlformats.org/officeDocument/2006/relationships/customXml" Target="../ink/ink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3.bin"/><Relationship Id="rId11" Type="http://schemas.openxmlformats.org/officeDocument/2006/relationships/oleObject" Target="../embeddings/oleObject28.bin"/><Relationship Id="rId5" Type="http://schemas.openxmlformats.org/officeDocument/2006/relationships/oleObject" Target="../embeddings/oleObject22.bin"/><Relationship Id="rId10" Type="http://schemas.openxmlformats.org/officeDocument/2006/relationships/oleObject" Target="../embeddings/oleObject27.bin"/><Relationship Id="rId4" Type="http://schemas.openxmlformats.org/officeDocument/2006/relationships/oleObject" Target="../embeddings/oleObject21.bin"/><Relationship Id="rId9" Type="http://schemas.openxmlformats.org/officeDocument/2006/relationships/oleObject" Target="../embeddings/oleObject26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32.bin"/><Relationship Id="rId11" Type="http://schemas.openxmlformats.org/officeDocument/2006/relationships/oleObject" Target="../embeddings/oleObject37.bin"/><Relationship Id="rId5" Type="http://schemas.openxmlformats.org/officeDocument/2006/relationships/oleObject" Target="../embeddings/oleObject31.bin"/><Relationship Id="rId10" Type="http://schemas.openxmlformats.org/officeDocument/2006/relationships/oleObject" Target="../embeddings/oleObject36.bin"/><Relationship Id="rId4" Type="http://schemas.openxmlformats.org/officeDocument/2006/relationships/oleObject" Target="../embeddings/oleObject30.bin"/><Relationship Id="rId9" Type="http://schemas.openxmlformats.org/officeDocument/2006/relationships/oleObject" Target="../embeddings/oleObject35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41.bin"/><Relationship Id="rId5" Type="http://schemas.openxmlformats.org/officeDocument/2006/relationships/oleObject" Target="../embeddings/oleObject40.bin"/><Relationship Id="rId4" Type="http://schemas.openxmlformats.org/officeDocument/2006/relationships/oleObject" Target="../embeddings/oleObject39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7.bin"/><Relationship Id="rId3" Type="http://schemas.openxmlformats.org/officeDocument/2006/relationships/oleObject" Target="../embeddings/oleObject42.bin"/><Relationship Id="rId7" Type="http://schemas.openxmlformats.org/officeDocument/2006/relationships/oleObject" Target="../embeddings/oleObject4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45.bin"/><Relationship Id="rId5" Type="http://schemas.openxmlformats.org/officeDocument/2006/relationships/oleObject" Target="../embeddings/oleObject44.bin"/><Relationship Id="rId10" Type="http://schemas.openxmlformats.org/officeDocument/2006/relationships/oleObject" Target="../embeddings/oleObject49.bin"/><Relationship Id="rId4" Type="http://schemas.openxmlformats.org/officeDocument/2006/relationships/oleObject" Target="../embeddings/oleObject43.bin"/><Relationship Id="rId9" Type="http://schemas.openxmlformats.org/officeDocument/2006/relationships/oleObject" Target="../embeddings/oleObject48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0.bin"/><Relationship Id="rId7" Type="http://schemas.openxmlformats.org/officeDocument/2006/relationships/oleObject" Target="../embeddings/oleObject5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53.bin"/><Relationship Id="rId5" Type="http://schemas.openxmlformats.org/officeDocument/2006/relationships/oleObject" Target="../embeddings/oleObject52.bin"/><Relationship Id="rId4" Type="http://schemas.openxmlformats.org/officeDocument/2006/relationships/oleObject" Target="../embeddings/oleObject5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5800" y="1071546"/>
            <a:ext cx="7386662" cy="2071702"/>
          </a:xfrm>
        </p:spPr>
        <p:txBody>
          <a:bodyPr/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Муниципальное общеобразовательное учреждение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редняя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общеобразовательная школа №3 г.Козьмодемьянска»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Республики Марий Эл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Метод координат при решении стереометрических задач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геометрия, 11 класс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4000496" y="3886200"/>
            <a:ext cx="4500594" cy="1752600"/>
          </a:xfrm>
        </p:spPr>
        <p:txBody>
          <a:bodyPr/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Автор: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Уртюкова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Мая Андреевна,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учитель математики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Стрелка влево 1"/>
          <p:cNvSpPr/>
          <p:nvPr/>
        </p:nvSpPr>
        <p:spPr>
          <a:xfrm>
            <a:off x="53375" y="6627078"/>
            <a:ext cx="144016" cy="12115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Диагональная полоса 4"/>
          <p:cNvSpPr/>
          <p:nvPr/>
        </p:nvSpPr>
        <p:spPr>
          <a:xfrm>
            <a:off x="377534" y="6627078"/>
            <a:ext cx="108012" cy="121852"/>
          </a:xfrm>
          <a:prstGeom prst="diagStri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11" name="Text Box 3"/>
          <p:cNvSpPr txBox="1">
            <a:spLocks noChangeArrowheads="1"/>
          </p:cNvSpPr>
          <p:nvPr/>
        </p:nvSpPr>
        <p:spPr bwMode="auto">
          <a:xfrm>
            <a:off x="428625" y="0"/>
            <a:ext cx="8229600" cy="8810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40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Угол между плоскостями</a:t>
            </a:r>
          </a:p>
        </p:txBody>
      </p:sp>
      <p:grpSp>
        <p:nvGrpSpPr>
          <p:cNvPr id="25612" name="Группа 16"/>
          <p:cNvGrpSpPr>
            <a:grpSpLocks/>
          </p:cNvGrpSpPr>
          <p:nvPr/>
        </p:nvGrpSpPr>
        <p:grpSpPr bwMode="auto">
          <a:xfrm>
            <a:off x="571500" y="908050"/>
            <a:ext cx="4648200" cy="608013"/>
            <a:chOff x="1285852" y="1336032"/>
            <a:chExt cx="4648206" cy="608012"/>
          </a:xfrm>
        </p:grpSpPr>
        <p:graphicFrame>
          <p:nvGraphicFramePr>
            <p:cNvPr id="25609" name="Object 5"/>
            <p:cNvGraphicFramePr>
              <a:graphicFrameLocks noChangeAspect="1"/>
            </p:cNvGraphicFramePr>
            <p:nvPr/>
          </p:nvGraphicFramePr>
          <p:xfrm>
            <a:off x="1285852" y="1436376"/>
            <a:ext cx="787400" cy="433388"/>
          </p:xfrm>
          <a:graphic>
            <a:graphicData uri="http://schemas.openxmlformats.org/presentationml/2006/ole">
              <p:oleObj spid="_x0000_s25629" name="Формула" r:id="rId3" imgW="203112" imgH="139639" progId="Equation.3">
                <p:embed/>
              </p:oleObj>
            </a:graphicData>
          </a:graphic>
        </p:graphicFrame>
        <p:graphicFrame>
          <p:nvGraphicFramePr>
            <p:cNvPr id="2" name="Object 7"/>
            <p:cNvGraphicFramePr>
              <a:graphicFrameLocks noChangeAspect="1"/>
            </p:cNvGraphicFramePr>
            <p:nvPr/>
          </p:nvGraphicFramePr>
          <p:xfrm>
            <a:off x="2071670" y="1336032"/>
            <a:ext cx="3862388" cy="608012"/>
          </p:xfrm>
          <a:graphic>
            <a:graphicData uri="http://schemas.openxmlformats.org/presentationml/2006/ole">
              <p:oleObj spid="_x0000_s25630" name="Формула" r:id="rId4" imgW="1371600" imgH="215900" progId="Equation.3">
                <p:embed/>
              </p:oleObj>
            </a:graphicData>
          </a:graphic>
        </p:graphicFrame>
      </p:grpSp>
      <p:graphicFrame>
        <p:nvGraphicFramePr>
          <p:cNvPr id="124" name="Object 43"/>
          <p:cNvGraphicFramePr>
            <a:graphicFrameLocks noChangeAspect="1"/>
          </p:cNvGraphicFramePr>
          <p:nvPr/>
        </p:nvGraphicFramePr>
        <p:xfrm>
          <a:off x="5341938" y="1619250"/>
          <a:ext cx="3792537" cy="638175"/>
        </p:xfrm>
        <a:graphic>
          <a:graphicData uri="http://schemas.openxmlformats.org/presentationml/2006/ole">
            <p:oleObj spid="_x0000_s25631" name="Формула" r:id="rId5" imgW="736280" imgH="253890" progId="Equation.3">
              <p:embed/>
            </p:oleObj>
          </a:graphicData>
        </a:graphic>
      </p:graphicFrame>
      <p:graphicFrame>
        <p:nvGraphicFramePr>
          <p:cNvPr id="6" name="Object 31"/>
          <p:cNvGraphicFramePr>
            <a:graphicFrameLocks noChangeAspect="1"/>
          </p:cNvGraphicFramePr>
          <p:nvPr/>
        </p:nvGraphicFramePr>
        <p:xfrm>
          <a:off x="5383213" y="2894013"/>
          <a:ext cx="3963987" cy="614362"/>
        </p:xfrm>
        <a:graphic>
          <a:graphicData uri="http://schemas.openxmlformats.org/presentationml/2006/ole">
            <p:oleObj spid="_x0000_s25632" name="Формула" r:id="rId6" imgW="799753" imgH="253890" progId="Equation.3">
              <p:embed/>
            </p:oleObj>
          </a:graphicData>
        </a:graphic>
      </p:graphicFrame>
      <p:grpSp>
        <p:nvGrpSpPr>
          <p:cNvPr id="4" name="Группа 11"/>
          <p:cNvGrpSpPr>
            <a:grpSpLocks/>
          </p:cNvGrpSpPr>
          <p:nvPr/>
        </p:nvGrpSpPr>
        <p:grpSpPr bwMode="auto">
          <a:xfrm>
            <a:off x="142875" y="1695450"/>
            <a:ext cx="5126038" cy="523875"/>
            <a:chOff x="142844" y="2357430"/>
            <a:chExt cx="5126845" cy="523220"/>
          </a:xfrm>
        </p:grpSpPr>
        <p:sp>
          <p:nvSpPr>
            <p:cNvPr id="25619" name="TextBox 121"/>
            <p:cNvSpPr txBox="1">
              <a:spLocks noChangeArrowheads="1"/>
            </p:cNvSpPr>
            <p:nvPr/>
          </p:nvSpPr>
          <p:spPr bwMode="auto">
            <a:xfrm>
              <a:off x="142844" y="2357430"/>
              <a:ext cx="464347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2800">
                  <a:latin typeface="Times New Roman" pitchFamily="18" charset="0"/>
                  <a:cs typeface="Times New Roman" pitchFamily="18" charset="0"/>
                </a:rPr>
                <a:t>Вектор нормали  плоскости</a:t>
              </a:r>
            </a:p>
          </p:txBody>
        </p:sp>
        <p:graphicFrame>
          <p:nvGraphicFramePr>
            <p:cNvPr id="25608" name="Object 8"/>
            <p:cNvGraphicFramePr>
              <a:graphicFrameLocks noChangeAspect="1"/>
            </p:cNvGraphicFramePr>
            <p:nvPr/>
          </p:nvGraphicFramePr>
          <p:xfrm>
            <a:off x="4482289" y="2442494"/>
            <a:ext cx="787400" cy="433387"/>
          </p:xfrm>
          <a:graphic>
            <a:graphicData uri="http://schemas.openxmlformats.org/presentationml/2006/ole">
              <p:oleObj spid="_x0000_s25633" name="Формула" r:id="rId7" imgW="203112" imgH="139639" progId="Equation.3">
                <p:embed/>
              </p:oleObj>
            </a:graphicData>
          </a:graphic>
        </p:graphicFrame>
      </p:grpSp>
      <p:grpSp>
        <p:nvGrpSpPr>
          <p:cNvPr id="5" name="Группа 14"/>
          <p:cNvGrpSpPr>
            <a:grpSpLocks/>
          </p:cNvGrpSpPr>
          <p:nvPr/>
        </p:nvGrpSpPr>
        <p:grpSpPr bwMode="auto">
          <a:xfrm>
            <a:off x="142875" y="2946400"/>
            <a:ext cx="5070475" cy="630238"/>
            <a:chOff x="142844" y="3743658"/>
            <a:chExt cx="5070505" cy="630237"/>
          </a:xfrm>
        </p:grpSpPr>
        <p:sp>
          <p:nvSpPr>
            <p:cNvPr id="25618" name="TextBox 121"/>
            <p:cNvSpPr txBox="1">
              <a:spLocks noChangeArrowheads="1"/>
            </p:cNvSpPr>
            <p:nvPr/>
          </p:nvSpPr>
          <p:spPr bwMode="auto">
            <a:xfrm>
              <a:off x="142844" y="3786190"/>
              <a:ext cx="4714908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2800">
                  <a:latin typeface="Times New Roman" pitchFamily="18" charset="0"/>
                  <a:cs typeface="Times New Roman" pitchFamily="18" charset="0"/>
                </a:rPr>
                <a:t>Вектор нормали  плоскости</a:t>
              </a:r>
            </a:p>
          </p:txBody>
        </p:sp>
        <p:graphicFrame>
          <p:nvGraphicFramePr>
            <p:cNvPr id="25607" name="Object 8"/>
            <p:cNvGraphicFramePr>
              <a:graphicFrameLocks noChangeAspect="1"/>
            </p:cNvGraphicFramePr>
            <p:nvPr/>
          </p:nvGraphicFramePr>
          <p:xfrm>
            <a:off x="4429124" y="3743658"/>
            <a:ext cx="784225" cy="630237"/>
          </p:xfrm>
          <a:graphic>
            <a:graphicData uri="http://schemas.openxmlformats.org/presentationml/2006/ole">
              <p:oleObj spid="_x0000_s25634" name="Формула" r:id="rId8" imgW="203024" imgH="203024" progId="Equation.3">
                <p:embed/>
              </p:oleObj>
            </a:graphicData>
          </a:graphic>
        </p:graphicFrame>
      </p:grpSp>
      <p:grpSp>
        <p:nvGrpSpPr>
          <p:cNvPr id="25615" name="Группа 17"/>
          <p:cNvGrpSpPr>
            <a:grpSpLocks/>
          </p:cNvGrpSpPr>
          <p:nvPr/>
        </p:nvGrpSpPr>
        <p:grpSpPr bwMode="auto">
          <a:xfrm>
            <a:off x="500063" y="2408238"/>
            <a:ext cx="4881562" cy="630237"/>
            <a:chOff x="1928794" y="3011005"/>
            <a:chExt cx="4881581" cy="630237"/>
          </a:xfrm>
        </p:grpSpPr>
        <p:graphicFrame>
          <p:nvGraphicFramePr>
            <p:cNvPr id="25605" name="Object 6"/>
            <p:cNvGraphicFramePr>
              <a:graphicFrameLocks noChangeAspect="1"/>
            </p:cNvGraphicFramePr>
            <p:nvPr/>
          </p:nvGraphicFramePr>
          <p:xfrm>
            <a:off x="1928794" y="3011005"/>
            <a:ext cx="784225" cy="630237"/>
          </p:xfrm>
          <a:graphic>
            <a:graphicData uri="http://schemas.openxmlformats.org/presentationml/2006/ole">
              <p:oleObj spid="_x0000_s25635" name="Формула" r:id="rId9" imgW="203024" imgH="203024" progId="Equation.3">
                <p:embed/>
              </p:oleObj>
            </a:graphicData>
          </a:graphic>
        </p:graphicFrame>
        <p:graphicFrame>
          <p:nvGraphicFramePr>
            <p:cNvPr id="21506" name="Object 9"/>
            <p:cNvGraphicFramePr>
              <a:graphicFrameLocks noChangeAspect="1"/>
            </p:cNvGraphicFramePr>
            <p:nvPr/>
          </p:nvGraphicFramePr>
          <p:xfrm>
            <a:off x="2768600" y="3032274"/>
            <a:ext cx="4041775" cy="608013"/>
          </p:xfrm>
          <a:graphic>
            <a:graphicData uri="http://schemas.openxmlformats.org/presentationml/2006/ole">
              <p:oleObj spid="_x0000_s25636" name="Формула" r:id="rId10" imgW="1434477" imgH="215806" progId="Equation.3">
                <p:embed/>
              </p:oleObj>
            </a:graphicData>
          </a:graphic>
        </p:graphicFrame>
      </p:grpSp>
      <p:grpSp>
        <p:nvGrpSpPr>
          <p:cNvPr id="8" name="Группа 20"/>
          <p:cNvGrpSpPr>
            <a:grpSpLocks/>
          </p:cNvGrpSpPr>
          <p:nvPr/>
        </p:nvGrpSpPr>
        <p:grpSpPr bwMode="auto">
          <a:xfrm>
            <a:off x="714375" y="4357688"/>
            <a:ext cx="7929563" cy="1785937"/>
            <a:chOff x="642910" y="4786313"/>
            <a:chExt cx="7929618" cy="1785937"/>
          </a:xfrm>
        </p:grpSpPr>
        <p:sp>
          <p:nvSpPr>
            <p:cNvPr id="20" name="Прямоугольник 19"/>
            <p:cNvSpPr/>
            <p:nvPr/>
          </p:nvSpPr>
          <p:spPr bwMode="auto">
            <a:xfrm>
              <a:off x="642910" y="4786313"/>
              <a:ext cx="7929618" cy="178593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graphicFrame>
          <p:nvGraphicFramePr>
            <p:cNvPr id="25604" name="Object 10"/>
            <p:cNvGraphicFramePr>
              <a:graphicFrameLocks noChangeAspect="1"/>
            </p:cNvGraphicFramePr>
            <p:nvPr/>
          </p:nvGraphicFramePr>
          <p:xfrm>
            <a:off x="785786" y="4929198"/>
            <a:ext cx="7619424" cy="1500198"/>
          </p:xfrm>
          <a:graphic>
            <a:graphicData uri="http://schemas.openxmlformats.org/presentationml/2006/ole">
              <p:oleObj spid="_x0000_s25637" name="Формула" r:id="rId11" imgW="2451100" imgH="482600" progId="Equation.3">
                <p:embed/>
              </p:oleObj>
            </a:graphicData>
          </a:graphic>
        </p:graphicFrame>
      </p:grpSp>
      <p:sp>
        <p:nvSpPr>
          <p:cNvPr id="21" name="Стрелка влево 20"/>
          <p:cNvSpPr/>
          <p:nvPr/>
        </p:nvSpPr>
        <p:spPr>
          <a:xfrm>
            <a:off x="53375" y="6627078"/>
            <a:ext cx="144016" cy="12115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Диагональная полоса 21"/>
          <p:cNvSpPr/>
          <p:nvPr/>
        </p:nvSpPr>
        <p:spPr>
          <a:xfrm>
            <a:off x="377534" y="6627078"/>
            <a:ext cx="108012" cy="121852"/>
          </a:xfrm>
          <a:prstGeom prst="diagStri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3" name="Диагональная полоса 22"/>
          <p:cNvSpPr/>
          <p:nvPr/>
        </p:nvSpPr>
        <p:spPr>
          <a:xfrm>
            <a:off x="357158" y="6572272"/>
            <a:ext cx="108012" cy="121852"/>
          </a:xfrm>
          <a:prstGeom prst="diagStri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2"/>
          <p:cNvSpPr>
            <a:spLocks noChangeArrowheads="1"/>
          </p:cNvSpPr>
          <p:nvPr/>
        </p:nvSpPr>
        <p:spPr bwMode="auto">
          <a:xfrm>
            <a:off x="203200" y="139700"/>
            <a:ext cx="876300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2000" dirty="0">
                <a:solidFill>
                  <a:srgbClr val="C00000"/>
                </a:solidFill>
              </a:rPr>
              <a:t>   </a:t>
            </a:r>
            <a:r>
              <a:rPr lang="ru-RU" sz="2000" dirty="0" smtClean="0">
                <a:solidFill>
                  <a:srgbClr val="C00000"/>
                </a:solidFill>
              </a:rPr>
              <a:t>Задача №3.    </a:t>
            </a:r>
            <a:r>
              <a:rPr lang="ru-RU" sz="2000" dirty="0"/>
              <a:t>В правильной четырехугольной призме АВС</a:t>
            </a:r>
            <a:r>
              <a:rPr lang="en-US" sz="2000" dirty="0"/>
              <a:t>DA</a:t>
            </a:r>
            <a:r>
              <a:rPr lang="ru-RU" sz="2000" baseline="-25000" dirty="0"/>
              <a:t>1</a:t>
            </a:r>
            <a:r>
              <a:rPr lang="en-US" sz="2000" dirty="0"/>
              <a:t>B</a:t>
            </a:r>
            <a:r>
              <a:rPr lang="en-US" sz="2000" baseline="-25000" dirty="0"/>
              <a:t>1</a:t>
            </a:r>
            <a:r>
              <a:rPr lang="en-US" sz="2000" dirty="0"/>
              <a:t>C</a:t>
            </a:r>
            <a:r>
              <a:rPr lang="en-US" sz="2000" baseline="-25000" dirty="0"/>
              <a:t>1</a:t>
            </a:r>
            <a:r>
              <a:rPr lang="en-US" sz="2000" dirty="0"/>
              <a:t>D</a:t>
            </a:r>
            <a:r>
              <a:rPr lang="en-US" sz="2000" baseline="-25000" dirty="0"/>
              <a:t>1</a:t>
            </a:r>
            <a:r>
              <a:rPr lang="ru-RU" sz="2000" dirty="0"/>
              <a:t> стороны основания равны 2, а боковые ребра равны 5. На ребре АА</a:t>
            </a:r>
            <a:r>
              <a:rPr lang="ru-RU" sz="2000" baseline="-25000" dirty="0"/>
              <a:t>1</a:t>
            </a:r>
            <a:r>
              <a:rPr lang="ru-RU" sz="2000" dirty="0"/>
              <a:t> отмечена точка Е так, что АЕ : ЕА</a:t>
            </a:r>
            <a:r>
              <a:rPr lang="ru-RU" sz="2000" baseline="-25000" dirty="0"/>
              <a:t>1</a:t>
            </a:r>
            <a:r>
              <a:rPr lang="ru-RU" sz="2000" dirty="0"/>
              <a:t> = 3 : 2. Найдите угол между плоскостями АВС и ВЕ</a:t>
            </a:r>
            <a:r>
              <a:rPr lang="en-US" sz="2000" dirty="0"/>
              <a:t>D</a:t>
            </a:r>
            <a:r>
              <a:rPr lang="ru-RU" sz="2000" baseline="-25000" dirty="0"/>
              <a:t>1</a:t>
            </a:r>
            <a:r>
              <a:rPr lang="ru-RU" sz="2000" dirty="0"/>
              <a:t>. </a:t>
            </a:r>
            <a:r>
              <a:rPr lang="en-US" sz="2000" dirty="0" smtClean="0"/>
              <a:t>(</a:t>
            </a:r>
            <a:r>
              <a:rPr lang="ru-RU" sz="2000" dirty="0" smtClean="0"/>
              <a:t>Обсудить нахождение линейного угла двугранного угла).</a:t>
            </a:r>
            <a:endParaRPr lang="ru-RU" sz="2000" dirty="0"/>
          </a:p>
        </p:txBody>
      </p:sp>
      <p:sp>
        <p:nvSpPr>
          <p:cNvPr id="4120" name="Freeform 24"/>
          <p:cNvSpPr>
            <a:spLocks/>
          </p:cNvSpPr>
          <p:nvPr/>
        </p:nvSpPr>
        <p:spPr bwMode="auto">
          <a:xfrm>
            <a:off x="604838" y="2713038"/>
            <a:ext cx="2997200" cy="3632200"/>
          </a:xfrm>
          <a:custGeom>
            <a:avLst/>
            <a:gdLst>
              <a:gd name="T0" fmla="*/ 1416 w 1888"/>
              <a:gd name="T1" fmla="*/ 2288 h 2288"/>
              <a:gd name="T2" fmla="*/ 1888 w 1888"/>
              <a:gd name="T3" fmla="*/ 1064 h 2288"/>
              <a:gd name="T4" fmla="*/ 472 w 1888"/>
              <a:gd name="T5" fmla="*/ 0 h 2288"/>
              <a:gd name="T6" fmla="*/ 0 w 1888"/>
              <a:gd name="T7" fmla="*/ 1280 h 2288"/>
              <a:gd name="T8" fmla="*/ 0 60000 65536"/>
              <a:gd name="T9" fmla="*/ 0 60000 65536"/>
              <a:gd name="T10" fmla="*/ 0 60000 65536"/>
              <a:gd name="T11" fmla="*/ 0 60000 65536"/>
              <a:gd name="T12" fmla="*/ 0 w 1888"/>
              <a:gd name="T13" fmla="*/ 0 h 2288"/>
              <a:gd name="T14" fmla="*/ 1888 w 1888"/>
              <a:gd name="T15" fmla="*/ 2288 h 22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888" h="2288">
                <a:moveTo>
                  <a:pt x="1416" y="2288"/>
                </a:moveTo>
                <a:lnTo>
                  <a:pt x="1888" y="1064"/>
                </a:lnTo>
                <a:lnTo>
                  <a:pt x="472" y="0"/>
                </a:lnTo>
                <a:lnTo>
                  <a:pt x="0" y="1280"/>
                </a:lnTo>
              </a:path>
            </a:pathLst>
          </a:custGeom>
          <a:gradFill rotWithShape="1">
            <a:gsLst>
              <a:gs pos="0">
                <a:schemeClr val="bg1">
                  <a:alpha val="14998"/>
                </a:schemeClr>
              </a:gs>
              <a:gs pos="100000">
                <a:srgbClr val="33CCFF">
                  <a:alpha val="12999"/>
                </a:srgbClr>
              </a:gs>
            </a:gsLst>
            <a:path path="rect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2" name="Group 25"/>
          <p:cNvGrpSpPr>
            <a:grpSpLocks/>
          </p:cNvGrpSpPr>
          <p:nvPr/>
        </p:nvGrpSpPr>
        <p:grpSpPr bwMode="auto">
          <a:xfrm>
            <a:off x="2878138" y="5621338"/>
            <a:ext cx="2298700" cy="723900"/>
            <a:chOff x="1768" y="3384"/>
            <a:chExt cx="1448" cy="456"/>
          </a:xfrm>
        </p:grpSpPr>
        <p:sp>
          <p:nvSpPr>
            <p:cNvPr id="1108" name="Freeform 26" descr="Светлый диагональный 2"/>
            <p:cNvSpPr>
              <a:spLocks/>
            </p:cNvSpPr>
            <p:nvPr/>
          </p:nvSpPr>
          <p:spPr bwMode="auto">
            <a:xfrm>
              <a:off x="1768" y="3384"/>
              <a:ext cx="1448" cy="456"/>
            </a:xfrm>
            <a:custGeom>
              <a:avLst/>
              <a:gdLst>
                <a:gd name="T0" fmla="*/ 1448 w 1448"/>
                <a:gd name="T1" fmla="*/ 0 h 456"/>
                <a:gd name="T2" fmla="*/ 472 w 1448"/>
                <a:gd name="T3" fmla="*/ 8 h 456"/>
                <a:gd name="T4" fmla="*/ 0 w 1448"/>
                <a:gd name="T5" fmla="*/ 456 h 456"/>
                <a:gd name="T6" fmla="*/ 0 60000 65536"/>
                <a:gd name="T7" fmla="*/ 0 60000 65536"/>
                <a:gd name="T8" fmla="*/ 0 60000 65536"/>
                <a:gd name="T9" fmla="*/ 0 w 1448"/>
                <a:gd name="T10" fmla="*/ 0 h 456"/>
                <a:gd name="T11" fmla="*/ 1448 w 1448"/>
                <a:gd name="T12" fmla="*/ 456 h 45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48" h="456">
                  <a:moveTo>
                    <a:pt x="1448" y="0"/>
                  </a:moveTo>
                  <a:lnTo>
                    <a:pt x="472" y="8"/>
                  </a:lnTo>
                  <a:lnTo>
                    <a:pt x="0" y="456"/>
                  </a:lnTo>
                </a:path>
              </a:pathLst>
            </a:custGeom>
            <a:pattFill prst="ltUpDiag">
              <a:fgClr>
                <a:srgbClr val="CC00FF">
                  <a:alpha val="36078"/>
                </a:srgbClr>
              </a:fgClr>
              <a:bgClr>
                <a:schemeClr val="bg1">
                  <a:alpha val="36078"/>
                </a:schemeClr>
              </a:bgClr>
            </a:patt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09" name="Freeform 27"/>
            <p:cNvSpPr>
              <a:spLocks/>
            </p:cNvSpPr>
            <p:nvPr/>
          </p:nvSpPr>
          <p:spPr bwMode="auto">
            <a:xfrm>
              <a:off x="2140" y="3384"/>
              <a:ext cx="204" cy="84"/>
            </a:xfrm>
            <a:custGeom>
              <a:avLst/>
              <a:gdLst>
                <a:gd name="T0" fmla="*/ 0 w 204"/>
                <a:gd name="T1" fmla="*/ 80 h 84"/>
                <a:gd name="T2" fmla="*/ 128 w 204"/>
                <a:gd name="T3" fmla="*/ 84 h 84"/>
                <a:gd name="T4" fmla="*/ 204 w 204"/>
                <a:gd name="T5" fmla="*/ 0 h 84"/>
                <a:gd name="T6" fmla="*/ 0 60000 65536"/>
                <a:gd name="T7" fmla="*/ 0 60000 65536"/>
                <a:gd name="T8" fmla="*/ 0 60000 65536"/>
                <a:gd name="T9" fmla="*/ 0 w 204"/>
                <a:gd name="T10" fmla="*/ 0 h 84"/>
                <a:gd name="T11" fmla="*/ 204 w 204"/>
                <a:gd name="T12" fmla="*/ 84 h 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04" h="84">
                  <a:moveTo>
                    <a:pt x="0" y="80"/>
                  </a:moveTo>
                  <a:lnTo>
                    <a:pt x="128" y="84"/>
                  </a:lnTo>
                  <a:lnTo>
                    <a:pt x="204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35" name="Freeform 28"/>
          <p:cNvSpPr>
            <a:spLocks/>
          </p:cNvSpPr>
          <p:nvPr/>
        </p:nvSpPr>
        <p:spPr bwMode="auto">
          <a:xfrm>
            <a:off x="1381125" y="2709863"/>
            <a:ext cx="2259013" cy="2924175"/>
          </a:xfrm>
          <a:custGeom>
            <a:avLst/>
            <a:gdLst>
              <a:gd name="T0" fmla="*/ 0 w 1423"/>
              <a:gd name="T1" fmla="*/ 0 h 1842"/>
              <a:gd name="T2" fmla="*/ 47 w 1423"/>
              <a:gd name="T3" fmla="*/ 1842 h 1842"/>
              <a:gd name="T4" fmla="*/ 1423 w 1423"/>
              <a:gd name="T5" fmla="*/ 1842 h 1842"/>
              <a:gd name="T6" fmla="*/ 0 60000 65536"/>
              <a:gd name="T7" fmla="*/ 0 60000 65536"/>
              <a:gd name="T8" fmla="*/ 0 60000 65536"/>
              <a:gd name="T9" fmla="*/ 0 w 1423"/>
              <a:gd name="T10" fmla="*/ 0 h 1842"/>
              <a:gd name="T11" fmla="*/ 1423 w 1423"/>
              <a:gd name="T12" fmla="*/ 1842 h 184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23" h="1842">
                <a:moveTo>
                  <a:pt x="0" y="0"/>
                </a:moveTo>
                <a:lnTo>
                  <a:pt x="47" y="1842"/>
                </a:lnTo>
                <a:lnTo>
                  <a:pt x="1423" y="1842"/>
                </a:lnTo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6" name="Freeform 29"/>
          <p:cNvSpPr>
            <a:spLocks/>
          </p:cNvSpPr>
          <p:nvPr/>
        </p:nvSpPr>
        <p:spPr bwMode="auto">
          <a:xfrm>
            <a:off x="598488" y="5646738"/>
            <a:ext cx="831850" cy="733425"/>
          </a:xfrm>
          <a:custGeom>
            <a:avLst/>
            <a:gdLst>
              <a:gd name="T0" fmla="*/ 524 w 524"/>
              <a:gd name="T1" fmla="*/ 0 h 462"/>
              <a:gd name="T2" fmla="*/ 0 w 524"/>
              <a:gd name="T3" fmla="*/ 462 h 462"/>
              <a:gd name="T4" fmla="*/ 0 60000 65536"/>
              <a:gd name="T5" fmla="*/ 0 60000 65536"/>
              <a:gd name="T6" fmla="*/ 0 w 524"/>
              <a:gd name="T7" fmla="*/ 0 h 462"/>
              <a:gd name="T8" fmla="*/ 524 w 524"/>
              <a:gd name="T9" fmla="*/ 462 h 46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524" h="462">
                <a:moveTo>
                  <a:pt x="524" y="0"/>
                </a:moveTo>
                <a:lnTo>
                  <a:pt x="0" y="462"/>
                </a:lnTo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7" name="Text Box 30"/>
          <p:cNvSpPr txBox="1">
            <a:spLocks noChangeArrowheads="1"/>
          </p:cNvSpPr>
          <p:nvPr/>
        </p:nvSpPr>
        <p:spPr bwMode="auto">
          <a:xfrm>
            <a:off x="1049338" y="5392738"/>
            <a:ext cx="5127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chemeClr val="tx2"/>
                </a:solidFill>
                <a:cs typeface="Arial" charset="0"/>
              </a:rPr>
              <a:t>D</a:t>
            </a:r>
            <a:endParaRPr lang="ru-RU" sz="2000" b="1">
              <a:solidFill>
                <a:schemeClr val="tx2"/>
              </a:solidFill>
              <a:cs typeface="Arial" charset="0"/>
            </a:endParaRPr>
          </a:p>
        </p:txBody>
      </p:sp>
      <p:sp>
        <p:nvSpPr>
          <p:cNvPr id="1038" name="Text Box 31"/>
          <p:cNvSpPr txBox="1">
            <a:spLocks noChangeArrowheads="1"/>
          </p:cNvSpPr>
          <p:nvPr/>
        </p:nvSpPr>
        <p:spPr bwMode="auto">
          <a:xfrm>
            <a:off x="352425" y="6269038"/>
            <a:ext cx="5127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solidFill>
                  <a:schemeClr val="tx2"/>
                </a:solidFill>
                <a:cs typeface="Arial" charset="0"/>
              </a:rPr>
              <a:t>А</a:t>
            </a:r>
          </a:p>
        </p:txBody>
      </p:sp>
      <p:sp>
        <p:nvSpPr>
          <p:cNvPr id="1039" name="Text Box 32"/>
          <p:cNvSpPr txBox="1">
            <a:spLocks noChangeArrowheads="1"/>
          </p:cNvSpPr>
          <p:nvPr/>
        </p:nvSpPr>
        <p:spPr bwMode="auto">
          <a:xfrm>
            <a:off x="2738438" y="6345238"/>
            <a:ext cx="5127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solidFill>
                  <a:schemeClr val="tx2"/>
                </a:solidFill>
                <a:cs typeface="Arial" charset="0"/>
              </a:rPr>
              <a:t>В</a:t>
            </a:r>
          </a:p>
        </p:txBody>
      </p:sp>
      <p:sp>
        <p:nvSpPr>
          <p:cNvPr id="4129" name="Text Box 33"/>
          <p:cNvSpPr txBox="1">
            <a:spLocks noChangeArrowheads="1"/>
          </p:cNvSpPr>
          <p:nvPr/>
        </p:nvSpPr>
        <p:spPr bwMode="auto">
          <a:xfrm>
            <a:off x="3541713" y="5295900"/>
            <a:ext cx="5127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chemeClr val="tx2"/>
                </a:solidFill>
                <a:cs typeface="Arial" charset="0"/>
              </a:rPr>
              <a:t>C</a:t>
            </a:r>
            <a:endParaRPr lang="ru-RU" sz="2000" b="1">
              <a:solidFill>
                <a:schemeClr val="tx2"/>
              </a:solidFill>
              <a:cs typeface="Arial" charset="0"/>
            </a:endParaRPr>
          </a:p>
        </p:txBody>
      </p:sp>
      <p:sp>
        <p:nvSpPr>
          <p:cNvPr id="1041" name="Text Box 34"/>
          <p:cNvSpPr txBox="1">
            <a:spLocks noChangeArrowheads="1"/>
          </p:cNvSpPr>
          <p:nvPr/>
        </p:nvSpPr>
        <p:spPr bwMode="auto">
          <a:xfrm>
            <a:off x="147638" y="3221038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chemeClr val="tx2"/>
                </a:solidFill>
                <a:cs typeface="Arial" charset="0"/>
              </a:rPr>
              <a:t>A</a:t>
            </a:r>
            <a:r>
              <a:rPr lang="en-US" sz="2000" b="1" baseline="-25000">
                <a:solidFill>
                  <a:schemeClr val="tx2"/>
                </a:solidFill>
                <a:cs typeface="Arial" charset="0"/>
              </a:rPr>
              <a:t>1</a:t>
            </a:r>
            <a:endParaRPr lang="ru-RU" sz="2000" b="1">
              <a:solidFill>
                <a:schemeClr val="tx2"/>
              </a:solidFill>
              <a:cs typeface="Arial" charset="0"/>
            </a:endParaRPr>
          </a:p>
        </p:txBody>
      </p:sp>
      <p:sp>
        <p:nvSpPr>
          <p:cNvPr id="1042" name="Text Box 35"/>
          <p:cNvSpPr txBox="1">
            <a:spLocks noChangeArrowheads="1"/>
          </p:cNvSpPr>
          <p:nvPr/>
        </p:nvSpPr>
        <p:spPr bwMode="auto">
          <a:xfrm>
            <a:off x="971550" y="2273300"/>
            <a:ext cx="7032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chemeClr val="tx2"/>
                </a:solidFill>
                <a:cs typeface="Arial" charset="0"/>
              </a:rPr>
              <a:t>D</a:t>
            </a:r>
            <a:r>
              <a:rPr lang="en-US" sz="2000" b="1" baseline="-25000">
                <a:solidFill>
                  <a:schemeClr val="tx2"/>
                </a:solidFill>
                <a:cs typeface="Arial" charset="0"/>
              </a:rPr>
              <a:t>1</a:t>
            </a:r>
            <a:endParaRPr lang="ru-RU" sz="2000" b="1">
              <a:solidFill>
                <a:schemeClr val="tx2"/>
              </a:solidFill>
              <a:cs typeface="Arial" charset="0"/>
            </a:endParaRPr>
          </a:p>
        </p:txBody>
      </p:sp>
      <p:sp>
        <p:nvSpPr>
          <p:cNvPr id="1043" name="Text Box 36"/>
          <p:cNvSpPr txBox="1">
            <a:spLocks noChangeArrowheads="1"/>
          </p:cNvSpPr>
          <p:nvPr/>
        </p:nvSpPr>
        <p:spPr bwMode="auto">
          <a:xfrm>
            <a:off x="3633788" y="2454275"/>
            <a:ext cx="7810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chemeClr val="tx2"/>
                </a:solidFill>
                <a:cs typeface="Arial" charset="0"/>
              </a:rPr>
              <a:t>C</a:t>
            </a:r>
            <a:r>
              <a:rPr lang="en-US" sz="2000" b="1" baseline="-25000">
                <a:solidFill>
                  <a:schemeClr val="tx2"/>
                </a:solidFill>
                <a:cs typeface="Arial" charset="0"/>
              </a:rPr>
              <a:t>1</a:t>
            </a:r>
            <a:endParaRPr lang="ru-RU" sz="2000" b="1">
              <a:solidFill>
                <a:schemeClr val="tx2"/>
              </a:solidFill>
              <a:cs typeface="Arial" charset="0"/>
            </a:endParaRPr>
          </a:p>
        </p:txBody>
      </p:sp>
      <p:sp>
        <p:nvSpPr>
          <p:cNvPr id="1044" name="AutoShape 37"/>
          <p:cNvSpPr>
            <a:spLocks noChangeArrowheads="1"/>
          </p:cNvSpPr>
          <p:nvPr/>
        </p:nvSpPr>
        <p:spPr bwMode="auto">
          <a:xfrm>
            <a:off x="604838" y="2687638"/>
            <a:ext cx="3013075" cy="3676650"/>
          </a:xfrm>
          <a:prstGeom prst="cube">
            <a:avLst>
              <a:gd name="adj" fmla="val 25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45" name="Text Box 38"/>
          <p:cNvSpPr txBox="1">
            <a:spLocks noChangeArrowheads="1"/>
          </p:cNvSpPr>
          <p:nvPr/>
        </p:nvSpPr>
        <p:spPr bwMode="auto">
          <a:xfrm>
            <a:off x="2814638" y="3281363"/>
            <a:ext cx="6762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chemeClr val="tx2"/>
                </a:solidFill>
                <a:cs typeface="Arial" charset="0"/>
              </a:rPr>
              <a:t>B</a:t>
            </a:r>
            <a:r>
              <a:rPr lang="en-US" sz="2000" b="1" baseline="-25000">
                <a:solidFill>
                  <a:schemeClr val="tx2"/>
                </a:solidFill>
                <a:cs typeface="Arial" charset="0"/>
              </a:rPr>
              <a:t>1</a:t>
            </a:r>
            <a:endParaRPr lang="ru-RU" sz="2000" b="1">
              <a:solidFill>
                <a:schemeClr val="tx2"/>
              </a:solidFill>
              <a:cs typeface="Arial" charset="0"/>
            </a:endParaRPr>
          </a:p>
        </p:txBody>
      </p:sp>
      <p:sp>
        <p:nvSpPr>
          <p:cNvPr id="4135" name="Text Box 39"/>
          <p:cNvSpPr txBox="1">
            <a:spLocks noChangeArrowheads="1"/>
          </p:cNvSpPr>
          <p:nvPr/>
        </p:nvSpPr>
        <p:spPr bwMode="auto">
          <a:xfrm>
            <a:off x="1547813" y="6330950"/>
            <a:ext cx="3254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b="1"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2</a:t>
            </a:r>
            <a:endParaRPr lang="ru-RU" sz="2000" b="1"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endParaRPr>
          </a:p>
        </p:txBody>
      </p:sp>
      <p:grpSp>
        <p:nvGrpSpPr>
          <p:cNvPr id="3" name="Group 40"/>
          <p:cNvGrpSpPr>
            <a:grpSpLocks/>
          </p:cNvGrpSpPr>
          <p:nvPr/>
        </p:nvGrpSpPr>
        <p:grpSpPr bwMode="auto">
          <a:xfrm>
            <a:off x="3762375" y="5453063"/>
            <a:ext cx="307975" cy="374650"/>
            <a:chOff x="2474" y="3278"/>
            <a:chExt cx="194" cy="236"/>
          </a:xfrm>
        </p:grpSpPr>
        <p:sp>
          <p:nvSpPr>
            <p:cNvPr id="1106" name="Freeform 41"/>
            <p:cNvSpPr>
              <a:spLocks/>
            </p:cNvSpPr>
            <p:nvPr/>
          </p:nvSpPr>
          <p:spPr bwMode="auto">
            <a:xfrm>
              <a:off x="2602" y="3454"/>
              <a:ext cx="62" cy="60"/>
            </a:xfrm>
            <a:custGeom>
              <a:avLst/>
              <a:gdLst>
                <a:gd name="T0" fmla="*/ 62 w 62"/>
                <a:gd name="T1" fmla="*/ 0 h 60"/>
                <a:gd name="T2" fmla="*/ 16 w 62"/>
                <a:gd name="T3" fmla="*/ 16 h 60"/>
                <a:gd name="T4" fmla="*/ 0 w 62"/>
                <a:gd name="T5" fmla="*/ 60 h 60"/>
                <a:gd name="T6" fmla="*/ 0 60000 65536"/>
                <a:gd name="T7" fmla="*/ 0 60000 65536"/>
                <a:gd name="T8" fmla="*/ 0 60000 65536"/>
                <a:gd name="T9" fmla="*/ 0 w 62"/>
                <a:gd name="T10" fmla="*/ 0 h 60"/>
                <a:gd name="T11" fmla="*/ 62 w 62"/>
                <a:gd name="T12" fmla="*/ 60 h 6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2" h="60">
                  <a:moveTo>
                    <a:pt x="62" y="0"/>
                  </a:moveTo>
                  <a:cubicBezTo>
                    <a:pt x="54" y="3"/>
                    <a:pt x="26" y="6"/>
                    <a:pt x="16" y="16"/>
                  </a:cubicBezTo>
                  <a:cubicBezTo>
                    <a:pt x="6" y="26"/>
                    <a:pt x="3" y="51"/>
                    <a:pt x="0" y="60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38" name="Rectangle 42"/>
            <p:cNvSpPr>
              <a:spLocks noChangeArrowheads="1"/>
            </p:cNvSpPr>
            <p:nvPr/>
          </p:nvSpPr>
          <p:spPr bwMode="auto">
            <a:xfrm>
              <a:off x="2474" y="3278"/>
              <a:ext cx="194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>
                <a:defRPr/>
              </a:pPr>
              <a:r>
                <a:rPr lang="ru-RU" sz="2400" b="1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Symbol" pitchFamily="18" charset="2"/>
                </a:rPr>
                <a:t>a</a:t>
              </a:r>
              <a:endParaRPr lang="ru-RU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</p:grpSp>
      <p:sp>
        <p:nvSpPr>
          <p:cNvPr id="4139" name="Freeform 43"/>
          <p:cNvSpPr>
            <a:spLocks/>
          </p:cNvSpPr>
          <p:nvPr/>
        </p:nvSpPr>
        <p:spPr bwMode="auto">
          <a:xfrm>
            <a:off x="3614738" y="5634038"/>
            <a:ext cx="571500" cy="330200"/>
          </a:xfrm>
          <a:custGeom>
            <a:avLst/>
            <a:gdLst>
              <a:gd name="T0" fmla="*/ 0 w 360"/>
              <a:gd name="T1" fmla="*/ 0 h 208"/>
              <a:gd name="T2" fmla="*/ 360 w 360"/>
              <a:gd name="T3" fmla="*/ 208 h 208"/>
              <a:gd name="T4" fmla="*/ 0 60000 65536"/>
              <a:gd name="T5" fmla="*/ 0 60000 65536"/>
              <a:gd name="T6" fmla="*/ 0 w 360"/>
              <a:gd name="T7" fmla="*/ 0 h 208"/>
              <a:gd name="T8" fmla="*/ 360 w 360"/>
              <a:gd name="T9" fmla="*/ 208 h 20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60" h="208">
                <a:moveTo>
                  <a:pt x="0" y="0"/>
                </a:moveTo>
                <a:lnTo>
                  <a:pt x="360" y="208"/>
                </a:lnTo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40" name="Freeform 44"/>
          <p:cNvSpPr>
            <a:spLocks/>
          </p:cNvSpPr>
          <p:nvPr/>
        </p:nvSpPr>
        <p:spPr bwMode="auto">
          <a:xfrm>
            <a:off x="592138" y="2674938"/>
            <a:ext cx="774700" cy="2070100"/>
          </a:xfrm>
          <a:custGeom>
            <a:avLst/>
            <a:gdLst>
              <a:gd name="T0" fmla="*/ 488 w 488"/>
              <a:gd name="T1" fmla="*/ 0 h 1304"/>
              <a:gd name="T2" fmla="*/ 0 w 488"/>
              <a:gd name="T3" fmla="*/ 1304 h 1304"/>
              <a:gd name="T4" fmla="*/ 0 60000 65536"/>
              <a:gd name="T5" fmla="*/ 0 60000 65536"/>
              <a:gd name="T6" fmla="*/ 0 w 488"/>
              <a:gd name="T7" fmla="*/ 0 h 1304"/>
              <a:gd name="T8" fmla="*/ 488 w 488"/>
              <a:gd name="T9" fmla="*/ 1304 h 130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88" h="1304">
                <a:moveTo>
                  <a:pt x="488" y="0"/>
                </a:moveTo>
                <a:lnTo>
                  <a:pt x="0" y="1304"/>
                </a:lnTo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41" name="Text Box 45"/>
          <p:cNvSpPr txBox="1">
            <a:spLocks noChangeArrowheads="1"/>
          </p:cNvSpPr>
          <p:nvPr/>
        </p:nvSpPr>
        <p:spPr bwMode="auto">
          <a:xfrm>
            <a:off x="3254375" y="5788025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b="1"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2</a:t>
            </a:r>
            <a:endParaRPr lang="ru-RU" sz="2000" b="1"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endParaRPr>
          </a:p>
        </p:txBody>
      </p:sp>
      <p:sp>
        <p:nvSpPr>
          <p:cNvPr id="4142" name="Freeform 46" descr="Светлый диагональный 2"/>
          <p:cNvSpPr>
            <a:spLocks/>
          </p:cNvSpPr>
          <p:nvPr/>
        </p:nvSpPr>
        <p:spPr bwMode="auto">
          <a:xfrm>
            <a:off x="617538" y="5634038"/>
            <a:ext cx="2971800" cy="749300"/>
          </a:xfrm>
          <a:custGeom>
            <a:avLst/>
            <a:gdLst>
              <a:gd name="T0" fmla="*/ 1416 w 1872"/>
              <a:gd name="T1" fmla="*/ 456 h 472"/>
              <a:gd name="T2" fmla="*/ 1872 w 1872"/>
              <a:gd name="T3" fmla="*/ 0 h 472"/>
              <a:gd name="T4" fmla="*/ 520 w 1872"/>
              <a:gd name="T5" fmla="*/ 8 h 472"/>
              <a:gd name="T6" fmla="*/ 0 w 1872"/>
              <a:gd name="T7" fmla="*/ 472 h 472"/>
              <a:gd name="T8" fmla="*/ 0 60000 65536"/>
              <a:gd name="T9" fmla="*/ 0 60000 65536"/>
              <a:gd name="T10" fmla="*/ 0 60000 65536"/>
              <a:gd name="T11" fmla="*/ 0 60000 65536"/>
              <a:gd name="T12" fmla="*/ 0 w 1872"/>
              <a:gd name="T13" fmla="*/ 0 h 472"/>
              <a:gd name="T14" fmla="*/ 1872 w 1872"/>
              <a:gd name="T15" fmla="*/ 472 h 47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872" h="472">
                <a:moveTo>
                  <a:pt x="1416" y="456"/>
                </a:moveTo>
                <a:lnTo>
                  <a:pt x="1872" y="0"/>
                </a:lnTo>
                <a:lnTo>
                  <a:pt x="520" y="8"/>
                </a:lnTo>
                <a:lnTo>
                  <a:pt x="0" y="472"/>
                </a:lnTo>
              </a:path>
            </a:pathLst>
          </a:custGeom>
          <a:pattFill prst="ltUpDiag">
            <a:fgClr>
              <a:srgbClr val="CC00FF">
                <a:alpha val="36078"/>
              </a:srgbClr>
            </a:fgClr>
            <a:bgClr>
              <a:schemeClr val="bg1">
                <a:alpha val="36078"/>
              </a:schemeClr>
            </a:bgClr>
          </a:patt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43" name="Freeform 47"/>
          <p:cNvSpPr>
            <a:spLocks/>
          </p:cNvSpPr>
          <p:nvPr/>
        </p:nvSpPr>
        <p:spPr bwMode="auto">
          <a:xfrm>
            <a:off x="1366838" y="2700338"/>
            <a:ext cx="2286000" cy="1739900"/>
          </a:xfrm>
          <a:custGeom>
            <a:avLst/>
            <a:gdLst>
              <a:gd name="T0" fmla="*/ 0 w 1440"/>
              <a:gd name="T1" fmla="*/ 0 h 1096"/>
              <a:gd name="T2" fmla="*/ 1440 w 1440"/>
              <a:gd name="T3" fmla="*/ 1096 h 1096"/>
              <a:gd name="T4" fmla="*/ 0 60000 65536"/>
              <a:gd name="T5" fmla="*/ 0 60000 65536"/>
              <a:gd name="T6" fmla="*/ 0 w 1440"/>
              <a:gd name="T7" fmla="*/ 0 h 1096"/>
              <a:gd name="T8" fmla="*/ 1440 w 1440"/>
              <a:gd name="T9" fmla="*/ 1096 h 109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440" h="1096">
                <a:moveTo>
                  <a:pt x="0" y="0"/>
                </a:moveTo>
                <a:lnTo>
                  <a:pt x="1440" y="1096"/>
                </a:lnTo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4" name="Group 48"/>
          <p:cNvGrpSpPr>
            <a:grpSpLocks/>
          </p:cNvGrpSpPr>
          <p:nvPr/>
        </p:nvGrpSpPr>
        <p:grpSpPr bwMode="auto">
          <a:xfrm>
            <a:off x="331787" y="4000500"/>
            <a:ext cx="319088" cy="1565275"/>
            <a:chOff x="209" y="2363"/>
            <a:chExt cx="201" cy="986"/>
          </a:xfrm>
        </p:grpSpPr>
        <p:sp>
          <p:nvSpPr>
            <p:cNvPr id="4145" name="Text Box 49"/>
            <p:cNvSpPr txBox="1">
              <a:spLocks noChangeArrowheads="1"/>
            </p:cNvSpPr>
            <p:nvPr/>
          </p:nvSpPr>
          <p:spPr bwMode="auto">
            <a:xfrm rot="16200000">
              <a:off x="248" y="3194"/>
              <a:ext cx="116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endParaRPr lang="ru-RU" sz="1400" b="1" dirty="0"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endParaRPr>
            </a:p>
          </p:txBody>
        </p:sp>
        <p:sp>
          <p:nvSpPr>
            <p:cNvPr id="4146" name="Text Box 50"/>
            <p:cNvSpPr txBox="1">
              <a:spLocks noChangeArrowheads="1"/>
            </p:cNvSpPr>
            <p:nvPr/>
          </p:nvSpPr>
          <p:spPr bwMode="auto">
            <a:xfrm rot="16200000">
              <a:off x="255" y="2324"/>
              <a:ext cx="116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endParaRPr lang="ru-RU" sz="1400" b="1" dirty="0"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endParaRPr>
            </a:p>
          </p:txBody>
        </p:sp>
      </p:grpSp>
      <p:sp>
        <p:nvSpPr>
          <p:cNvPr id="4147" name="Freeform 51"/>
          <p:cNvSpPr>
            <a:spLocks/>
          </p:cNvSpPr>
          <p:nvPr/>
        </p:nvSpPr>
        <p:spPr bwMode="auto">
          <a:xfrm>
            <a:off x="592138" y="4719638"/>
            <a:ext cx="2252662" cy="1624012"/>
          </a:xfrm>
          <a:custGeom>
            <a:avLst/>
            <a:gdLst>
              <a:gd name="T0" fmla="*/ 1419 w 1419"/>
              <a:gd name="T1" fmla="*/ 1023 h 1023"/>
              <a:gd name="T2" fmla="*/ 0 w 1419"/>
              <a:gd name="T3" fmla="*/ 0 h 1023"/>
              <a:gd name="T4" fmla="*/ 0 60000 65536"/>
              <a:gd name="T5" fmla="*/ 0 60000 65536"/>
              <a:gd name="T6" fmla="*/ 0 w 1419"/>
              <a:gd name="T7" fmla="*/ 0 h 1023"/>
              <a:gd name="T8" fmla="*/ 1419 w 1419"/>
              <a:gd name="T9" fmla="*/ 1023 h 1023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419" h="1023">
                <a:moveTo>
                  <a:pt x="1419" y="1023"/>
                </a:moveTo>
                <a:lnTo>
                  <a:pt x="0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48" name="Oval 52"/>
          <p:cNvSpPr>
            <a:spLocks noChangeArrowheads="1"/>
          </p:cNvSpPr>
          <p:nvPr/>
        </p:nvSpPr>
        <p:spPr bwMode="auto">
          <a:xfrm>
            <a:off x="573088" y="4686300"/>
            <a:ext cx="73025" cy="71438"/>
          </a:xfrm>
          <a:prstGeom prst="ellipse">
            <a:avLst/>
          </a:prstGeom>
          <a:solidFill>
            <a:srgbClr val="FF0000"/>
          </a:solidFill>
          <a:ln w="31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49" name="Freeform 53"/>
          <p:cNvSpPr>
            <a:spLocks/>
          </p:cNvSpPr>
          <p:nvPr/>
        </p:nvSpPr>
        <p:spPr bwMode="auto">
          <a:xfrm>
            <a:off x="2870200" y="5621338"/>
            <a:ext cx="2298700" cy="736600"/>
          </a:xfrm>
          <a:custGeom>
            <a:avLst/>
            <a:gdLst>
              <a:gd name="T0" fmla="*/ 0 w 1448"/>
              <a:gd name="T1" fmla="*/ 464 h 464"/>
              <a:gd name="T2" fmla="*/ 1448 w 1448"/>
              <a:gd name="T3" fmla="*/ 0 h 464"/>
              <a:gd name="T4" fmla="*/ 0 60000 65536"/>
              <a:gd name="T5" fmla="*/ 0 60000 65536"/>
              <a:gd name="T6" fmla="*/ 0 w 1448"/>
              <a:gd name="T7" fmla="*/ 0 h 464"/>
              <a:gd name="T8" fmla="*/ 1448 w 1448"/>
              <a:gd name="T9" fmla="*/ 464 h 46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448" h="464">
                <a:moveTo>
                  <a:pt x="0" y="464"/>
                </a:moveTo>
                <a:lnTo>
                  <a:pt x="1448" y="0"/>
                </a:lnTo>
              </a:path>
            </a:pathLst>
          </a:custGeom>
          <a:noFill/>
          <a:ln w="19050">
            <a:solidFill>
              <a:srgbClr val="0066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5" name="Group 54"/>
          <p:cNvGrpSpPr>
            <a:grpSpLocks/>
          </p:cNvGrpSpPr>
          <p:nvPr/>
        </p:nvGrpSpPr>
        <p:grpSpPr bwMode="auto">
          <a:xfrm>
            <a:off x="60325" y="3822700"/>
            <a:ext cx="336550" cy="1836738"/>
            <a:chOff x="38" y="2251"/>
            <a:chExt cx="212" cy="1157"/>
          </a:xfrm>
        </p:grpSpPr>
        <p:sp>
          <p:nvSpPr>
            <p:cNvPr id="4151" name="Text Box 55"/>
            <p:cNvSpPr txBox="1">
              <a:spLocks noChangeArrowheads="1"/>
            </p:cNvSpPr>
            <p:nvPr/>
          </p:nvSpPr>
          <p:spPr bwMode="auto">
            <a:xfrm>
              <a:off x="68" y="3158"/>
              <a:ext cx="18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000" b="1">
                  <a:effectLst>
                    <a:outerShdw blurRad="38100" dist="38100" dir="2700000" algn="tl">
                      <a:srgbClr val="C0C0C0"/>
                    </a:outerShdw>
                  </a:effectLst>
                  <a:cs typeface="Arial" charset="0"/>
                </a:rPr>
                <a:t>3</a:t>
              </a:r>
              <a:endParaRPr lang="ru-RU" sz="2000" b="1"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endParaRPr>
            </a:p>
          </p:txBody>
        </p:sp>
        <p:sp>
          <p:nvSpPr>
            <p:cNvPr id="4152" name="Text Box 56"/>
            <p:cNvSpPr txBox="1">
              <a:spLocks noChangeArrowheads="1"/>
            </p:cNvSpPr>
            <p:nvPr/>
          </p:nvSpPr>
          <p:spPr bwMode="auto">
            <a:xfrm>
              <a:off x="38" y="2251"/>
              <a:ext cx="18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000" b="1">
                  <a:effectLst>
                    <a:outerShdw blurRad="38100" dist="38100" dir="2700000" algn="tl">
                      <a:srgbClr val="C0C0C0"/>
                    </a:outerShdw>
                  </a:effectLst>
                  <a:cs typeface="Arial" charset="0"/>
                </a:rPr>
                <a:t>2</a:t>
              </a:r>
              <a:endParaRPr lang="ru-RU" sz="2000" b="1"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endParaRPr>
            </a:p>
          </p:txBody>
        </p:sp>
      </p:grpSp>
      <p:sp>
        <p:nvSpPr>
          <p:cNvPr id="4153" name="Text Box 57"/>
          <p:cNvSpPr txBox="1">
            <a:spLocks noChangeArrowheads="1"/>
          </p:cNvSpPr>
          <p:nvPr/>
        </p:nvSpPr>
        <p:spPr bwMode="auto">
          <a:xfrm>
            <a:off x="3563938" y="3246438"/>
            <a:ext cx="2889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000" b="1"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3</a:t>
            </a:r>
            <a:endParaRPr lang="ru-RU" sz="2000" b="1"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endParaRPr>
          </a:p>
        </p:txBody>
      </p:sp>
      <p:sp>
        <p:nvSpPr>
          <p:cNvPr id="4154" name="Text Box 58"/>
          <p:cNvSpPr txBox="1">
            <a:spLocks noChangeArrowheads="1"/>
          </p:cNvSpPr>
          <p:nvPr/>
        </p:nvSpPr>
        <p:spPr bwMode="auto">
          <a:xfrm>
            <a:off x="3536950" y="4902200"/>
            <a:ext cx="2889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000" b="1"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2</a:t>
            </a:r>
          </a:p>
        </p:txBody>
      </p:sp>
      <p:grpSp>
        <p:nvGrpSpPr>
          <p:cNvPr id="6" name="Group 59"/>
          <p:cNvGrpSpPr>
            <a:grpSpLocks/>
          </p:cNvGrpSpPr>
          <p:nvPr/>
        </p:nvGrpSpPr>
        <p:grpSpPr bwMode="auto">
          <a:xfrm>
            <a:off x="3602038" y="4398963"/>
            <a:ext cx="2286000" cy="1739900"/>
            <a:chOff x="2269" y="2614"/>
            <a:chExt cx="1440" cy="1096"/>
          </a:xfrm>
        </p:grpSpPr>
        <p:sp>
          <p:nvSpPr>
            <p:cNvPr id="1097" name="Freeform 60"/>
            <p:cNvSpPr>
              <a:spLocks/>
            </p:cNvSpPr>
            <p:nvPr/>
          </p:nvSpPr>
          <p:spPr bwMode="auto">
            <a:xfrm>
              <a:off x="2290" y="3376"/>
              <a:ext cx="1227" cy="7"/>
            </a:xfrm>
            <a:custGeom>
              <a:avLst/>
              <a:gdLst>
                <a:gd name="T0" fmla="*/ 1227 w 1227"/>
                <a:gd name="T1" fmla="*/ 0 h 7"/>
                <a:gd name="T2" fmla="*/ 0 w 1227"/>
                <a:gd name="T3" fmla="*/ 7 h 7"/>
                <a:gd name="T4" fmla="*/ 0 60000 65536"/>
                <a:gd name="T5" fmla="*/ 0 60000 65536"/>
                <a:gd name="T6" fmla="*/ 0 w 1227"/>
                <a:gd name="T7" fmla="*/ 0 h 7"/>
                <a:gd name="T8" fmla="*/ 1227 w 1227"/>
                <a:gd name="T9" fmla="*/ 7 h 7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227" h="7">
                  <a:moveTo>
                    <a:pt x="1227" y="0"/>
                  </a:moveTo>
                  <a:lnTo>
                    <a:pt x="0" y="7"/>
                  </a:lnTo>
                </a:path>
              </a:pathLst>
            </a:cu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98" name="Freeform 61"/>
            <p:cNvSpPr>
              <a:spLocks/>
            </p:cNvSpPr>
            <p:nvPr/>
          </p:nvSpPr>
          <p:spPr bwMode="auto">
            <a:xfrm>
              <a:off x="2269" y="2614"/>
              <a:ext cx="1440" cy="1096"/>
            </a:xfrm>
            <a:custGeom>
              <a:avLst/>
              <a:gdLst>
                <a:gd name="T0" fmla="*/ 0 w 1440"/>
                <a:gd name="T1" fmla="*/ 0 h 1096"/>
                <a:gd name="T2" fmla="*/ 1440 w 1440"/>
                <a:gd name="T3" fmla="*/ 1096 h 1096"/>
                <a:gd name="T4" fmla="*/ 0 60000 65536"/>
                <a:gd name="T5" fmla="*/ 0 60000 65536"/>
                <a:gd name="T6" fmla="*/ 0 w 1440"/>
                <a:gd name="T7" fmla="*/ 0 h 1096"/>
                <a:gd name="T8" fmla="*/ 1440 w 1440"/>
                <a:gd name="T9" fmla="*/ 1096 h 109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440" h="1096">
                  <a:moveTo>
                    <a:pt x="0" y="0"/>
                  </a:moveTo>
                  <a:lnTo>
                    <a:pt x="1440" y="1096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7" name="Group 62"/>
            <p:cNvGrpSpPr>
              <a:grpSpLocks/>
            </p:cNvGrpSpPr>
            <p:nvPr/>
          </p:nvGrpSpPr>
          <p:grpSpPr bwMode="auto">
            <a:xfrm>
              <a:off x="3197" y="3158"/>
              <a:ext cx="323" cy="250"/>
              <a:chOff x="3197" y="3158"/>
              <a:chExt cx="323" cy="250"/>
            </a:xfrm>
          </p:grpSpPr>
          <p:sp>
            <p:nvSpPr>
              <p:cNvPr id="1100" name="Oval 63"/>
              <p:cNvSpPr>
                <a:spLocks noChangeArrowheads="1"/>
              </p:cNvSpPr>
              <p:nvPr/>
            </p:nvSpPr>
            <p:spPr bwMode="auto">
              <a:xfrm>
                <a:off x="3243" y="3355"/>
                <a:ext cx="46" cy="45"/>
              </a:xfrm>
              <a:prstGeom prst="ellipse">
                <a:avLst/>
              </a:prstGeom>
              <a:solidFill>
                <a:srgbClr val="0066FF"/>
              </a:solidFill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01" name="Text Box 64"/>
              <p:cNvSpPr txBox="1">
                <a:spLocks noChangeArrowheads="1"/>
              </p:cNvSpPr>
              <p:nvPr/>
            </p:nvSpPr>
            <p:spPr bwMode="auto">
              <a:xfrm>
                <a:off x="3197" y="3158"/>
                <a:ext cx="323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2000" b="1">
                    <a:solidFill>
                      <a:schemeClr val="tx2"/>
                    </a:solidFill>
                    <a:cs typeface="Arial" charset="0"/>
                  </a:rPr>
                  <a:t>O</a:t>
                </a:r>
                <a:endParaRPr lang="ru-RU" sz="2000" b="1">
                  <a:solidFill>
                    <a:schemeClr val="tx2"/>
                  </a:solidFill>
                  <a:cs typeface="Arial" charset="0"/>
                </a:endParaRPr>
              </a:p>
            </p:txBody>
          </p:sp>
        </p:grpSp>
      </p:grpSp>
      <p:grpSp>
        <p:nvGrpSpPr>
          <p:cNvPr id="8" name="Group 65"/>
          <p:cNvGrpSpPr>
            <a:grpSpLocks/>
          </p:cNvGrpSpPr>
          <p:nvPr/>
        </p:nvGrpSpPr>
        <p:grpSpPr bwMode="auto">
          <a:xfrm>
            <a:off x="3614738" y="4414838"/>
            <a:ext cx="884237" cy="1892300"/>
            <a:chOff x="2232" y="2624"/>
            <a:chExt cx="557" cy="1192"/>
          </a:xfrm>
        </p:grpSpPr>
        <p:sp>
          <p:nvSpPr>
            <p:cNvPr id="1094" name="Freeform 66"/>
            <p:cNvSpPr>
              <a:spLocks/>
            </p:cNvSpPr>
            <p:nvPr/>
          </p:nvSpPr>
          <p:spPr bwMode="auto">
            <a:xfrm>
              <a:off x="2232" y="2624"/>
              <a:ext cx="328" cy="968"/>
            </a:xfrm>
            <a:custGeom>
              <a:avLst/>
              <a:gdLst>
                <a:gd name="T0" fmla="*/ 328 w 328"/>
                <a:gd name="T1" fmla="*/ 968 h 968"/>
                <a:gd name="T2" fmla="*/ 0 w 328"/>
                <a:gd name="T3" fmla="*/ 0 h 968"/>
                <a:gd name="T4" fmla="*/ 0 60000 65536"/>
                <a:gd name="T5" fmla="*/ 0 60000 65536"/>
                <a:gd name="T6" fmla="*/ 0 w 328"/>
                <a:gd name="T7" fmla="*/ 0 h 968"/>
                <a:gd name="T8" fmla="*/ 328 w 328"/>
                <a:gd name="T9" fmla="*/ 968 h 96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28" h="968">
                  <a:moveTo>
                    <a:pt x="328" y="968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95" name="Text Box 67"/>
            <p:cNvSpPr txBox="1">
              <a:spLocks noChangeArrowheads="1"/>
            </p:cNvSpPr>
            <p:nvPr/>
          </p:nvSpPr>
          <p:spPr bwMode="auto">
            <a:xfrm>
              <a:off x="2472" y="3566"/>
              <a:ext cx="317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="1">
                  <a:solidFill>
                    <a:schemeClr val="tx2"/>
                  </a:solidFill>
                  <a:cs typeface="Arial" charset="0"/>
                </a:rPr>
                <a:t>P</a:t>
              </a:r>
              <a:endParaRPr lang="ru-RU" sz="2000" b="1">
                <a:solidFill>
                  <a:schemeClr val="tx2"/>
                </a:solidFill>
                <a:cs typeface="Arial" charset="0"/>
              </a:endParaRPr>
            </a:p>
          </p:txBody>
        </p:sp>
        <p:sp>
          <p:nvSpPr>
            <p:cNvPr id="1096" name="Freeform 68"/>
            <p:cNvSpPr>
              <a:spLocks/>
            </p:cNvSpPr>
            <p:nvPr/>
          </p:nvSpPr>
          <p:spPr bwMode="auto">
            <a:xfrm>
              <a:off x="2544" y="3500"/>
              <a:ext cx="84" cy="72"/>
            </a:xfrm>
            <a:custGeom>
              <a:avLst/>
              <a:gdLst>
                <a:gd name="T0" fmla="*/ 0 w 84"/>
                <a:gd name="T1" fmla="*/ 20 h 72"/>
                <a:gd name="T2" fmla="*/ 68 w 84"/>
                <a:gd name="T3" fmla="*/ 0 h 72"/>
                <a:gd name="T4" fmla="*/ 84 w 84"/>
                <a:gd name="T5" fmla="*/ 72 h 72"/>
                <a:gd name="T6" fmla="*/ 0 60000 65536"/>
                <a:gd name="T7" fmla="*/ 0 60000 65536"/>
                <a:gd name="T8" fmla="*/ 0 60000 65536"/>
                <a:gd name="T9" fmla="*/ 0 w 84"/>
                <a:gd name="T10" fmla="*/ 0 h 72"/>
                <a:gd name="T11" fmla="*/ 84 w 84"/>
                <a:gd name="T12" fmla="*/ 72 h 7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4" h="72">
                  <a:moveTo>
                    <a:pt x="0" y="20"/>
                  </a:moveTo>
                  <a:lnTo>
                    <a:pt x="68" y="0"/>
                  </a:lnTo>
                  <a:lnTo>
                    <a:pt x="84" y="72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165" name="Freeform 69"/>
          <p:cNvSpPr>
            <a:spLocks/>
          </p:cNvSpPr>
          <p:nvPr/>
        </p:nvSpPr>
        <p:spPr bwMode="auto">
          <a:xfrm>
            <a:off x="3919538" y="5881688"/>
            <a:ext cx="114300" cy="101600"/>
          </a:xfrm>
          <a:custGeom>
            <a:avLst/>
            <a:gdLst>
              <a:gd name="T0" fmla="*/ 68 w 72"/>
              <a:gd name="T1" fmla="*/ 64 h 64"/>
              <a:gd name="T2" fmla="*/ 0 w 72"/>
              <a:gd name="T3" fmla="*/ 28 h 64"/>
              <a:gd name="T4" fmla="*/ 72 w 72"/>
              <a:gd name="T5" fmla="*/ 0 h 64"/>
              <a:gd name="T6" fmla="*/ 0 60000 65536"/>
              <a:gd name="T7" fmla="*/ 0 60000 65536"/>
              <a:gd name="T8" fmla="*/ 0 60000 65536"/>
              <a:gd name="T9" fmla="*/ 0 w 72"/>
              <a:gd name="T10" fmla="*/ 0 h 64"/>
              <a:gd name="T11" fmla="*/ 72 w 72"/>
              <a:gd name="T12" fmla="*/ 64 h 6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72" h="64">
                <a:moveTo>
                  <a:pt x="68" y="64"/>
                </a:moveTo>
                <a:lnTo>
                  <a:pt x="0" y="28"/>
                </a:lnTo>
                <a:lnTo>
                  <a:pt x="72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66" name="Text Box 70"/>
          <p:cNvSpPr txBox="1">
            <a:spLocks noChangeArrowheads="1"/>
          </p:cNvSpPr>
          <p:nvPr/>
        </p:nvSpPr>
        <p:spPr bwMode="auto">
          <a:xfrm>
            <a:off x="276225" y="4483100"/>
            <a:ext cx="5127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chemeClr val="tx2"/>
                </a:solidFill>
                <a:cs typeface="Arial" charset="0"/>
              </a:rPr>
              <a:t>E</a:t>
            </a:r>
            <a:endParaRPr lang="ru-RU" sz="2000" b="1">
              <a:solidFill>
                <a:schemeClr val="tx2"/>
              </a:solidFill>
              <a:cs typeface="Arial" charset="0"/>
            </a:endParaRPr>
          </a:p>
        </p:txBody>
      </p:sp>
      <p:sp>
        <p:nvSpPr>
          <p:cNvPr id="4167" name="Text Box 71"/>
          <p:cNvSpPr txBox="1">
            <a:spLocks noChangeArrowheads="1"/>
          </p:cNvSpPr>
          <p:nvPr/>
        </p:nvSpPr>
        <p:spPr bwMode="auto">
          <a:xfrm>
            <a:off x="230188" y="4508500"/>
            <a:ext cx="2889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000" b="1"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5</a:t>
            </a:r>
          </a:p>
        </p:txBody>
      </p:sp>
      <p:sp>
        <p:nvSpPr>
          <p:cNvPr id="4168" name="Freeform 72"/>
          <p:cNvSpPr>
            <a:spLocks/>
          </p:cNvSpPr>
          <p:nvPr/>
        </p:nvSpPr>
        <p:spPr bwMode="auto">
          <a:xfrm>
            <a:off x="309563" y="3462338"/>
            <a:ext cx="230187" cy="2879725"/>
          </a:xfrm>
          <a:custGeom>
            <a:avLst/>
            <a:gdLst>
              <a:gd name="T0" fmla="*/ 145 w 145"/>
              <a:gd name="T1" fmla="*/ 0 h 1814"/>
              <a:gd name="T2" fmla="*/ 26 w 145"/>
              <a:gd name="T3" fmla="*/ 272 h 1814"/>
              <a:gd name="T4" fmla="*/ 8 w 145"/>
              <a:gd name="T5" fmla="*/ 816 h 1814"/>
              <a:gd name="T6" fmla="*/ 74 w 145"/>
              <a:gd name="T7" fmla="*/ 1584 h 1814"/>
              <a:gd name="T8" fmla="*/ 145 w 145"/>
              <a:gd name="T9" fmla="*/ 1814 h 18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5"/>
              <a:gd name="T16" fmla="*/ 0 h 1814"/>
              <a:gd name="T17" fmla="*/ 145 w 145"/>
              <a:gd name="T18" fmla="*/ 1814 h 18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5" h="1814">
                <a:moveTo>
                  <a:pt x="145" y="0"/>
                </a:moveTo>
                <a:cubicBezTo>
                  <a:pt x="125" y="45"/>
                  <a:pt x="49" y="136"/>
                  <a:pt x="26" y="272"/>
                </a:cubicBezTo>
                <a:cubicBezTo>
                  <a:pt x="3" y="408"/>
                  <a:pt x="0" y="597"/>
                  <a:pt x="8" y="816"/>
                </a:cubicBezTo>
                <a:cubicBezTo>
                  <a:pt x="16" y="1035"/>
                  <a:pt x="51" y="1418"/>
                  <a:pt x="74" y="1584"/>
                </a:cubicBezTo>
                <a:cubicBezTo>
                  <a:pt x="97" y="1750"/>
                  <a:pt x="130" y="1766"/>
                  <a:pt x="145" y="181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69" name="Rectangle 73"/>
          <p:cNvSpPr>
            <a:spLocks noChangeArrowheads="1"/>
          </p:cNvSpPr>
          <p:nvPr/>
        </p:nvSpPr>
        <p:spPr bwMode="auto">
          <a:xfrm>
            <a:off x="250825" y="1052513"/>
            <a:ext cx="871378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000" dirty="0"/>
              <a:t>                </a:t>
            </a:r>
          </a:p>
        </p:txBody>
      </p:sp>
      <p:sp>
        <p:nvSpPr>
          <p:cNvPr id="4170" name="Rectangle 74"/>
          <p:cNvSpPr>
            <a:spLocks noChangeArrowheads="1"/>
          </p:cNvSpPr>
          <p:nvPr/>
        </p:nvSpPr>
        <p:spPr bwMode="auto">
          <a:xfrm>
            <a:off x="187325" y="1700213"/>
            <a:ext cx="878522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2000" dirty="0"/>
          </a:p>
        </p:txBody>
      </p:sp>
      <p:grpSp>
        <p:nvGrpSpPr>
          <p:cNvPr id="9" name="Group 75"/>
          <p:cNvGrpSpPr>
            <a:grpSpLocks/>
          </p:cNvGrpSpPr>
          <p:nvPr/>
        </p:nvGrpSpPr>
        <p:grpSpPr bwMode="auto">
          <a:xfrm>
            <a:off x="2878138" y="4157663"/>
            <a:ext cx="1236662" cy="2187575"/>
            <a:chOff x="1813" y="2462"/>
            <a:chExt cx="779" cy="1378"/>
          </a:xfrm>
        </p:grpSpPr>
        <p:sp>
          <p:nvSpPr>
            <p:cNvPr id="1091" name="Text Box 76"/>
            <p:cNvSpPr txBox="1">
              <a:spLocks noChangeArrowheads="1"/>
            </p:cNvSpPr>
            <p:nvPr/>
          </p:nvSpPr>
          <p:spPr bwMode="auto">
            <a:xfrm>
              <a:off x="2269" y="2462"/>
              <a:ext cx="32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="1">
                  <a:solidFill>
                    <a:schemeClr val="tx2"/>
                  </a:solidFill>
                  <a:cs typeface="Arial" charset="0"/>
                </a:rPr>
                <a:t>F</a:t>
              </a:r>
              <a:endParaRPr lang="ru-RU" sz="2000" b="1">
                <a:solidFill>
                  <a:schemeClr val="tx2"/>
                </a:solidFill>
                <a:cs typeface="Arial" charset="0"/>
              </a:endParaRPr>
            </a:p>
          </p:txBody>
        </p:sp>
        <p:sp>
          <p:nvSpPr>
            <p:cNvPr id="1092" name="Freeform 77"/>
            <p:cNvSpPr>
              <a:spLocks/>
            </p:cNvSpPr>
            <p:nvPr/>
          </p:nvSpPr>
          <p:spPr bwMode="auto">
            <a:xfrm>
              <a:off x="1813" y="2608"/>
              <a:ext cx="464" cy="1232"/>
            </a:xfrm>
            <a:custGeom>
              <a:avLst/>
              <a:gdLst>
                <a:gd name="T0" fmla="*/ 464 w 464"/>
                <a:gd name="T1" fmla="*/ 0 h 1232"/>
                <a:gd name="T2" fmla="*/ 0 w 464"/>
                <a:gd name="T3" fmla="*/ 1232 h 1232"/>
                <a:gd name="T4" fmla="*/ 0 60000 65536"/>
                <a:gd name="T5" fmla="*/ 0 60000 65536"/>
                <a:gd name="T6" fmla="*/ 0 w 464"/>
                <a:gd name="T7" fmla="*/ 0 h 1232"/>
                <a:gd name="T8" fmla="*/ 464 w 464"/>
                <a:gd name="T9" fmla="*/ 1232 h 123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64" h="1232">
                  <a:moveTo>
                    <a:pt x="464" y="0"/>
                  </a:moveTo>
                  <a:lnTo>
                    <a:pt x="0" y="1232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93" name="Oval 78"/>
            <p:cNvSpPr>
              <a:spLocks noChangeArrowheads="1"/>
            </p:cNvSpPr>
            <p:nvPr/>
          </p:nvSpPr>
          <p:spPr bwMode="auto">
            <a:xfrm>
              <a:off x="2261" y="2598"/>
              <a:ext cx="46" cy="45"/>
            </a:xfrm>
            <a:prstGeom prst="ellipse">
              <a:avLst/>
            </a:prstGeom>
            <a:solidFill>
              <a:srgbClr val="0066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4179" name="Text Box 83"/>
          <p:cNvSpPr txBox="1">
            <a:spLocks noChangeArrowheads="1"/>
          </p:cNvSpPr>
          <p:nvPr/>
        </p:nvSpPr>
        <p:spPr bwMode="auto">
          <a:xfrm>
            <a:off x="3130551" y="2373313"/>
            <a:ext cx="18473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endParaRPr lang="ru-RU" sz="28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  <a:sym typeface="Symbol" pitchFamily="18" charset="2"/>
            </a:endParaRPr>
          </a:p>
        </p:txBody>
      </p:sp>
      <p:grpSp>
        <p:nvGrpSpPr>
          <p:cNvPr id="10" name="Group 102"/>
          <p:cNvGrpSpPr>
            <a:grpSpLocks/>
          </p:cNvGrpSpPr>
          <p:nvPr/>
        </p:nvGrpSpPr>
        <p:grpSpPr bwMode="auto">
          <a:xfrm>
            <a:off x="4929189" y="2001532"/>
            <a:ext cx="3311525" cy="2029883"/>
            <a:chOff x="3105" y="1325"/>
            <a:chExt cx="2086" cy="667"/>
          </a:xfrm>
        </p:grpSpPr>
        <p:sp>
          <p:nvSpPr>
            <p:cNvPr id="1080" name="Rectangle 103"/>
            <p:cNvSpPr>
              <a:spLocks noChangeArrowheads="1"/>
            </p:cNvSpPr>
            <p:nvPr/>
          </p:nvSpPr>
          <p:spPr bwMode="auto">
            <a:xfrm>
              <a:off x="3285" y="1395"/>
              <a:ext cx="1906" cy="5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800" dirty="0"/>
                <a:t>FPC</a:t>
              </a:r>
              <a:r>
                <a:rPr lang="ru-RU" sz="2800" dirty="0"/>
                <a:t> – линейный угол </a:t>
              </a:r>
              <a:endParaRPr lang="en-US" sz="2800" dirty="0"/>
            </a:p>
            <a:p>
              <a:r>
                <a:rPr lang="ru-RU" sz="2800" dirty="0"/>
                <a:t>двугранного угла </a:t>
              </a:r>
              <a:r>
                <a:rPr lang="en-US" sz="2800" dirty="0"/>
                <a:t>FBOC</a:t>
              </a:r>
              <a:endParaRPr lang="ru-RU" sz="2800" baseline="-25000" dirty="0"/>
            </a:p>
          </p:txBody>
        </p:sp>
        <p:graphicFrame>
          <p:nvGraphicFramePr>
            <p:cNvPr id="1026" name="Object 104"/>
            <p:cNvGraphicFramePr>
              <a:graphicFrameLocks noChangeAspect="1"/>
            </p:cNvGraphicFramePr>
            <p:nvPr/>
          </p:nvGraphicFramePr>
          <p:xfrm>
            <a:off x="3105" y="1325"/>
            <a:ext cx="193" cy="202"/>
          </p:xfrm>
          <a:graphic>
            <a:graphicData uri="http://schemas.openxmlformats.org/presentationml/2006/ole">
              <p:oleObj spid="_x0000_s109570" name="Формула" r:id="rId3" imgW="164957" imgH="152268" progId="Equation.3">
                <p:embed/>
              </p:oleObj>
            </a:graphicData>
          </a:graphic>
        </p:graphicFrame>
      </p:grpSp>
      <p:sp>
        <p:nvSpPr>
          <p:cNvPr id="4201" name="Freeform 105"/>
          <p:cNvSpPr>
            <a:spLocks/>
          </p:cNvSpPr>
          <p:nvPr/>
        </p:nvSpPr>
        <p:spPr bwMode="auto">
          <a:xfrm>
            <a:off x="2890838" y="4424363"/>
            <a:ext cx="2298700" cy="1905000"/>
          </a:xfrm>
          <a:custGeom>
            <a:avLst/>
            <a:gdLst>
              <a:gd name="T0" fmla="*/ 1448 w 1448"/>
              <a:gd name="T1" fmla="*/ 752 h 1200"/>
              <a:gd name="T2" fmla="*/ 456 w 1448"/>
              <a:gd name="T3" fmla="*/ 0 h 1200"/>
              <a:gd name="T4" fmla="*/ 0 w 1448"/>
              <a:gd name="T5" fmla="*/ 1200 h 1200"/>
              <a:gd name="T6" fmla="*/ 0 60000 65536"/>
              <a:gd name="T7" fmla="*/ 0 60000 65536"/>
              <a:gd name="T8" fmla="*/ 0 60000 65536"/>
              <a:gd name="T9" fmla="*/ 0 w 1448"/>
              <a:gd name="T10" fmla="*/ 0 h 1200"/>
              <a:gd name="T11" fmla="*/ 1448 w 1448"/>
              <a:gd name="T12" fmla="*/ 1200 h 12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48" h="1200">
                <a:moveTo>
                  <a:pt x="1448" y="752"/>
                </a:moveTo>
                <a:lnTo>
                  <a:pt x="456" y="0"/>
                </a:lnTo>
                <a:lnTo>
                  <a:pt x="0" y="1200"/>
                </a:lnTo>
              </a:path>
            </a:pathLst>
          </a:custGeom>
          <a:gradFill rotWithShape="1">
            <a:gsLst>
              <a:gs pos="0">
                <a:schemeClr val="bg1">
                  <a:alpha val="14998"/>
                </a:schemeClr>
              </a:gs>
              <a:gs pos="100000">
                <a:srgbClr val="33CCFF">
                  <a:alpha val="12999"/>
                </a:srgbClr>
              </a:gs>
            </a:gsLst>
            <a:path path="rect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4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4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4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4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4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4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4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2.59259E-6 L -0.00885 0.00093 L -0.0217 0.00116 " pathEditMode="relative" rAng="0" ptsTypes="AAA">
                                      <p:cBhvr>
                                        <p:cTn id="35" dur="1000" fill="hold"/>
                                        <p:tgtEl>
                                          <p:spTgt spid="41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500"/>
                            </p:stCondLst>
                            <p:childTnLst>
                              <p:par>
                                <p:cTn id="37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4500"/>
                            </p:stCondLst>
                            <p:childTnLst>
                              <p:par>
                                <p:cTn id="54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46945E-18 -1.11111E-6 L 0.0158 -1.11111E-6 L 0.02778 0.00255 " pathEditMode="relative" rAng="0" ptsTypes="AAA">
                                      <p:cBhvr>
                                        <p:cTn id="5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" y="1"/>
                                    </p:animMotion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4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500"/>
                            </p:stCondLst>
                            <p:childTnLst>
                              <p:par>
                                <p:cTn id="6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4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5" presetClass="emph" presetSubtype="0" repeatCount="5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0" dur="500" fill="hold"/>
                                        <p:tgtEl>
                                          <p:spTgt spid="4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8000"/>
                            </p:stCondLst>
                            <p:childTnLst>
                              <p:par>
                                <p:cTn id="7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4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5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5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5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5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5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5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5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5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5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5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0000"/>
                            </p:stCondLst>
                            <p:childTnLst>
                              <p:par>
                                <p:cTn id="10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500"/>
                                        <p:tgtEl>
                                          <p:spTgt spid="4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500"/>
                                        <p:tgtEl>
                                          <p:spTgt spid="4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500"/>
                                        <p:tgtEl>
                                          <p:spTgt spid="4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8" dur="500"/>
                                        <p:tgtEl>
                                          <p:spTgt spid="4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3" dur="500"/>
                                        <p:tgtEl>
                                          <p:spTgt spid="4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500"/>
                            </p:stCondLst>
                            <p:childTnLst>
                              <p:par>
                                <p:cTn id="1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7" dur="2000"/>
                                        <p:tgtEl>
                                          <p:spTgt spid="4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2000"/>
                            </p:stCondLst>
                            <p:childTnLst>
                              <p:par>
                                <p:cTn id="14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6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6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6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6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6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6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6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6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6" presetID="35" presetClass="emph" presetSubtype="0" repeatCount="6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7" dur="500" fill="hold"/>
                                        <p:tgtEl>
                                          <p:spTgt spid="4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2.59259E-6 L -0.0158 2.59259E-6 L -0.02986 -0.00023 " pathEditMode="relative" rAng="0" ptsTypes="AAA">
                                      <p:cBhvr>
                                        <p:cTn id="169" dur="500" fill="hold"/>
                                        <p:tgtEl>
                                          <p:spTgt spid="41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" y="0"/>
                                    </p:animMotion>
                                  </p:childTnLst>
                                </p:cTn>
                              </p:par>
                              <p:par>
                                <p:cTn id="170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1.11022E-16 L -0.01093 -0.00116 L -0.02066 -0.00162 " pathEditMode="relative" rAng="0" ptsTypes="AAA">
                                      <p:cBhvr>
                                        <p:cTn id="171" dur="500" fill="hold"/>
                                        <p:tgtEl>
                                          <p:spTgt spid="41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" y="-1"/>
                                    </p:animMotion>
                                  </p:childTnLst>
                                </p:cTn>
                              </p:par>
                              <p:par>
                                <p:cTn id="172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3.33333E-6 L -0.01562 -0.01042 L -0.01944 -0.02477 " pathEditMode="relative" rAng="0" ptsTypes="AAA">
                                      <p:cBhvr>
                                        <p:cTn id="173" dur="500" fill="hold"/>
                                        <p:tgtEl>
                                          <p:spTgt spid="41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" y="-1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20" grpId="0" animBg="1"/>
      <p:bldP spid="4129" grpId="0"/>
      <p:bldP spid="4139" grpId="0" animBg="1"/>
      <p:bldP spid="4140" grpId="0" animBg="1"/>
      <p:bldP spid="4140" grpId="1" animBg="1"/>
      <p:bldP spid="4141" grpId="0"/>
      <p:bldP spid="4142" grpId="0" animBg="1"/>
      <p:bldP spid="4143" grpId="0" animBg="1"/>
      <p:bldP spid="4147" grpId="0" animBg="1"/>
      <p:bldP spid="4148" grpId="0" animBg="1"/>
      <p:bldP spid="4149" grpId="0" animBg="1"/>
      <p:bldP spid="4153" grpId="0"/>
      <p:bldP spid="4154" grpId="0"/>
      <p:bldP spid="4154" grpId="1"/>
      <p:bldP spid="4165" grpId="0" animBg="1"/>
      <p:bldP spid="4165" grpId="1" animBg="1"/>
      <p:bldP spid="4166" grpId="0"/>
      <p:bldP spid="4167" grpId="0"/>
      <p:bldP spid="4168" grpId="0" animBg="1"/>
      <p:bldP spid="4169" grpId="0"/>
      <p:bldP spid="4170" grpId="0"/>
      <p:bldP spid="420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2"/>
          <p:cNvSpPr>
            <a:spLocks noChangeArrowheads="1"/>
          </p:cNvSpPr>
          <p:nvPr/>
        </p:nvSpPr>
        <p:spPr bwMode="auto">
          <a:xfrm>
            <a:off x="203200" y="139700"/>
            <a:ext cx="876300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2000" dirty="0"/>
              <a:t>       В правильной четырехугольной призме АВС</a:t>
            </a:r>
            <a:r>
              <a:rPr lang="en-US" sz="2000" dirty="0"/>
              <a:t>DA</a:t>
            </a:r>
            <a:r>
              <a:rPr lang="ru-RU" sz="2000" baseline="-25000" dirty="0"/>
              <a:t>1</a:t>
            </a:r>
            <a:r>
              <a:rPr lang="en-US" sz="2000" dirty="0"/>
              <a:t>B</a:t>
            </a:r>
            <a:r>
              <a:rPr lang="en-US" sz="2000" baseline="-25000" dirty="0"/>
              <a:t>1</a:t>
            </a:r>
            <a:r>
              <a:rPr lang="en-US" sz="2000" dirty="0"/>
              <a:t>C</a:t>
            </a:r>
            <a:r>
              <a:rPr lang="en-US" sz="2000" baseline="-25000" dirty="0"/>
              <a:t>1</a:t>
            </a:r>
            <a:r>
              <a:rPr lang="en-US" sz="2000" dirty="0"/>
              <a:t>D</a:t>
            </a:r>
            <a:r>
              <a:rPr lang="en-US" sz="2000" baseline="-25000" dirty="0"/>
              <a:t>1</a:t>
            </a:r>
            <a:r>
              <a:rPr lang="ru-RU" sz="2000" dirty="0"/>
              <a:t> стороны основания равны 2, а боковые ребра равны 5. На ребре АА</a:t>
            </a:r>
            <a:r>
              <a:rPr lang="ru-RU" sz="2000" baseline="-25000" dirty="0"/>
              <a:t>1</a:t>
            </a:r>
            <a:r>
              <a:rPr lang="ru-RU" sz="2000" dirty="0"/>
              <a:t> отмечена точка Е так, что АЕ : ЕА</a:t>
            </a:r>
            <a:r>
              <a:rPr lang="ru-RU" sz="2000" baseline="-25000" dirty="0"/>
              <a:t>1</a:t>
            </a:r>
            <a:r>
              <a:rPr lang="ru-RU" sz="2000" dirty="0"/>
              <a:t> = 3 : 2. Найдите угол между плоскостями АВС и ВЕ</a:t>
            </a:r>
            <a:r>
              <a:rPr lang="en-US" sz="2000" dirty="0"/>
              <a:t>D</a:t>
            </a:r>
            <a:r>
              <a:rPr lang="ru-RU" sz="2000" baseline="-25000" dirty="0"/>
              <a:t>1</a:t>
            </a:r>
            <a:r>
              <a:rPr lang="ru-RU" sz="2000" dirty="0"/>
              <a:t>. </a:t>
            </a:r>
            <a:endParaRPr lang="ru-RU" sz="2000" dirty="0" smtClean="0"/>
          </a:p>
          <a:p>
            <a:r>
              <a:rPr lang="ru-RU" sz="2000" b="1" dirty="0" smtClean="0">
                <a:solidFill>
                  <a:srgbClr val="FF0000"/>
                </a:solidFill>
              </a:rPr>
              <a:t>2 способ.</a:t>
            </a:r>
            <a:endParaRPr lang="ru-RU" sz="2000" b="1" dirty="0">
              <a:solidFill>
                <a:srgbClr val="FF0000"/>
              </a:solidFill>
            </a:endParaRPr>
          </a:p>
        </p:txBody>
      </p:sp>
      <p:sp>
        <p:nvSpPr>
          <p:cNvPr id="4120" name="Freeform 24"/>
          <p:cNvSpPr>
            <a:spLocks/>
          </p:cNvSpPr>
          <p:nvPr/>
        </p:nvSpPr>
        <p:spPr bwMode="auto">
          <a:xfrm>
            <a:off x="604838" y="2713038"/>
            <a:ext cx="2997200" cy="3632200"/>
          </a:xfrm>
          <a:custGeom>
            <a:avLst/>
            <a:gdLst>
              <a:gd name="T0" fmla="*/ 1416 w 1888"/>
              <a:gd name="T1" fmla="*/ 2288 h 2288"/>
              <a:gd name="T2" fmla="*/ 1888 w 1888"/>
              <a:gd name="T3" fmla="*/ 1064 h 2288"/>
              <a:gd name="T4" fmla="*/ 472 w 1888"/>
              <a:gd name="T5" fmla="*/ 0 h 2288"/>
              <a:gd name="T6" fmla="*/ 0 w 1888"/>
              <a:gd name="T7" fmla="*/ 1280 h 2288"/>
              <a:gd name="T8" fmla="*/ 0 60000 65536"/>
              <a:gd name="T9" fmla="*/ 0 60000 65536"/>
              <a:gd name="T10" fmla="*/ 0 60000 65536"/>
              <a:gd name="T11" fmla="*/ 0 60000 65536"/>
              <a:gd name="T12" fmla="*/ 0 w 1888"/>
              <a:gd name="T13" fmla="*/ 0 h 2288"/>
              <a:gd name="T14" fmla="*/ 1888 w 1888"/>
              <a:gd name="T15" fmla="*/ 2288 h 22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888" h="2288">
                <a:moveTo>
                  <a:pt x="1416" y="2288"/>
                </a:moveTo>
                <a:lnTo>
                  <a:pt x="1888" y="1064"/>
                </a:lnTo>
                <a:lnTo>
                  <a:pt x="472" y="0"/>
                </a:lnTo>
                <a:lnTo>
                  <a:pt x="0" y="1280"/>
                </a:lnTo>
              </a:path>
            </a:pathLst>
          </a:custGeom>
          <a:gradFill rotWithShape="1">
            <a:gsLst>
              <a:gs pos="0">
                <a:schemeClr val="bg1">
                  <a:alpha val="14998"/>
                </a:schemeClr>
              </a:gs>
              <a:gs pos="100000">
                <a:srgbClr val="33CCFF">
                  <a:alpha val="12999"/>
                </a:srgbClr>
              </a:gs>
            </a:gsLst>
            <a:path path="rect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5" name="Freeform 28"/>
          <p:cNvSpPr>
            <a:spLocks/>
          </p:cNvSpPr>
          <p:nvPr/>
        </p:nvSpPr>
        <p:spPr bwMode="auto">
          <a:xfrm>
            <a:off x="1381125" y="2709863"/>
            <a:ext cx="2259013" cy="2924175"/>
          </a:xfrm>
          <a:custGeom>
            <a:avLst/>
            <a:gdLst>
              <a:gd name="T0" fmla="*/ 0 w 1423"/>
              <a:gd name="T1" fmla="*/ 0 h 1842"/>
              <a:gd name="T2" fmla="*/ 47 w 1423"/>
              <a:gd name="T3" fmla="*/ 1842 h 1842"/>
              <a:gd name="T4" fmla="*/ 1423 w 1423"/>
              <a:gd name="T5" fmla="*/ 1842 h 1842"/>
              <a:gd name="T6" fmla="*/ 0 60000 65536"/>
              <a:gd name="T7" fmla="*/ 0 60000 65536"/>
              <a:gd name="T8" fmla="*/ 0 60000 65536"/>
              <a:gd name="T9" fmla="*/ 0 w 1423"/>
              <a:gd name="T10" fmla="*/ 0 h 1842"/>
              <a:gd name="T11" fmla="*/ 1423 w 1423"/>
              <a:gd name="T12" fmla="*/ 1842 h 184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23" h="1842">
                <a:moveTo>
                  <a:pt x="0" y="0"/>
                </a:moveTo>
                <a:lnTo>
                  <a:pt x="47" y="1842"/>
                </a:lnTo>
                <a:lnTo>
                  <a:pt x="1423" y="1842"/>
                </a:lnTo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6" name="Freeform 29"/>
          <p:cNvSpPr>
            <a:spLocks/>
          </p:cNvSpPr>
          <p:nvPr/>
        </p:nvSpPr>
        <p:spPr bwMode="auto">
          <a:xfrm>
            <a:off x="598488" y="5646738"/>
            <a:ext cx="831850" cy="733425"/>
          </a:xfrm>
          <a:custGeom>
            <a:avLst/>
            <a:gdLst>
              <a:gd name="T0" fmla="*/ 524 w 524"/>
              <a:gd name="T1" fmla="*/ 0 h 462"/>
              <a:gd name="T2" fmla="*/ 0 w 524"/>
              <a:gd name="T3" fmla="*/ 462 h 462"/>
              <a:gd name="T4" fmla="*/ 0 60000 65536"/>
              <a:gd name="T5" fmla="*/ 0 60000 65536"/>
              <a:gd name="T6" fmla="*/ 0 w 524"/>
              <a:gd name="T7" fmla="*/ 0 h 462"/>
              <a:gd name="T8" fmla="*/ 524 w 524"/>
              <a:gd name="T9" fmla="*/ 462 h 46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524" h="462">
                <a:moveTo>
                  <a:pt x="524" y="0"/>
                </a:moveTo>
                <a:lnTo>
                  <a:pt x="0" y="462"/>
                </a:lnTo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7" name="Text Box 30"/>
          <p:cNvSpPr txBox="1">
            <a:spLocks noChangeArrowheads="1"/>
          </p:cNvSpPr>
          <p:nvPr/>
        </p:nvSpPr>
        <p:spPr bwMode="auto">
          <a:xfrm>
            <a:off x="1049338" y="5392738"/>
            <a:ext cx="5127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chemeClr val="tx2"/>
                </a:solidFill>
                <a:cs typeface="Arial" charset="0"/>
              </a:rPr>
              <a:t>D</a:t>
            </a:r>
            <a:endParaRPr lang="ru-RU" sz="2000" b="1">
              <a:solidFill>
                <a:schemeClr val="tx2"/>
              </a:solidFill>
              <a:cs typeface="Arial" charset="0"/>
            </a:endParaRPr>
          </a:p>
        </p:txBody>
      </p:sp>
      <p:sp>
        <p:nvSpPr>
          <p:cNvPr id="1038" name="Text Box 31"/>
          <p:cNvSpPr txBox="1">
            <a:spLocks noChangeArrowheads="1"/>
          </p:cNvSpPr>
          <p:nvPr/>
        </p:nvSpPr>
        <p:spPr bwMode="auto">
          <a:xfrm>
            <a:off x="352425" y="6269038"/>
            <a:ext cx="5127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solidFill>
                  <a:schemeClr val="tx2"/>
                </a:solidFill>
                <a:cs typeface="Arial" charset="0"/>
              </a:rPr>
              <a:t>А</a:t>
            </a:r>
          </a:p>
        </p:txBody>
      </p:sp>
      <p:sp>
        <p:nvSpPr>
          <p:cNvPr id="1039" name="Text Box 32"/>
          <p:cNvSpPr txBox="1">
            <a:spLocks noChangeArrowheads="1"/>
          </p:cNvSpPr>
          <p:nvPr/>
        </p:nvSpPr>
        <p:spPr bwMode="auto">
          <a:xfrm>
            <a:off x="2738438" y="6345238"/>
            <a:ext cx="5127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solidFill>
                  <a:schemeClr val="tx2"/>
                </a:solidFill>
                <a:cs typeface="Arial" charset="0"/>
              </a:rPr>
              <a:t>В</a:t>
            </a:r>
          </a:p>
        </p:txBody>
      </p:sp>
      <p:sp>
        <p:nvSpPr>
          <p:cNvPr id="1041" name="Text Box 34"/>
          <p:cNvSpPr txBox="1">
            <a:spLocks noChangeArrowheads="1"/>
          </p:cNvSpPr>
          <p:nvPr/>
        </p:nvSpPr>
        <p:spPr bwMode="auto">
          <a:xfrm>
            <a:off x="147638" y="3221038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chemeClr val="tx2"/>
                </a:solidFill>
                <a:cs typeface="Arial" charset="0"/>
              </a:rPr>
              <a:t>A</a:t>
            </a:r>
            <a:r>
              <a:rPr lang="en-US" sz="2000" b="1" baseline="-25000">
                <a:solidFill>
                  <a:schemeClr val="tx2"/>
                </a:solidFill>
                <a:cs typeface="Arial" charset="0"/>
              </a:rPr>
              <a:t>1</a:t>
            </a:r>
            <a:endParaRPr lang="ru-RU" sz="2000" b="1">
              <a:solidFill>
                <a:schemeClr val="tx2"/>
              </a:solidFill>
              <a:cs typeface="Arial" charset="0"/>
            </a:endParaRPr>
          </a:p>
        </p:txBody>
      </p:sp>
      <p:sp>
        <p:nvSpPr>
          <p:cNvPr id="1042" name="Text Box 35"/>
          <p:cNvSpPr txBox="1">
            <a:spLocks noChangeArrowheads="1"/>
          </p:cNvSpPr>
          <p:nvPr/>
        </p:nvSpPr>
        <p:spPr bwMode="auto">
          <a:xfrm>
            <a:off x="971550" y="2273300"/>
            <a:ext cx="7032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chemeClr val="tx2"/>
                </a:solidFill>
                <a:cs typeface="Arial" charset="0"/>
              </a:rPr>
              <a:t>D</a:t>
            </a:r>
            <a:r>
              <a:rPr lang="en-US" sz="2000" b="1" baseline="-25000">
                <a:solidFill>
                  <a:schemeClr val="tx2"/>
                </a:solidFill>
                <a:cs typeface="Arial" charset="0"/>
              </a:rPr>
              <a:t>1</a:t>
            </a:r>
            <a:endParaRPr lang="ru-RU" sz="2000" b="1">
              <a:solidFill>
                <a:schemeClr val="tx2"/>
              </a:solidFill>
              <a:cs typeface="Arial" charset="0"/>
            </a:endParaRPr>
          </a:p>
        </p:txBody>
      </p:sp>
      <p:sp>
        <p:nvSpPr>
          <p:cNvPr id="1043" name="Text Box 36"/>
          <p:cNvSpPr txBox="1">
            <a:spLocks noChangeArrowheads="1"/>
          </p:cNvSpPr>
          <p:nvPr/>
        </p:nvSpPr>
        <p:spPr bwMode="auto">
          <a:xfrm>
            <a:off x="3633788" y="2454275"/>
            <a:ext cx="7810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chemeClr val="tx2"/>
                </a:solidFill>
                <a:cs typeface="Arial" charset="0"/>
              </a:rPr>
              <a:t>C</a:t>
            </a:r>
            <a:r>
              <a:rPr lang="en-US" sz="2000" b="1" baseline="-25000">
                <a:solidFill>
                  <a:schemeClr val="tx2"/>
                </a:solidFill>
                <a:cs typeface="Arial" charset="0"/>
              </a:rPr>
              <a:t>1</a:t>
            </a:r>
            <a:endParaRPr lang="ru-RU" sz="2000" b="1">
              <a:solidFill>
                <a:schemeClr val="tx2"/>
              </a:solidFill>
              <a:cs typeface="Arial" charset="0"/>
            </a:endParaRPr>
          </a:p>
        </p:txBody>
      </p:sp>
      <p:sp>
        <p:nvSpPr>
          <p:cNvPr id="1044" name="AutoShape 37"/>
          <p:cNvSpPr>
            <a:spLocks noChangeArrowheads="1"/>
          </p:cNvSpPr>
          <p:nvPr/>
        </p:nvSpPr>
        <p:spPr bwMode="auto">
          <a:xfrm>
            <a:off x="571472" y="2714620"/>
            <a:ext cx="3013075" cy="3676650"/>
          </a:xfrm>
          <a:prstGeom prst="cube">
            <a:avLst>
              <a:gd name="adj" fmla="val 25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45" name="Text Box 38"/>
          <p:cNvSpPr txBox="1">
            <a:spLocks noChangeArrowheads="1"/>
          </p:cNvSpPr>
          <p:nvPr/>
        </p:nvSpPr>
        <p:spPr bwMode="auto">
          <a:xfrm>
            <a:off x="2814638" y="3281363"/>
            <a:ext cx="6762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chemeClr val="tx2"/>
                </a:solidFill>
                <a:cs typeface="Arial" charset="0"/>
              </a:rPr>
              <a:t>B</a:t>
            </a:r>
            <a:r>
              <a:rPr lang="en-US" sz="2000" b="1" baseline="-25000">
                <a:solidFill>
                  <a:schemeClr val="tx2"/>
                </a:solidFill>
                <a:cs typeface="Arial" charset="0"/>
              </a:rPr>
              <a:t>1</a:t>
            </a:r>
            <a:endParaRPr lang="ru-RU" sz="2000" b="1">
              <a:solidFill>
                <a:schemeClr val="tx2"/>
              </a:solidFill>
              <a:cs typeface="Arial" charset="0"/>
            </a:endParaRPr>
          </a:p>
        </p:txBody>
      </p:sp>
      <p:sp>
        <p:nvSpPr>
          <p:cNvPr id="4135" name="Text Box 39"/>
          <p:cNvSpPr txBox="1">
            <a:spLocks noChangeArrowheads="1"/>
          </p:cNvSpPr>
          <p:nvPr/>
        </p:nvSpPr>
        <p:spPr bwMode="auto">
          <a:xfrm>
            <a:off x="1547813" y="6330950"/>
            <a:ext cx="3254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b="1"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2</a:t>
            </a:r>
            <a:endParaRPr lang="ru-RU" sz="2000" b="1"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endParaRPr>
          </a:p>
        </p:txBody>
      </p:sp>
      <p:sp>
        <p:nvSpPr>
          <p:cNvPr id="4140" name="Freeform 44"/>
          <p:cNvSpPr>
            <a:spLocks/>
          </p:cNvSpPr>
          <p:nvPr/>
        </p:nvSpPr>
        <p:spPr bwMode="auto">
          <a:xfrm>
            <a:off x="592138" y="2674938"/>
            <a:ext cx="774700" cy="2070100"/>
          </a:xfrm>
          <a:custGeom>
            <a:avLst/>
            <a:gdLst>
              <a:gd name="T0" fmla="*/ 488 w 488"/>
              <a:gd name="T1" fmla="*/ 0 h 1304"/>
              <a:gd name="T2" fmla="*/ 0 w 488"/>
              <a:gd name="T3" fmla="*/ 1304 h 1304"/>
              <a:gd name="T4" fmla="*/ 0 60000 65536"/>
              <a:gd name="T5" fmla="*/ 0 60000 65536"/>
              <a:gd name="T6" fmla="*/ 0 w 488"/>
              <a:gd name="T7" fmla="*/ 0 h 1304"/>
              <a:gd name="T8" fmla="*/ 488 w 488"/>
              <a:gd name="T9" fmla="*/ 1304 h 130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88" h="1304">
                <a:moveTo>
                  <a:pt x="488" y="0"/>
                </a:moveTo>
                <a:lnTo>
                  <a:pt x="0" y="1304"/>
                </a:lnTo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41" name="Text Box 45"/>
          <p:cNvSpPr txBox="1">
            <a:spLocks noChangeArrowheads="1"/>
          </p:cNvSpPr>
          <p:nvPr/>
        </p:nvSpPr>
        <p:spPr bwMode="auto">
          <a:xfrm>
            <a:off x="3254375" y="5788025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b="1"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2</a:t>
            </a:r>
            <a:endParaRPr lang="ru-RU" sz="2000" b="1"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endParaRPr>
          </a:p>
        </p:txBody>
      </p:sp>
      <p:sp>
        <p:nvSpPr>
          <p:cNvPr id="4142" name="Freeform 46" descr="Светлый диагональный 2"/>
          <p:cNvSpPr>
            <a:spLocks/>
          </p:cNvSpPr>
          <p:nvPr/>
        </p:nvSpPr>
        <p:spPr bwMode="auto">
          <a:xfrm>
            <a:off x="617538" y="5634038"/>
            <a:ext cx="2971800" cy="749300"/>
          </a:xfrm>
          <a:custGeom>
            <a:avLst/>
            <a:gdLst>
              <a:gd name="T0" fmla="*/ 1416 w 1872"/>
              <a:gd name="T1" fmla="*/ 456 h 472"/>
              <a:gd name="T2" fmla="*/ 1872 w 1872"/>
              <a:gd name="T3" fmla="*/ 0 h 472"/>
              <a:gd name="T4" fmla="*/ 520 w 1872"/>
              <a:gd name="T5" fmla="*/ 8 h 472"/>
              <a:gd name="T6" fmla="*/ 0 w 1872"/>
              <a:gd name="T7" fmla="*/ 472 h 472"/>
              <a:gd name="T8" fmla="*/ 0 60000 65536"/>
              <a:gd name="T9" fmla="*/ 0 60000 65536"/>
              <a:gd name="T10" fmla="*/ 0 60000 65536"/>
              <a:gd name="T11" fmla="*/ 0 60000 65536"/>
              <a:gd name="T12" fmla="*/ 0 w 1872"/>
              <a:gd name="T13" fmla="*/ 0 h 472"/>
              <a:gd name="T14" fmla="*/ 1872 w 1872"/>
              <a:gd name="T15" fmla="*/ 472 h 47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872" h="472">
                <a:moveTo>
                  <a:pt x="1416" y="456"/>
                </a:moveTo>
                <a:lnTo>
                  <a:pt x="1872" y="0"/>
                </a:lnTo>
                <a:lnTo>
                  <a:pt x="520" y="8"/>
                </a:lnTo>
                <a:lnTo>
                  <a:pt x="0" y="472"/>
                </a:lnTo>
              </a:path>
            </a:pathLst>
          </a:custGeom>
          <a:pattFill prst="ltUpDiag">
            <a:fgClr>
              <a:srgbClr val="CC00FF">
                <a:alpha val="36078"/>
              </a:srgbClr>
            </a:fgClr>
            <a:bgClr>
              <a:schemeClr val="bg1">
                <a:alpha val="36078"/>
              </a:schemeClr>
            </a:bgClr>
          </a:patt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43" name="Freeform 47"/>
          <p:cNvSpPr>
            <a:spLocks/>
          </p:cNvSpPr>
          <p:nvPr/>
        </p:nvSpPr>
        <p:spPr bwMode="auto">
          <a:xfrm>
            <a:off x="1366838" y="2700338"/>
            <a:ext cx="2286000" cy="1739900"/>
          </a:xfrm>
          <a:custGeom>
            <a:avLst/>
            <a:gdLst>
              <a:gd name="T0" fmla="*/ 0 w 1440"/>
              <a:gd name="T1" fmla="*/ 0 h 1096"/>
              <a:gd name="T2" fmla="*/ 1440 w 1440"/>
              <a:gd name="T3" fmla="*/ 1096 h 1096"/>
              <a:gd name="T4" fmla="*/ 0 60000 65536"/>
              <a:gd name="T5" fmla="*/ 0 60000 65536"/>
              <a:gd name="T6" fmla="*/ 0 w 1440"/>
              <a:gd name="T7" fmla="*/ 0 h 1096"/>
              <a:gd name="T8" fmla="*/ 1440 w 1440"/>
              <a:gd name="T9" fmla="*/ 1096 h 109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440" h="1096">
                <a:moveTo>
                  <a:pt x="0" y="0"/>
                </a:moveTo>
                <a:lnTo>
                  <a:pt x="1440" y="1096"/>
                </a:lnTo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9" name="Group 48"/>
          <p:cNvGrpSpPr>
            <a:grpSpLocks/>
          </p:cNvGrpSpPr>
          <p:nvPr/>
        </p:nvGrpSpPr>
        <p:grpSpPr bwMode="auto">
          <a:xfrm>
            <a:off x="331789" y="4000500"/>
            <a:ext cx="319089" cy="1565275"/>
            <a:chOff x="209" y="2363"/>
            <a:chExt cx="201" cy="986"/>
          </a:xfrm>
        </p:grpSpPr>
        <p:sp>
          <p:nvSpPr>
            <p:cNvPr id="4145" name="Text Box 49"/>
            <p:cNvSpPr txBox="1">
              <a:spLocks noChangeArrowheads="1"/>
            </p:cNvSpPr>
            <p:nvPr/>
          </p:nvSpPr>
          <p:spPr bwMode="auto">
            <a:xfrm rot="16200000">
              <a:off x="248" y="3194"/>
              <a:ext cx="116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endParaRPr lang="ru-RU" sz="1400" b="1" dirty="0"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endParaRPr>
            </a:p>
          </p:txBody>
        </p:sp>
        <p:sp>
          <p:nvSpPr>
            <p:cNvPr id="4146" name="Text Box 50"/>
            <p:cNvSpPr txBox="1">
              <a:spLocks noChangeArrowheads="1"/>
            </p:cNvSpPr>
            <p:nvPr/>
          </p:nvSpPr>
          <p:spPr bwMode="auto">
            <a:xfrm rot="16200000">
              <a:off x="255" y="2324"/>
              <a:ext cx="116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endParaRPr lang="ru-RU" sz="1400" b="1" dirty="0"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endParaRPr>
            </a:p>
          </p:txBody>
        </p:sp>
      </p:grpSp>
      <p:sp>
        <p:nvSpPr>
          <p:cNvPr id="4147" name="Freeform 51"/>
          <p:cNvSpPr>
            <a:spLocks/>
          </p:cNvSpPr>
          <p:nvPr/>
        </p:nvSpPr>
        <p:spPr bwMode="auto">
          <a:xfrm>
            <a:off x="592138" y="4719638"/>
            <a:ext cx="2252662" cy="1624012"/>
          </a:xfrm>
          <a:custGeom>
            <a:avLst/>
            <a:gdLst>
              <a:gd name="T0" fmla="*/ 1419 w 1419"/>
              <a:gd name="T1" fmla="*/ 1023 h 1023"/>
              <a:gd name="T2" fmla="*/ 0 w 1419"/>
              <a:gd name="T3" fmla="*/ 0 h 1023"/>
              <a:gd name="T4" fmla="*/ 0 60000 65536"/>
              <a:gd name="T5" fmla="*/ 0 60000 65536"/>
              <a:gd name="T6" fmla="*/ 0 w 1419"/>
              <a:gd name="T7" fmla="*/ 0 h 1023"/>
              <a:gd name="T8" fmla="*/ 1419 w 1419"/>
              <a:gd name="T9" fmla="*/ 1023 h 1023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419" h="1023">
                <a:moveTo>
                  <a:pt x="1419" y="1023"/>
                </a:moveTo>
                <a:lnTo>
                  <a:pt x="0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48" name="Oval 52"/>
          <p:cNvSpPr>
            <a:spLocks noChangeArrowheads="1"/>
          </p:cNvSpPr>
          <p:nvPr/>
        </p:nvSpPr>
        <p:spPr bwMode="auto">
          <a:xfrm>
            <a:off x="573088" y="4686300"/>
            <a:ext cx="73025" cy="71438"/>
          </a:xfrm>
          <a:prstGeom prst="ellipse">
            <a:avLst/>
          </a:prstGeom>
          <a:solidFill>
            <a:srgbClr val="FF0000"/>
          </a:solidFill>
          <a:ln w="31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10" name="Group 54"/>
          <p:cNvGrpSpPr>
            <a:grpSpLocks/>
          </p:cNvGrpSpPr>
          <p:nvPr/>
        </p:nvGrpSpPr>
        <p:grpSpPr bwMode="auto">
          <a:xfrm>
            <a:off x="60325" y="3822700"/>
            <a:ext cx="336550" cy="1836738"/>
            <a:chOff x="38" y="2251"/>
            <a:chExt cx="212" cy="1157"/>
          </a:xfrm>
        </p:grpSpPr>
        <p:sp>
          <p:nvSpPr>
            <p:cNvPr id="4151" name="Text Box 55"/>
            <p:cNvSpPr txBox="1">
              <a:spLocks noChangeArrowheads="1"/>
            </p:cNvSpPr>
            <p:nvPr/>
          </p:nvSpPr>
          <p:spPr bwMode="auto">
            <a:xfrm>
              <a:off x="68" y="3158"/>
              <a:ext cx="18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000" b="1">
                  <a:effectLst>
                    <a:outerShdw blurRad="38100" dist="38100" dir="2700000" algn="tl">
                      <a:srgbClr val="C0C0C0"/>
                    </a:outerShdw>
                  </a:effectLst>
                  <a:cs typeface="Arial" charset="0"/>
                </a:rPr>
                <a:t>3</a:t>
              </a:r>
              <a:endParaRPr lang="ru-RU" sz="2000" b="1"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endParaRPr>
            </a:p>
          </p:txBody>
        </p:sp>
        <p:sp>
          <p:nvSpPr>
            <p:cNvPr id="4152" name="Text Box 56"/>
            <p:cNvSpPr txBox="1">
              <a:spLocks noChangeArrowheads="1"/>
            </p:cNvSpPr>
            <p:nvPr/>
          </p:nvSpPr>
          <p:spPr bwMode="auto">
            <a:xfrm>
              <a:off x="38" y="2251"/>
              <a:ext cx="18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000" b="1">
                  <a:effectLst>
                    <a:outerShdw blurRad="38100" dist="38100" dir="2700000" algn="tl">
                      <a:srgbClr val="C0C0C0"/>
                    </a:outerShdw>
                  </a:effectLst>
                  <a:cs typeface="Arial" charset="0"/>
                </a:rPr>
                <a:t>2</a:t>
              </a:r>
              <a:endParaRPr lang="ru-RU" sz="2000" b="1"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endParaRPr>
            </a:p>
          </p:txBody>
        </p:sp>
      </p:grpSp>
      <p:sp>
        <p:nvSpPr>
          <p:cNvPr id="4166" name="Text Box 70"/>
          <p:cNvSpPr txBox="1">
            <a:spLocks noChangeArrowheads="1"/>
          </p:cNvSpPr>
          <p:nvPr/>
        </p:nvSpPr>
        <p:spPr bwMode="auto">
          <a:xfrm>
            <a:off x="276225" y="4483100"/>
            <a:ext cx="5127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chemeClr val="tx2"/>
                </a:solidFill>
                <a:cs typeface="Arial" charset="0"/>
              </a:rPr>
              <a:t>E</a:t>
            </a:r>
            <a:endParaRPr lang="ru-RU" sz="2000" b="1">
              <a:solidFill>
                <a:schemeClr val="tx2"/>
              </a:solidFill>
              <a:cs typeface="Arial" charset="0"/>
            </a:endParaRPr>
          </a:p>
        </p:txBody>
      </p:sp>
      <p:sp>
        <p:nvSpPr>
          <p:cNvPr id="4167" name="Text Box 71"/>
          <p:cNvSpPr txBox="1">
            <a:spLocks noChangeArrowheads="1"/>
          </p:cNvSpPr>
          <p:nvPr/>
        </p:nvSpPr>
        <p:spPr bwMode="auto">
          <a:xfrm>
            <a:off x="230188" y="4714884"/>
            <a:ext cx="28892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000" b="1" dirty="0"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5</a:t>
            </a:r>
          </a:p>
        </p:txBody>
      </p:sp>
      <p:sp>
        <p:nvSpPr>
          <p:cNvPr id="4168" name="Freeform 72"/>
          <p:cNvSpPr>
            <a:spLocks/>
          </p:cNvSpPr>
          <p:nvPr/>
        </p:nvSpPr>
        <p:spPr bwMode="auto">
          <a:xfrm>
            <a:off x="309563" y="3462338"/>
            <a:ext cx="230187" cy="2879725"/>
          </a:xfrm>
          <a:custGeom>
            <a:avLst/>
            <a:gdLst>
              <a:gd name="T0" fmla="*/ 145 w 145"/>
              <a:gd name="T1" fmla="*/ 0 h 1814"/>
              <a:gd name="T2" fmla="*/ 26 w 145"/>
              <a:gd name="T3" fmla="*/ 272 h 1814"/>
              <a:gd name="T4" fmla="*/ 8 w 145"/>
              <a:gd name="T5" fmla="*/ 816 h 1814"/>
              <a:gd name="T6" fmla="*/ 74 w 145"/>
              <a:gd name="T7" fmla="*/ 1584 h 1814"/>
              <a:gd name="T8" fmla="*/ 145 w 145"/>
              <a:gd name="T9" fmla="*/ 1814 h 18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5"/>
              <a:gd name="T16" fmla="*/ 0 h 1814"/>
              <a:gd name="T17" fmla="*/ 145 w 145"/>
              <a:gd name="T18" fmla="*/ 1814 h 18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5" h="1814">
                <a:moveTo>
                  <a:pt x="145" y="0"/>
                </a:moveTo>
                <a:cubicBezTo>
                  <a:pt x="125" y="45"/>
                  <a:pt x="49" y="136"/>
                  <a:pt x="26" y="272"/>
                </a:cubicBezTo>
                <a:cubicBezTo>
                  <a:pt x="3" y="408"/>
                  <a:pt x="0" y="597"/>
                  <a:pt x="8" y="816"/>
                </a:cubicBezTo>
                <a:cubicBezTo>
                  <a:pt x="16" y="1035"/>
                  <a:pt x="51" y="1418"/>
                  <a:pt x="74" y="1584"/>
                </a:cubicBezTo>
                <a:cubicBezTo>
                  <a:pt x="97" y="1750"/>
                  <a:pt x="130" y="1766"/>
                  <a:pt x="145" y="181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69" name="Rectangle 73"/>
          <p:cNvSpPr>
            <a:spLocks noChangeArrowheads="1"/>
          </p:cNvSpPr>
          <p:nvPr/>
        </p:nvSpPr>
        <p:spPr bwMode="auto">
          <a:xfrm>
            <a:off x="250825" y="1052513"/>
            <a:ext cx="871378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000" dirty="0"/>
              <a:t>                </a:t>
            </a:r>
          </a:p>
        </p:txBody>
      </p:sp>
      <p:sp>
        <p:nvSpPr>
          <p:cNvPr id="4170" name="Rectangle 74"/>
          <p:cNvSpPr>
            <a:spLocks noChangeArrowheads="1"/>
          </p:cNvSpPr>
          <p:nvPr/>
        </p:nvSpPr>
        <p:spPr bwMode="auto">
          <a:xfrm>
            <a:off x="358775" y="1643050"/>
            <a:ext cx="878522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2000" dirty="0"/>
          </a:p>
        </p:txBody>
      </p:sp>
      <p:grpSp>
        <p:nvGrpSpPr>
          <p:cNvPr id="14" name="Group 75"/>
          <p:cNvGrpSpPr>
            <a:grpSpLocks/>
          </p:cNvGrpSpPr>
          <p:nvPr/>
        </p:nvGrpSpPr>
        <p:grpSpPr bwMode="auto">
          <a:xfrm>
            <a:off x="2857488" y="4143380"/>
            <a:ext cx="1236662" cy="2187575"/>
            <a:chOff x="1813" y="2462"/>
            <a:chExt cx="779" cy="1378"/>
          </a:xfrm>
        </p:grpSpPr>
        <p:sp>
          <p:nvSpPr>
            <p:cNvPr id="1091" name="Text Box 76"/>
            <p:cNvSpPr txBox="1">
              <a:spLocks noChangeArrowheads="1"/>
            </p:cNvSpPr>
            <p:nvPr/>
          </p:nvSpPr>
          <p:spPr bwMode="auto">
            <a:xfrm>
              <a:off x="2269" y="2462"/>
              <a:ext cx="32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="1">
                  <a:solidFill>
                    <a:schemeClr val="tx2"/>
                  </a:solidFill>
                  <a:cs typeface="Arial" charset="0"/>
                </a:rPr>
                <a:t>F</a:t>
              </a:r>
              <a:endParaRPr lang="ru-RU" sz="2000" b="1">
                <a:solidFill>
                  <a:schemeClr val="tx2"/>
                </a:solidFill>
                <a:cs typeface="Arial" charset="0"/>
              </a:endParaRPr>
            </a:p>
          </p:txBody>
        </p:sp>
        <p:sp>
          <p:nvSpPr>
            <p:cNvPr id="1092" name="Freeform 77"/>
            <p:cNvSpPr>
              <a:spLocks/>
            </p:cNvSpPr>
            <p:nvPr/>
          </p:nvSpPr>
          <p:spPr bwMode="auto">
            <a:xfrm>
              <a:off x="1813" y="2608"/>
              <a:ext cx="464" cy="1232"/>
            </a:xfrm>
            <a:custGeom>
              <a:avLst/>
              <a:gdLst>
                <a:gd name="T0" fmla="*/ 464 w 464"/>
                <a:gd name="T1" fmla="*/ 0 h 1232"/>
                <a:gd name="T2" fmla="*/ 0 w 464"/>
                <a:gd name="T3" fmla="*/ 1232 h 1232"/>
                <a:gd name="T4" fmla="*/ 0 60000 65536"/>
                <a:gd name="T5" fmla="*/ 0 60000 65536"/>
                <a:gd name="T6" fmla="*/ 0 w 464"/>
                <a:gd name="T7" fmla="*/ 0 h 1232"/>
                <a:gd name="T8" fmla="*/ 464 w 464"/>
                <a:gd name="T9" fmla="*/ 1232 h 123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64" h="1232">
                  <a:moveTo>
                    <a:pt x="464" y="0"/>
                  </a:moveTo>
                  <a:lnTo>
                    <a:pt x="0" y="1232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93" name="Oval 78"/>
            <p:cNvSpPr>
              <a:spLocks noChangeArrowheads="1"/>
            </p:cNvSpPr>
            <p:nvPr/>
          </p:nvSpPr>
          <p:spPr bwMode="auto">
            <a:xfrm>
              <a:off x="2261" y="2598"/>
              <a:ext cx="46" cy="45"/>
            </a:xfrm>
            <a:prstGeom prst="ellipse">
              <a:avLst/>
            </a:prstGeom>
            <a:solidFill>
              <a:srgbClr val="0066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080" name="Rectangle 103"/>
          <p:cNvSpPr>
            <a:spLocks noChangeArrowheads="1"/>
          </p:cNvSpPr>
          <p:nvPr/>
        </p:nvSpPr>
        <p:spPr bwMode="auto">
          <a:xfrm>
            <a:off x="5143504" y="2143116"/>
            <a:ext cx="30257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en-US" sz="2800" dirty="0"/>
          </a:p>
        </p:txBody>
      </p:sp>
      <p:cxnSp>
        <p:nvCxnSpPr>
          <p:cNvPr id="40" name="Прямая со стрелкой 39"/>
          <p:cNvCxnSpPr>
            <a:stCxn id="4142" idx="2"/>
          </p:cNvCxnSpPr>
          <p:nvPr/>
        </p:nvCxnSpPr>
        <p:spPr>
          <a:xfrm flipH="1" flipV="1">
            <a:off x="1357290" y="2357430"/>
            <a:ext cx="85748" cy="328930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>
            <a:stCxn id="4142" idx="2"/>
          </p:cNvCxnSpPr>
          <p:nvPr/>
        </p:nvCxnSpPr>
        <p:spPr>
          <a:xfrm flipH="1">
            <a:off x="285720" y="5646738"/>
            <a:ext cx="1157318" cy="99697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>
            <a:stCxn id="4142" idx="2"/>
          </p:cNvCxnSpPr>
          <p:nvPr/>
        </p:nvCxnSpPr>
        <p:spPr>
          <a:xfrm flipV="1">
            <a:off x="1443038" y="5643578"/>
            <a:ext cx="2557458" cy="316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1571604" y="2143116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z</a:t>
            </a:r>
            <a:endParaRPr lang="ru-RU" dirty="0"/>
          </a:p>
        </p:txBody>
      </p:sp>
      <p:sp>
        <p:nvSpPr>
          <p:cNvPr id="46" name="TextBox 45"/>
          <p:cNvSpPr txBox="1"/>
          <p:nvPr/>
        </p:nvSpPr>
        <p:spPr>
          <a:xfrm>
            <a:off x="4143372" y="5643578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</a:t>
            </a:r>
            <a:endParaRPr lang="ru-RU" dirty="0"/>
          </a:p>
        </p:txBody>
      </p:sp>
      <p:sp>
        <p:nvSpPr>
          <p:cNvPr id="47" name="TextBox 46"/>
          <p:cNvSpPr txBox="1"/>
          <p:nvPr/>
        </p:nvSpPr>
        <p:spPr>
          <a:xfrm>
            <a:off x="642910" y="6429396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</a:t>
            </a:r>
            <a:endParaRPr lang="ru-RU" dirty="0"/>
          </a:p>
        </p:txBody>
      </p:sp>
      <p:sp>
        <p:nvSpPr>
          <p:cNvPr id="1003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0353" name="Object 1"/>
          <p:cNvGraphicFramePr>
            <a:graphicFrameLocks noChangeAspect="1"/>
          </p:cNvGraphicFramePr>
          <p:nvPr/>
        </p:nvGraphicFramePr>
        <p:xfrm>
          <a:off x="4071934" y="1285860"/>
          <a:ext cx="4857784" cy="2500330"/>
        </p:xfrm>
        <a:graphic>
          <a:graphicData uri="http://schemas.openxmlformats.org/presentationml/2006/ole">
            <p:oleObj spid="_x0000_s100353" name="Слайд" r:id="rId3" imgW="4569445" imgH="3426611" progId="PowerPoint.Slide.12">
              <p:embed/>
            </p:oleObj>
          </a:graphicData>
        </a:graphic>
      </p:graphicFrame>
      <p:sp>
        <p:nvSpPr>
          <p:cNvPr id="100356" name="Rectangle 4"/>
          <p:cNvSpPr>
            <a:spLocks noChangeArrowheads="1"/>
          </p:cNvSpPr>
          <p:nvPr/>
        </p:nvSpPr>
        <p:spPr bwMode="auto">
          <a:xfrm rot="10800000" flipV="1">
            <a:off x="4500562" y="3886130"/>
            <a:ext cx="178595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(2;0;3),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(2;2;0),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100355" name="Object 3"/>
          <p:cNvGraphicFramePr>
            <a:graphicFrameLocks noChangeAspect="1"/>
          </p:cNvGraphicFramePr>
          <p:nvPr/>
        </p:nvGraphicFramePr>
        <p:xfrm>
          <a:off x="6357950" y="3929066"/>
          <a:ext cx="190500" cy="219075"/>
        </p:xfrm>
        <a:graphic>
          <a:graphicData uri="http://schemas.openxmlformats.org/presentationml/2006/ole">
            <p:oleObj spid="_x0000_s100355" name="Формула" r:id="rId4" imgW="190335" imgH="215713" progId="Equation.3">
              <p:embed/>
            </p:oleObj>
          </a:graphicData>
        </a:graphic>
      </p:graphicFrame>
      <p:sp>
        <p:nvSpPr>
          <p:cNvPr id="100357" name="Rectangle 5"/>
          <p:cNvSpPr>
            <a:spLocks noChangeArrowheads="1"/>
          </p:cNvSpPr>
          <p:nvPr/>
        </p:nvSpPr>
        <p:spPr bwMode="auto">
          <a:xfrm>
            <a:off x="6491043" y="3857628"/>
            <a:ext cx="72416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(0;0;5).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035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0358" name="Object 6"/>
          <p:cNvGraphicFramePr>
            <a:graphicFrameLocks noChangeAspect="1"/>
          </p:cNvGraphicFramePr>
          <p:nvPr/>
        </p:nvGraphicFramePr>
        <p:xfrm>
          <a:off x="7500958" y="3857628"/>
          <a:ext cx="314325" cy="257175"/>
        </p:xfrm>
        <a:graphic>
          <a:graphicData uri="http://schemas.openxmlformats.org/presentationml/2006/ole">
            <p:oleObj spid="_x0000_s100358" name="Формула" r:id="rId5" imgW="317225" imgH="253780" progId="Equation.3">
              <p:embed/>
            </p:oleObj>
          </a:graphicData>
        </a:graphic>
      </p:graphicFrame>
      <p:sp>
        <p:nvSpPr>
          <p:cNvPr id="100360" name="Rectangle 8"/>
          <p:cNvSpPr>
            <a:spLocks noChangeArrowheads="1"/>
          </p:cNvSpPr>
          <p:nvPr/>
        </p:nvSpPr>
        <p:spPr bwMode="auto">
          <a:xfrm>
            <a:off x="7715272" y="3857629"/>
            <a:ext cx="114300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{0; 0;5},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0362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0361" name="AutoShape 9"/>
          <p:cNvSpPr>
            <a:spLocks/>
          </p:cNvSpPr>
          <p:nvPr/>
        </p:nvSpPr>
        <p:spPr bwMode="auto">
          <a:xfrm>
            <a:off x="-107950" y="457200"/>
            <a:ext cx="90487" cy="933450"/>
          </a:xfrm>
          <a:prstGeom prst="leftBrace">
            <a:avLst>
              <a:gd name="adj1" fmla="val 85965"/>
              <a:gd name="adj2" fmla="val 50000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0363" name="Rectangle 11"/>
          <p:cNvSpPr>
            <a:spLocks noChangeArrowheads="1"/>
          </p:cNvSpPr>
          <p:nvPr/>
        </p:nvSpPr>
        <p:spPr bwMode="auto">
          <a:xfrm>
            <a:off x="5354653" y="4286256"/>
            <a:ext cx="2180186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2a+3c+d=0</a:t>
            </a:r>
            <a:r>
              <a:rPr kumimoji="0" lang="en-US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    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a=c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5c+d=0	</a:t>
            </a:r>
            <a:r>
              <a:rPr lang="en-US" sz="14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   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d=-5c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2a+2b+d=0	</a:t>
            </a:r>
            <a:r>
              <a:rPr lang="en-US" sz="14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    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b=1,5c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0364" name="AutoShape 12"/>
          <p:cNvSpPr>
            <a:spLocks/>
          </p:cNvSpPr>
          <p:nvPr/>
        </p:nvSpPr>
        <p:spPr bwMode="auto">
          <a:xfrm>
            <a:off x="5286380" y="4357694"/>
            <a:ext cx="71438" cy="571504"/>
          </a:xfrm>
          <a:prstGeom prst="leftBrace">
            <a:avLst>
              <a:gd name="adj1" fmla="val 85964"/>
              <a:gd name="adj2" fmla="val 50000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aphicFrame>
        <p:nvGraphicFramePr>
          <p:cNvPr id="100366" name="Object 14"/>
          <p:cNvGraphicFramePr>
            <a:graphicFrameLocks noChangeAspect="1"/>
          </p:cNvGraphicFramePr>
          <p:nvPr/>
        </p:nvGraphicFramePr>
        <p:xfrm>
          <a:off x="6215074" y="4929198"/>
          <a:ext cx="428628" cy="500066"/>
        </p:xfrm>
        <a:graphic>
          <a:graphicData uri="http://schemas.openxmlformats.org/presentationml/2006/ole">
            <p:oleObj spid="_x0000_s100366" name="Формула" r:id="rId6" imgW="126890" imgH="228402" progId="Equation.3">
              <p:embed/>
            </p:oleObj>
          </a:graphicData>
        </a:graphic>
      </p:graphicFrame>
      <p:sp>
        <p:nvSpPr>
          <p:cNvPr id="100369" name="Rectangle 17"/>
          <p:cNvSpPr>
            <a:spLocks noChangeArrowheads="1"/>
          </p:cNvSpPr>
          <p:nvPr/>
        </p:nvSpPr>
        <p:spPr bwMode="auto">
          <a:xfrm rot="10800000" flipV="1">
            <a:off x="7358082" y="4416747"/>
            <a:ext cx="164307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2x+3y+2z-10=0                 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0370" name="Rectangle 18"/>
          <p:cNvSpPr>
            <a:spLocks noChangeArrowheads="1"/>
          </p:cNvSpPr>
          <p:nvPr/>
        </p:nvSpPr>
        <p:spPr bwMode="auto">
          <a:xfrm>
            <a:off x="4276482" y="5143513"/>
            <a:ext cx="158140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0372" name="Rectangle 20"/>
          <p:cNvSpPr>
            <a:spLocks noChangeArrowheads="1"/>
          </p:cNvSpPr>
          <p:nvPr/>
        </p:nvSpPr>
        <p:spPr bwMode="auto">
          <a:xfrm rot="10800000" flipH="1" flipV="1">
            <a:off x="6643702" y="5041297"/>
            <a:ext cx="1785950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{2;3;2}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0373" name="Rectangle 21"/>
          <p:cNvSpPr>
            <a:spLocks noChangeArrowheads="1"/>
          </p:cNvSpPr>
          <p:nvPr/>
        </p:nvSpPr>
        <p:spPr bwMode="auto">
          <a:xfrm>
            <a:off x="0" y="1581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0375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0374" name="Object 22"/>
          <p:cNvGraphicFramePr>
            <a:graphicFrameLocks noChangeAspect="1"/>
          </p:cNvGraphicFramePr>
          <p:nvPr/>
        </p:nvGraphicFramePr>
        <p:xfrm>
          <a:off x="4643438" y="5786454"/>
          <a:ext cx="3500462" cy="785818"/>
        </p:xfrm>
        <a:graphic>
          <a:graphicData uri="http://schemas.openxmlformats.org/presentationml/2006/ole">
            <p:oleObj spid="_x0000_s100374" name="Формула" r:id="rId7" imgW="2781300" imgH="520700" progId="Equation.3">
              <p:embed/>
            </p:oleObj>
          </a:graphicData>
        </a:graphic>
      </p:graphicFrame>
      <p:sp>
        <p:nvSpPr>
          <p:cNvPr id="100376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" name="Object 23"/>
          <p:cNvGraphicFramePr>
            <a:graphicFrameLocks noChangeAspect="1"/>
          </p:cNvGraphicFramePr>
          <p:nvPr/>
        </p:nvGraphicFramePr>
        <p:xfrm>
          <a:off x="4143372" y="5000636"/>
          <a:ext cx="1500198" cy="500066"/>
        </p:xfrm>
        <a:graphic>
          <a:graphicData uri="http://schemas.openxmlformats.org/presentationml/2006/ole">
            <p:oleObj spid="_x0000_s100375" name="Формула" r:id="rId8" imgW="761669" imgH="25389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4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4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4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4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4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4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22" presetClass="entr" presetSubtype="4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4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500"/>
                            </p:stCondLst>
                            <p:childTnLst>
                              <p:par>
                                <p:cTn id="7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000"/>
                            </p:stCondLst>
                            <p:childTnLst>
                              <p:par>
                                <p:cTn id="7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500"/>
                            </p:stCondLst>
                            <p:childTnLst>
                              <p:par>
                                <p:cTn id="7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3">
                                            <p:subSp spid="_x0000_s100353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100353">
                                            <p:subSp spid="_x0000_s100353"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100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subSp spid="_x0000_s100355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100355">
                                            <p:subSp spid="_x0000_s100355"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500"/>
                            </p:stCondLst>
                            <p:childTnLst>
                              <p:par>
                                <p:cTn id="9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100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8">
                                            <p:subSp spid="_x0000_s100358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00"/>
                                        <p:tgtEl>
                                          <p:spTgt spid="100358">
                                            <p:subSp spid="_x0000_s100358"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00"/>
                            </p:stCondLst>
                            <p:childTnLst>
                              <p:par>
                                <p:cTn id="10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00"/>
                                        <p:tgtEl>
                                          <p:spTgt spid="100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00"/>
                                        <p:tgtEl>
                                          <p:spTgt spid="100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500"/>
                            </p:stCondLst>
                            <p:childTnLst>
                              <p:par>
                                <p:cTn id="11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100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00"/>
                                        <p:tgtEl>
                                          <p:spTgt spid="100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00"/>
                                        <p:tgtEl>
                                          <p:spTgt spid="100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500"/>
                                        <p:tgtEl>
                                          <p:spTgt spid="100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500"/>
                                        <p:tgtEl>
                                          <p:spTgt spid="100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20" grpId="0" animBg="1" autoUpdateAnimBg="0"/>
      <p:bldP spid="4140" grpId="0" animBg="1" autoUpdateAnimBg="0"/>
      <p:bldP spid="4142" grpId="0" animBg="1" autoUpdateAnimBg="0"/>
      <p:bldP spid="4143" grpId="0" animBg="1" autoUpdateAnimBg="0"/>
      <p:bldP spid="4147" grpId="0" animBg="1" autoUpdateAnimBg="0"/>
      <p:bldP spid="4148" grpId="0" animBg="1" autoUpdateAnimBg="0"/>
      <p:bldP spid="4166" grpId="0" autoUpdateAnimBg="0"/>
      <p:bldP spid="4168" grpId="0" animBg="1" autoUpdateAnimBg="0"/>
      <p:bldP spid="4169" grpId="0" autoUpdateAnimBg="0"/>
      <p:bldP spid="4170" grpId="0" autoUpdateAnimBg="0"/>
      <p:bldP spid="45" grpId="0" autoUpdateAnimBg="0"/>
      <p:bldP spid="46" grpId="0" autoUpdateAnimBg="0"/>
      <p:bldP spid="47" grpId="0" autoUpdateAnimBg="0"/>
      <p:bldP spid="100356" grpId="0" autoUpdateAnimBg="0"/>
      <p:bldP spid="100357" grpId="0" autoUpdateAnimBg="0"/>
      <p:bldP spid="100360" grpId="0" autoUpdateAnimBg="0"/>
      <p:bldP spid="100363" grpId="0" autoUpdateAnimBg="0"/>
      <p:bldP spid="100364" grpId="0" animBg="1" autoUpdateAnimBg="0"/>
      <p:bldP spid="100369" grpId="0" autoUpdateAnimBg="0"/>
      <p:bldP spid="10037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152400" y="1142984"/>
            <a:ext cx="8636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ru-RU" sz="2000" b="1" dirty="0" smtClean="0">
              <a:solidFill>
                <a:srgbClr val="FF0000"/>
              </a:solidFill>
            </a:endParaRPr>
          </a:p>
          <a:p>
            <a:r>
              <a:rPr lang="ru-RU" sz="2000" b="1" dirty="0" smtClean="0">
                <a:solidFill>
                  <a:srgbClr val="FF0000"/>
                </a:solidFill>
              </a:rPr>
              <a:t>1 способ </a:t>
            </a:r>
            <a:r>
              <a:rPr lang="ru-RU" sz="2000" b="1" dirty="0" err="1" smtClean="0">
                <a:solidFill>
                  <a:srgbClr val="FF0000"/>
                </a:solidFill>
              </a:rPr>
              <a:t>решения</a:t>
            </a:r>
            <a:r>
              <a:rPr lang="ru-RU" sz="2000" dirty="0" err="1" smtClean="0"/>
              <a:t>.Прямая</a:t>
            </a:r>
            <a:r>
              <a:rPr lang="ru-RU" sz="2000" dirty="0" smtClean="0"/>
              <a:t> </a:t>
            </a:r>
            <a:r>
              <a:rPr lang="ru-RU" sz="2000" dirty="0"/>
              <a:t>СС</a:t>
            </a:r>
            <a:r>
              <a:rPr lang="ru-RU" sz="2000" baseline="-25000" dirty="0"/>
              <a:t>1</a:t>
            </a:r>
            <a:r>
              <a:rPr lang="ru-RU" sz="2000" dirty="0"/>
              <a:t> является наклонной к плоскости ВС</a:t>
            </a:r>
            <a:r>
              <a:rPr lang="ru-RU" sz="2000" baseline="-25000" dirty="0"/>
              <a:t>1</a:t>
            </a:r>
            <a:r>
              <a:rPr lang="en-US" sz="2000" dirty="0"/>
              <a:t>D</a:t>
            </a:r>
            <a:r>
              <a:rPr lang="ru-RU" sz="2000" dirty="0"/>
              <a:t>. Найдем проекцию СС</a:t>
            </a:r>
            <a:r>
              <a:rPr lang="ru-RU" sz="2000" baseline="-25000" dirty="0"/>
              <a:t>1</a:t>
            </a:r>
            <a:r>
              <a:rPr lang="ru-RU" sz="2000" dirty="0"/>
              <a:t> на плоскость ВС</a:t>
            </a:r>
            <a:r>
              <a:rPr lang="ru-RU" sz="2000" baseline="-25000" dirty="0"/>
              <a:t>1</a:t>
            </a:r>
            <a:r>
              <a:rPr lang="en-US" sz="2000" dirty="0"/>
              <a:t>D</a:t>
            </a:r>
            <a:r>
              <a:rPr lang="ru-RU" sz="2000" dirty="0"/>
              <a:t>.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381000" y="5130800"/>
            <a:ext cx="4406900" cy="609600"/>
            <a:chOff x="240" y="3232"/>
            <a:chExt cx="2776" cy="384"/>
          </a:xfrm>
        </p:grpSpPr>
        <p:sp>
          <p:nvSpPr>
            <p:cNvPr id="1123" name="Freeform 4"/>
            <p:cNvSpPr>
              <a:spLocks/>
            </p:cNvSpPr>
            <p:nvPr/>
          </p:nvSpPr>
          <p:spPr bwMode="auto">
            <a:xfrm>
              <a:off x="240" y="3232"/>
              <a:ext cx="2776" cy="384"/>
            </a:xfrm>
            <a:custGeom>
              <a:avLst/>
              <a:gdLst>
                <a:gd name="T0" fmla="*/ 2776 w 2776"/>
                <a:gd name="T1" fmla="*/ 0 h 384"/>
                <a:gd name="T2" fmla="*/ 0 w 2776"/>
                <a:gd name="T3" fmla="*/ 372 h 384"/>
                <a:gd name="T4" fmla="*/ 1760 w 2776"/>
                <a:gd name="T5" fmla="*/ 384 h 384"/>
                <a:gd name="T6" fmla="*/ 0 60000 65536"/>
                <a:gd name="T7" fmla="*/ 0 60000 65536"/>
                <a:gd name="T8" fmla="*/ 0 60000 65536"/>
                <a:gd name="T9" fmla="*/ 0 w 2776"/>
                <a:gd name="T10" fmla="*/ 0 h 384"/>
                <a:gd name="T11" fmla="*/ 2776 w 277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76" h="384">
                  <a:moveTo>
                    <a:pt x="2776" y="0"/>
                  </a:moveTo>
                  <a:lnTo>
                    <a:pt x="0" y="372"/>
                  </a:lnTo>
                  <a:lnTo>
                    <a:pt x="1760" y="384"/>
                  </a:lnTo>
                </a:path>
              </a:pathLst>
            </a:custGeom>
            <a:solidFill>
              <a:srgbClr val="FF66FF">
                <a:alpha val="5686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24" name="Freeform 5"/>
            <p:cNvSpPr>
              <a:spLocks/>
            </p:cNvSpPr>
            <p:nvPr/>
          </p:nvSpPr>
          <p:spPr bwMode="auto">
            <a:xfrm>
              <a:off x="1808" y="3524"/>
              <a:ext cx="360" cy="92"/>
            </a:xfrm>
            <a:custGeom>
              <a:avLst/>
              <a:gdLst>
                <a:gd name="T0" fmla="*/ 360 w 360"/>
                <a:gd name="T1" fmla="*/ 28 h 92"/>
                <a:gd name="T2" fmla="*/ 164 w 360"/>
                <a:gd name="T3" fmla="*/ 0 h 92"/>
                <a:gd name="T4" fmla="*/ 0 w 360"/>
                <a:gd name="T5" fmla="*/ 92 h 92"/>
                <a:gd name="T6" fmla="*/ 0 60000 65536"/>
                <a:gd name="T7" fmla="*/ 0 60000 65536"/>
                <a:gd name="T8" fmla="*/ 0 60000 65536"/>
                <a:gd name="T9" fmla="*/ 0 w 360"/>
                <a:gd name="T10" fmla="*/ 0 h 92"/>
                <a:gd name="T11" fmla="*/ 360 w 360"/>
                <a:gd name="T12" fmla="*/ 92 h 9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60" h="92">
                  <a:moveTo>
                    <a:pt x="360" y="28"/>
                  </a:moveTo>
                  <a:lnTo>
                    <a:pt x="164" y="0"/>
                  </a:lnTo>
                  <a:lnTo>
                    <a:pt x="0" y="92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34" name="Text Box 6"/>
          <p:cNvSpPr txBox="1">
            <a:spLocks noChangeArrowheads="1"/>
          </p:cNvSpPr>
          <p:nvPr/>
        </p:nvSpPr>
        <p:spPr bwMode="auto">
          <a:xfrm>
            <a:off x="1752600" y="4800600"/>
            <a:ext cx="609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chemeClr val="tx2"/>
                </a:solidFill>
                <a:cs typeface="Arial" charset="0"/>
              </a:rPr>
              <a:t>D</a:t>
            </a:r>
            <a:endParaRPr lang="ru-RU" sz="2000" b="1">
              <a:solidFill>
                <a:schemeClr val="tx2"/>
              </a:solidFill>
              <a:cs typeface="Arial" charset="0"/>
            </a:endParaRPr>
          </a:p>
        </p:txBody>
      </p:sp>
      <p:sp>
        <p:nvSpPr>
          <p:cNvPr id="1035" name="Text Box 7"/>
          <p:cNvSpPr txBox="1">
            <a:spLocks noChangeArrowheads="1"/>
          </p:cNvSpPr>
          <p:nvPr/>
        </p:nvSpPr>
        <p:spPr bwMode="auto">
          <a:xfrm>
            <a:off x="152400" y="5638800"/>
            <a:ext cx="609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solidFill>
                  <a:schemeClr val="tx2"/>
                </a:solidFill>
                <a:cs typeface="Arial" charset="0"/>
              </a:rPr>
              <a:t>А</a:t>
            </a:r>
          </a:p>
        </p:txBody>
      </p:sp>
      <p:sp>
        <p:nvSpPr>
          <p:cNvPr id="1036" name="Text Box 8"/>
          <p:cNvSpPr txBox="1">
            <a:spLocks noChangeArrowheads="1"/>
          </p:cNvSpPr>
          <p:nvPr/>
        </p:nvSpPr>
        <p:spPr bwMode="auto">
          <a:xfrm>
            <a:off x="3048000" y="5715000"/>
            <a:ext cx="609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solidFill>
                  <a:schemeClr val="tx2"/>
                </a:solidFill>
                <a:cs typeface="Arial" charset="0"/>
              </a:rPr>
              <a:t>В</a:t>
            </a:r>
          </a:p>
        </p:txBody>
      </p:sp>
      <p:sp>
        <p:nvSpPr>
          <p:cNvPr id="1037" name="Text Box 9"/>
          <p:cNvSpPr txBox="1">
            <a:spLocks noChangeArrowheads="1"/>
          </p:cNvSpPr>
          <p:nvPr/>
        </p:nvSpPr>
        <p:spPr bwMode="auto">
          <a:xfrm>
            <a:off x="4724400" y="5029200"/>
            <a:ext cx="609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solidFill>
                  <a:schemeClr val="tx2"/>
                </a:solidFill>
                <a:cs typeface="Arial" charset="0"/>
              </a:rPr>
              <a:t>С</a:t>
            </a:r>
          </a:p>
        </p:txBody>
      </p:sp>
      <p:sp>
        <p:nvSpPr>
          <p:cNvPr id="1038" name="Text Box 10"/>
          <p:cNvSpPr txBox="1">
            <a:spLocks noChangeArrowheads="1"/>
          </p:cNvSpPr>
          <p:nvPr/>
        </p:nvSpPr>
        <p:spPr bwMode="auto">
          <a:xfrm>
            <a:off x="228600" y="2971800"/>
            <a:ext cx="609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solidFill>
                  <a:schemeClr val="tx2"/>
                </a:solidFill>
                <a:cs typeface="Arial" charset="0"/>
              </a:rPr>
              <a:t>А</a:t>
            </a:r>
            <a:r>
              <a:rPr lang="en-US" sz="2000" b="1" baseline="-25000">
                <a:solidFill>
                  <a:schemeClr val="tx2"/>
                </a:solidFill>
                <a:cs typeface="Arial" charset="0"/>
              </a:rPr>
              <a:t>1</a:t>
            </a:r>
            <a:endParaRPr lang="ru-RU" sz="2000" b="1">
              <a:solidFill>
                <a:schemeClr val="tx2"/>
              </a:solidFill>
              <a:cs typeface="Arial" charset="0"/>
            </a:endParaRPr>
          </a:p>
        </p:txBody>
      </p:sp>
      <p:sp>
        <p:nvSpPr>
          <p:cNvPr id="1039" name="Text Box 11"/>
          <p:cNvSpPr txBox="1">
            <a:spLocks noChangeArrowheads="1"/>
          </p:cNvSpPr>
          <p:nvPr/>
        </p:nvSpPr>
        <p:spPr bwMode="auto">
          <a:xfrm>
            <a:off x="1828800" y="2438400"/>
            <a:ext cx="609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chemeClr val="tx2"/>
                </a:solidFill>
                <a:cs typeface="Arial" charset="0"/>
              </a:rPr>
              <a:t>D</a:t>
            </a:r>
            <a:r>
              <a:rPr lang="en-US" sz="2000" b="1" baseline="-25000">
                <a:solidFill>
                  <a:schemeClr val="tx2"/>
                </a:solidFill>
                <a:cs typeface="Arial" charset="0"/>
              </a:rPr>
              <a:t>1</a:t>
            </a:r>
            <a:endParaRPr lang="ru-RU" sz="2000" b="1">
              <a:solidFill>
                <a:schemeClr val="tx2"/>
              </a:solidFill>
              <a:cs typeface="Arial" charset="0"/>
            </a:endParaRPr>
          </a:p>
        </p:txBody>
      </p:sp>
      <p:sp>
        <p:nvSpPr>
          <p:cNvPr id="1040" name="Text Box 12"/>
          <p:cNvSpPr txBox="1">
            <a:spLocks noChangeArrowheads="1"/>
          </p:cNvSpPr>
          <p:nvPr/>
        </p:nvSpPr>
        <p:spPr bwMode="auto">
          <a:xfrm>
            <a:off x="4648200" y="2514600"/>
            <a:ext cx="609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solidFill>
                  <a:schemeClr val="tx2"/>
                </a:solidFill>
                <a:cs typeface="Arial" charset="0"/>
              </a:rPr>
              <a:t>С</a:t>
            </a:r>
            <a:r>
              <a:rPr lang="en-US" sz="2000" b="1" baseline="-25000">
                <a:solidFill>
                  <a:schemeClr val="tx2"/>
                </a:solidFill>
                <a:cs typeface="Arial" charset="0"/>
              </a:rPr>
              <a:t>1</a:t>
            </a:r>
            <a:endParaRPr lang="ru-RU" sz="2000" b="1">
              <a:solidFill>
                <a:schemeClr val="tx2"/>
              </a:solidFill>
              <a:cs typeface="Arial" charset="0"/>
            </a:endParaRPr>
          </a:p>
        </p:txBody>
      </p:sp>
      <p:sp>
        <p:nvSpPr>
          <p:cNvPr id="1041" name="Text Box 13"/>
          <p:cNvSpPr txBox="1">
            <a:spLocks noChangeArrowheads="1"/>
          </p:cNvSpPr>
          <p:nvPr/>
        </p:nvSpPr>
        <p:spPr bwMode="auto">
          <a:xfrm>
            <a:off x="228600" y="152400"/>
            <a:ext cx="87630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Самостоятельная работа.</a:t>
            </a:r>
            <a:r>
              <a:rPr lang="en-US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 кубе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ABCDA</a:t>
            </a:r>
            <a:r>
              <a:rPr lang="en-US" sz="2000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000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000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000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найдите тангенс угла между прямой АА</a:t>
            </a:r>
            <a:r>
              <a:rPr lang="ru-RU" sz="2000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и плоскостью ВС</a:t>
            </a:r>
            <a:r>
              <a:rPr lang="ru-RU" sz="2000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D.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вариант-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используя определение прямой и плоскости</a:t>
            </a:r>
          </a:p>
          <a:p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2 вариант-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методом координат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2" name="Freeform 14"/>
          <p:cNvSpPr>
            <a:spLocks/>
          </p:cNvSpPr>
          <p:nvPr/>
        </p:nvSpPr>
        <p:spPr bwMode="auto">
          <a:xfrm>
            <a:off x="1352550" y="4413250"/>
            <a:ext cx="163513" cy="219075"/>
          </a:xfrm>
          <a:custGeom>
            <a:avLst/>
            <a:gdLst>
              <a:gd name="T0" fmla="*/ 0 w 103"/>
              <a:gd name="T1" fmla="*/ 0 h 138"/>
              <a:gd name="T2" fmla="*/ 103 w 103"/>
              <a:gd name="T3" fmla="*/ 35 h 138"/>
              <a:gd name="T4" fmla="*/ 70 w 103"/>
              <a:gd name="T5" fmla="*/ 138 h 138"/>
              <a:gd name="T6" fmla="*/ 0 60000 65536"/>
              <a:gd name="T7" fmla="*/ 0 60000 65536"/>
              <a:gd name="T8" fmla="*/ 0 60000 65536"/>
              <a:gd name="T9" fmla="*/ 0 w 103"/>
              <a:gd name="T10" fmla="*/ 0 h 138"/>
              <a:gd name="T11" fmla="*/ 103 w 103"/>
              <a:gd name="T12" fmla="*/ 138 h 13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3" h="138">
                <a:moveTo>
                  <a:pt x="0" y="0"/>
                </a:moveTo>
                <a:lnTo>
                  <a:pt x="103" y="35"/>
                </a:lnTo>
                <a:lnTo>
                  <a:pt x="70" y="138"/>
                </a:lnTo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4132" name="Object 36"/>
          <p:cNvGraphicFramePr>
            <a:graphicFrameLocks noChangeAspect="1"/>
          </p:cNvGraphicFramePr>
          <p:nvPr/>
        </p:nvGraphicFramePr>
        <p:xfrm>
          <a:off x="5181600" y="3276600"/>
          <a:ext cx="2324100" cy="2771775"/>
        </p:xfrm>
        <a:graphic>
          <a:graphicData uri="http://schemas.openxmlformats.org/presentationml/2006/ole">
            <p:oleObj spid="_x0000_s77844" name="Формула" r:id="rId3" imgW="1206500" imgH="1473200" progId="Equation.3">
              <p:embed/>
            </p:oleObj>
          </a:graphicData>
        </a:graphic>
      </p:graphicFrame>
      <p:sp>
        <p:nvSpPr>
          <p:cNvPr id="1044" name="Freeform 37"/>
          <p:cNvSpPr>
            <a:spLocks/>
          </p:cNvSpPr>
          <p:nvPr/>
        </p:nvSpPr>
        <p:spPr bwMode="auto">
          <a:xfrm rot="-122125">
            <a:off x="338138" y="2817813"/>
            <a:ext cx="4537075" cy="2949575"/>
          </a:xfrm>
          <a:custGeom>
            <a:avLst/>
            <a:gdLst>
              <a:gd name="T0" fmla="*/ 0 w 2104"/>
              <a:gd name="T1" fmla="*/ 1312 h 1368"/>
              <a:gd name="T2" fmla="*/ 1296 w 2104"/>
              <a:gd name="T3" fmla="*/ 1368 h 1368"/>
              <a:gd name="T4" fmla="*/ 2048 w 2104"/>
              <a:gd name="T5" fmla="*/ 1112 h 1368"/>
              <a:gd name="T6" fmla="*/ 2104 w 2104"/>
              <a:gd name="T7" fmla="*/ 56 h 1368"/>
              <a:gd name="T8" fmla="*/ 832 w 2104"/>
              <a:gd name="T9" fmla="*/ 0 h 1368"/>
              <a:gd name="T10" fmla="*/ 40 w 2104"/>
              <a:gd name="T11" fmla="*/ 232 h 1368"/>
              <a:gd name="T12" fmla="*/ 0 w 2104"/>
              <a:gd name="T13" fmla="*/ 1312 h 136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104"/>
              <a:gd name="T22" fmla="*/ 0 h 1368"/>
              <a:gd name="T23" fmla="*/ 2104 w 2104"/>
              <a:gd name="T24" fmla="*/ 1368 h 136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04" h="1368">
                <a:moveTo>
                  <a:pt x="0" y="1312"/>
                </a:moveTo>
                <a:lnTo>
                  <a:pt x="1296" y="1368"/>
                </a:lnTo>
                <a:lnTo>
                  <a:pt x="2048" y="1112"/>
                </a:lnTo>
                <a:lnTo>
                  <a:pt x="2104" y="56"/>
                </a:lnTo>
                <a:lnTo>
                  <a:pt x="832" y="0"/>
                </a:lnTo>
                <a:lnTo>
                  <a:pt x="40" y="232"/>
                </a:lnTo>
                <a:lnTo>
                  <a:pt x="0" y="1312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45" name="Freeform 38"/>
          <p:cNvSpPr>
            <a:spLocks/>
          </p:cNvSpPr>
          <p:nvPr/>
        </p:nvSpPr>
        <p:spPr bwMode="auto">
          <a:xfrm>
            <a:off x="385763" y="2871788"/>
            <a:ext cx="4448175" cy="533400"/>
          </a:xfrm>
          <a:custGeom>
            <a:avLst/>
            <a:gdLst>
              <a:gd name="T0" fmla="*/ 0 w 2802"/>
              <a:gd name="T1" fmla="*/ 336 h 336"/>
              <a:gd name="T2" fmla="*/ 1754 w 2802"/>
              <a:gd name="T3" fmla="*/ 333 h 336"/>
              <a:gd name="T4" fmla="*/ 2802 w 2802"/>
              <a:gd name="T5" fmla="*/ 0 h 336"/>
              <a:gd name="T6" fmla="*/ 0 60000 65536"/>
              <a:gd name="T7" fmla="*/ 0 60000 65536"/>
              <a:gd name="T8" fmla="*/ 0 60000 65536"/>
              <a:gd name="T9" fmla="*/ 0 w 2802"/>
              <a:gd name="T10" fmla="*/ 0 h 336"/>
              <a:gd name="T11" fmla="*/ 2802 w 2802"/>
              <a:gd name="T12" fmla="*/ 336 h 3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02" h="336">
                <a:moveTo>
                  <a:pt x="0" y="336"/>
                </a:moveTo>
                <a:lnTo>
                  <a:pt x="1754" y="333"/>
                </a:lnTo>
                <a:lnTo>
                  <a:pt x="2802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8" name="Group 39"/>
          <p:cNvGrpSpPr>
            <a:grpSpLocks/>
          </p:cNvGrpSpPr>
          <p:nvPr/>
        </p:nvGrpSpPr>
        <p:grpSpPr bwMode="auto">
          <a:xfrm>
            <a:off x="390525" y="2833688"/>
            <a:ext cx="4400550" cy="2886075"/>
            <a:chOff x="246" y="1545"/>
            <a:chExt cx="2772" cy="1818"/>
          </a:xfrm>
        </p:grpSpPr>
        <p:sp>
          <p:nvSpPr>
            <p:cNvPr id="1101" name="Freeform 40"/>
            <p:cNvSpPr>
              <a:spLocks/>
            </p:cNvSpPr>
            <p:nvPr/>
          </p:nvSpPr>
          <p:spPr bwMode="auto">
            <a:xfrm>
              <a:off x="1311" y="1545"/>
              <a:ext cx="1707" cy="1467"/>
            </a:xfrm>
            <a:custGeom>
              <a:avLst/>
              <a:gdLst>
                <a:gd name="T0" fmla="*/ 1707 w 1707"/>
                <a:gd name="T1" fmla="*/ 1449 h 1467"/>
                <a:gd name="T2" fmla="*/ 12 w 1707"/>
                <a:gd name="T3" fmla="*/ 1467 h 1467"/>
                <a:gd name="T4" fmla="*/ 0 w 1707"/>
                <a:gd name="T5" fmla="*/ 0 h 1467"/>
                <a:gd name="T6" fmla="*/ 0 60000 65536"/>
                <a:gd name="T7" fmla="*/ 0 60000 65536"/>
                <a:gd name="T8" fmla="*/ 0 60000 65536"/>
                <a:gd name="T9" fmla="*/ 0 w 1707"/>
                <a:gd name="T10" fmla="*/ 0 h 1467"/>
                <a:gd name="T11" fmla="*/ 1707 w 1707"/>
                <a:gd name="T12" fmla="*/ 1467 h 146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707" h="1467">
                  <a:moveTo>
                    <a:pt x="1707" y="1449"/>
                  </a:moveTo>
                  <a:lnTo>
                    <a:pt x="12" y="1467"/>
                  </a:ln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02" name="Freeform 41"/>
            <p:cNvSpPr>
              <a:spLocks/>
            </p:cNvSpPr>
            <p:nvPr/>
          </p:nvSpPr>
          <p:spPr bwMode="auto">
            <a:xfrm>
              <a:off x="246" y="3012"/>
              <a:ext cx="1065" cy="351"/>
            </a:xfrm>
            <a:custGeom>
              <a:avLst/>
              <a:gdLst>
                <a:gd name="T0" fmla="*/ 1065 w 1065"/>
                <a:gd name="T1" fmla="*/ 0 h 351"/>
                <a:gd name="T2" fmla="*/ 0 w 1065"/>
                <a:gd name="T3" fmla="*/ 351 h 351"/>
                <a:gd name="T4" fmla="*/ 0 60000 65536"/>
                <a:gd name="T5" fmla="*/ 0 60000 65536"/>
                <a:gd name="T6" fmla="*/ 0 w 1065"/>
                <a:gd name="T7" fmla="*/ 0 h 351"/>
                <a:gd name="T8" fmla="*/ 1065 w 1065"/>
                <a:gd name="T9" fmla="*/ 351 h 3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065" h="351">
                  <a:moveTo>
                    <a:pt x="1065" y="0"/>
                  </a:moveTo>
                  <a:lnTo>
                    <a:pt x="0" y="351"/>
                  </a:lnTo>
                </a:path>
              </a:pathLst>
            </a:cu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47" name="Freeform 42"/>
          <p:cNvSpPr>
            <a:spLocks/>
          </p:cNvSpPr>
          <p:nvPr/>
        </p:nvSpPr>
        <p:spPr bwMode="auto">
          <a:xfrm>
            <a:off x="381000" y="3390900"/>
            <a:ext cx="9525" cy="2333625"/>
          </a:xfrm>
          <a:custGeom>
            <a:avLst/>
            <a:gdLst>
              <a:gd name="T0" fmla="*/ 0 w 6"/>
              <a:gd name="T1" fmla="*/ 0 h 1470"/>
              <a:gd name="T2" fmla="*/ 6 w 6"/>
              <a:gd name="T3" fmla="*/ 1470 h 1470"/>
              <a:gd name="T4" fmla="*/ 0 60000 65536"/>
              <a:gd name="T5" fmla="*/ 0 60000 65536"/>
              <a:gd name="T6" fmla="*/ 0 w 6"/>
              <a:gd name="T7" fmla="*/ 0 h 1470"/>
              <a:gd name="T8" fmla="*/ 6 w 6"/>
              <a:gd name="T9" fmla="*/ 1470 h 147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" h="1470">
                <a:moveTo>
                  <a:pt x="0" y="0"/>
                </a:moveTo>
                <a:lnTo>
                  <a:pt x="6" y="1470"/>
                </a:lnTo>
              </a:path>
            </a:pathLst>
          </a:cu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39" name="Freeform 43"/>
          <p:cNvSpPr>
            <a:spLocks/>
          </p:cNvSpPr>
          <p:nvPr/>
        </p:nvSpPr>
        <p:spPr bwMode="auto">
          <a:xfrm>
            <a:off x="381000" y="3429000"/>
            <a:ext cx="28575" cy="2266950"/>
          </a:xfrm>
          <a:custGeom>
            <a:avLst/>
            <a:gdLst>
              <a:gd name="T0" fmla="*/ 18 w 18"/>
              <a:gd name="T1" fmla="*/ 0 h 1428"/>
              <a:gd name="T2" fmla="*/ 0 w 18"/>
              <a:gd name="T3" fmla="*/ 1428 h 1428"/>
              <a:gd name="T4" fmla="*/ 0 60000 65536"/>
              <a:gd name="T5" fmla="*/ 0 60000 65536"/>
              <a:gd name="T6" fmla="*/ 0 w 18"/>
              <a:gd name="T7" fmla="*/ 0 h 1428"/>
              <a:gd name="T8" fmla="*/ 18 w 18"/>
              <a:gd name="T9" fmla="*/ 1428 h 142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8" h="1428">
                <a:moveTo>
                  <a:pt x="18" y="0"/>
                </a:moveTo>
                <a:lnTo>
                  <a:pt x="0" y="1428"/>
                </a:lnTo>
              </a:path>
            </a:pathLst>
          </a:cu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9" name="Group 44"/>
          <p:cNvGrpSpPr>
            <a:grpSpLocks/>
          </p:cNvGrpSpPr>
          <p:nvPr/>
        </p:nvGrpSpPr>
        <p:grpSpPr bwMode="auto">
          <a:xfrm>
            <a:off x="2628900" y="2876550"/>
            <a:ext cx="2181225" cy="2514600"/>
            <a:chOff x="1656" y="1812"/>
            <a:chExt cx="1374" cy="1584"/>
          </a:xfrm>
        </p:grpSpPr>
        <p:sp>
          <p:nvSpPr>
            <p:cNvPr id="1099" name="Freeform 45"/>
            <p:cNvSpPr>
              <a:spLocks/>
            </p:cNvSpPr>
            <p:nvPr/>
          </p:nvSpPr>
          <p:spPr bwMode="auto">
            <a:xfrm>
              <a:off x="1656" y="1812"/>
              <a:ext cx="1374" cy="1584"/>
            </a:xfrm>
            <a:custGeom>
              <a:avLst/>
              <a:gdLst>
                <a:gd name="T0" fmla="*/ 1356 w 1374"/>
                <a:gd name="T1" fmla="*/ 1428 h 1584"/>
                <a:gd name="T2" fmla="*/ 0 w 1374"/>
                <a:gd name="T3" fmla="*/ 1584 h 1584"/>
                <a:gd name="T4" fmla="*/ 1374 w 1374"/>
                <a:gd name="T5" fmla="*/ 0 h 1584"/>
                <a:gd name="T6" fmla="*/ 0 60000 65536"/>
                <a:gd name="T7" fmla="*/ 0 60000 65536"/>
                <a:gd name="T8" fmla="*/ 0 60000 65536"/>
                <a:gd name="T9" fmla="*/ 0 w 1374"/>
                <a:gd name="T10" fmla="*/ 0 h 1584"/>
                <a:gd name="T11" fmla="*/ 1374 w 1374"/>
                <a:gd name="T12" fmla="*/ 1584 h 15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374" h="1584">
                  <a:moveTo>
                    <a:pt x="1356" y="1428"/>
                  </a:moveTo>
                  <a:lnTo>
                    <a:pt x="0" y="1584"/>
                  </a:lnTo>
                  <a:lnTo>
                    <a:pt x="1374" y="0"/>
                  </a:lnTo>
                </a:path>
              </a:pathLst>
            </a:custGeom>
            <a:solidFill>
              <a:srgbClr val="FFFF00">
                <a:alpha val="5686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00" name="Freeform 46"/>
            <p:cNvSpPr>
              <a:spLocks/>
            </p:cNvSpPr>
            <p:nvPr/>
          </p:nvSpPr>
          <p:spPr bwMode="auto">
            <a:xfrm>
              <a:off x="2880" y="3114"/>
              <a:ext cx="126" cy="144"/>
            </a:xfrm>
            <a:custGeom>
              <a:avLst/>
              <a:gdLst>
                <a:gd name="T0" fmla="*/ 126 w 126"/>
                <a:gd name="T1" fmla="*/ 0 h 144"/>
                <a:gd name="T2" fmla="*/ 0 w 126"/>
                <a:gd name="T3" fmla="*/ 18 h 144"/>
                <a:gd name="T4" fmla="*/ 0 w 126"/>
                <a:gd name="T5" fmla="*/ 144 h 144"/>
                <a:gd name="T6" fmla="*/ 0 60000 65536"/>
                <a:gd name="T7" fmla="*/ 0 60000 65536"/>
                <a:gd name="T8" fmla="*/ 0 60000 65536"/>
                <a:gd name="T9" fmla="*/ 0 w 126"/>
                <a:gd name="T10" fmla="*/ 0 h 144"/>
                <a:gd name="T11" fmla="*/ 126 w 12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26" h="144">
                  <a:moveTo>
                    <a:pt x="126" y="0"/>
                  </a:moveTo>
                  <a:lnTo>
                    <a:pt x="0" y="18"/>
                  </a:lnTo>
                  <a:lnTo>
                    <a:pt x="0" y="144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0" name="Group 47"/>
          <p:cNvGrpSpPr>
            <a:grpSpLocks/>
          </p:cNvGrpSpPr>
          <p:nvPr/>
        </p:nvGrpSpPr>
        <p:grpSpPr bwMode="auto">
          <a:xfrm>
            <a:off x="4419600" y="3114675"/>
            <a:ext cx="311150" cy="527050"/>
            <a:chOff x="2784" y="1722"/>
            <a:chExt cx="196" cy="332"/>
          </a:xfrm>
        </p:grpSpPr>
        <p:sp>
          <p:nvSpPr>
            <p:cNvPr id="1097" name="Freeform 48"/>
            <p:cNvSpPr>
              <a:spLocks/>
            </p:cNvSpPr>
            <p:nvPr/>
          </p:nvSpPr>
          <p:spPr bwMode="auto">
            <a:xfrm rot="8131534">
              <a:off x="2874" y="1722"/>
              <a:ext cx="106" cy="203"/>
            </a:xfrm>
            <a:custGeom>
              <a:avLst/>
              <a:gdLst>
                <a:gd name="T0" fmla="*/ 0 w 106"/>
                <a:gd name="T1" fmla="*/ 0 h 203"/>
                <a:gd name="T2" fmla="*/ 89 w 106"/>
                <a:gd name="T3" fmla="*/ 77 h 203"/>
                <a:gd name="T4" fmla="*/ 101 w 106"/>
                <a:gd name="T5" fmla="*/ 203 h 203"/>
                <a:gd name="T6" fmla="*/ 0 60000 65536"/>
                <a:gd name="T7" fmla="*/ 0 60000 65536"/>
                <a:gd name="T8" fmla="*/ 0 60000 65536"/>
                <a:gd name="T9" fmla="*/ 0 w 106"/>
                <a:gd name="T10" fmla="*/ 0 h 203"/>
                <a:gd name="T11" fmla="*/ 106 w 106"/>
                <a:gd name="T12" fmla="*/ 203 h 20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6" h="203">
                  <a:moveTo>
                    <a:pt x="0" y="0"/>
                  </a:moveTo>
                  <a:cubicBezTo>
                    <a:pt x="15" y="13"/>
                    <a:pt x="72" y="43"/>
                    <a:pt x="89" y="77"/>
                  </a:cubicBezTo>
                  <a:cubicBezTo>
                    <a:pt x="106" y="111"/>
                    <a:pt x="99" y="177"/>
                    <a:pt x="101" y="203"/>
                  </a:cubicBezTo>
                </a:path>
              </a:pathLst>
            </a:custGeom>
            <a:noFill/>
            <a:ln w="381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45" name="Rectangle 49"/>
            <p:cNvSpPr>
              <a:spLocks noChangeArrowheads="1"/>
            </p:cNvSpPr>
            <p:nvPr/>
          </p:nvSpPr>
          <p:spPr bwMode="auto">
            <a:xfrm rot="542786">
              <a:off x="2784" y="1824"/>
              <a:ext cx="194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>
                <a:defRPr/>
              </a:pPr>
              <a:r>
                <a:rPr lang="ru-RU" sz="2400" b="1" i="1">
                  <a:solidFill>
                    <a:srgbClr val="0066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Symbol" pitchFamily="18" charset="2"/>
                </a:rPr>
                <a:t>a</a:t>
              </a:r>
              <a:endParaRPr lang="ru-RU" b="1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</p:grpSp>
      <p:sp>
        <p:nvSpPr>
          <p:cNvPr id="1053" name="Text Box 54"/>
          <p:cNvSpPr txBox="1">
            <a:spLocks noChangeArrowheads="1"/>
          </p:cNvSpPr>
          <p:nvPr/>
        </p:nvSpPr>
        <p:spPr bwMode="auto">
          <a:xfrm>
            <a:off x="2895600" y="2971800"/>
            <a:ext cx="609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solidFill>
                  <a:schemeClr val="tx2"/>
                </a:solidFill>
                <a:cs typeface="Arial" charset="0"/>
              </a:rPr>
              <a:t>В</a:t>
            </a:r>
            <a:r>
              <a:rPr lang="en-US" sz="2000" b="1" baseline="-25000">
                <a:solidFill>
                  <a:schemeClr val="tx2"/>
                </a:solidFill>
                <a:cs typeface="Arial" charset="0"/>
              </a:rPr>
              <a:t>1</a:t>
            </a:r>
            <a:endParaRPr lang="ru-RU" sz="2000" b="1">
              <a:solidFill>
                <a:schemeClr val="tx2"/>
              </a:solidFill>
              <a:cs typeface="Arial" charset="0"/>
            </a:endParaRPr>
          </a:p>
        </p:txBody>
      </p:sp>
      <p:sp>
        <p:nvSpPr>
          <p:cNvPr id="1054" name="Freeform 55"/>
          <p:cNvSpPr>
            <a:spLocks/>
          </p:cNvSpPr>
          <p:nvPr/>
        </p:nvSpPr>
        <p:spPr bwMode="auto">
          <a:xfrm>
            <a:off x="3181350" y="3395663"/>
            <a:ext cx="1588" cy="2333625"/>
          </a:xfrm>
          <a:custGeom>
            <a:avLst/>
            <a:gdLst>
              <a:gd name="T0" fmla="*/ 0 w 1"/>
              <a:gd name="T1" fmla="*/ 0 h 1470"/>
              <a:gd name="T2" fmla="*/ 1 w 1"/>
              <a:gd name="T3" fmla="*/ 1470 h 1470"/>
              <a:gd name="T4" fmla="*/ 0 60000 65536"/>
              <a:gd name="T5" fmla="*/ 0 60000 65536"/>
              <a:gd name="T6" fmla="*/ 0 w 1"/>
              <a:gd name="T7" fmla="*/ 0 h 1470"/>
              <a:gd name="T8" fmla="*/ 1 w 1"/>
              <a:gd name="T9" fmla="*/ 1470 h 147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1470">
                <a:moveTo>
                  <a:pt x="0" y="0"/>
                </a:moveTo>
                <a:lnTo>
                  <a:pt x="1" y="147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12" name="Group 56"/>
          <p:cNvGrpSpPr>
            <a:grpSpLocks/>
          </p:cNvGrpSpPr>
          <p:nvPr/>
        </p:nvGrpSpPr>
        <p:grpSpPr bwMode="auto">
          <a:xfrm>
            <a:off x="3581400" y="4953000"/>
            <a:ext cx="314325" cy="581025"/>
            <a:chOff x="3312" y="2544"/>
            <a:chExt cx="198" cy="366"/>
          </a:xfrm>
        </p:grpSpPr>
        <p:sp>
          <p:nvSpPr>
            <p:cNvPr id="4153" name="Rectangle 57"/>
            <p:cNvSpPr>
              <a:spLocks noChangeArrowheads="1"/>
            </p:cNvSpPr>
            <p:nvPr/>
          </p:nvSpPr>
          <p:spPr bwMode="auto">
            <a:xfrm>
              <a:off x="3396" y="2718"/>
              <a:ext cx="8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2000" b="1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2</a:t>
              </a:r>
              <a:endParaRPr lang="ru-RU" sz="2000" b="1"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grpSp>
          <p:nvGrpSpPr>
            <p:cNvPr id="13" name="Group 58"/>
            <p:cNvGrpSpPr>
              <a:grpSpLocks/>
            </p:cNvGrpSpPr>
            <p:nvPr/>
          </p:nvGrpSpPr>
          <p:grpSpPr bwMode="auto">
            <a:xfrm>
              <a:off x="3312" y="2544"/>
              <a:ext cx="188" cy="192"/>
              <a:chOff x="1488" y="3568"/>
              <a:chExt cx="188" cy="192"/>
            </a:xfrm>
          </p:grpSpPr>
          <p:grpSp>
            <p:nvGrpSpPr>
              <p:cNvPr id="14" name="Group 59"/>
              <p:cNvGrpSpPr>
                <a:grpSpLocks/>
              </p:cNvGrpSpPr>
              <p:nvPr/>
            </p:nvGrpSpPr>
            <p:grpSpPr bwMode="auto">
              <a:xfrm>
                <a:off x="1488" y="3568"/>
                <a:ext cx="188" cy="144"/>
                <a:chOff x="4898" y="1294"/>
                <a:chExt cx="216" cy="182"/>
              </a:xfrm>
            </p:grpSpPr>
            <p:sp>
              <p:nvSpPr>
                <p:cNvPr id="1091" name="Line 60"/>
                <p:cNvSpPr>
                  <a:spLocks noChangeShapeType="1"/>
                </p:cNvSpPr>
                <p:nvPr/>
              </p:nvSpPr>
              <p:spPr bwMode="auto">
                <a:xfrm flipV="1">
                  <a:off x="4898" y="1411"/>
                  <a:ext cx="23" cy="14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92" name="Line 61"/>
                <p:cNvSpPr>
                  <a:spLocks noChangeShapeType="1"/>
                </p:cNvSpPr>
                <p:nvPr/>
              </p:nvSpPr>
              <p:spPr bwMode="auto">
                <a:xfrm>
                  <a:off x="4921" y="1415"/>
                  <a:ext cx="34" cy="61"/>
                </a:xfrm>
                <a:prstGeom prst="line">
                  <a:avLst/>
                </a:prstGeom>
                <a:noFill/>
                <a:ln w="2381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93" name="Line 62"/>
                <p:cNvSpPr>
                  <a:spLocks noChangeShapeType="1"/>
                </p:cNvSpPr>
                <p:nvPr/>
              </p:nvSpPr>
              <p:spPr bwMode="auto">
                <a:xfrm flipV="1">
                  <a:off x="4959" y="1294"/>
                  <a:ext cx="45" cy="182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94" name="Line 63"/>
                <p:cNvSpPr>
                  <a:spLocks noChangeShapeType="1"/>
                </p:cNvSpPr>
                <p:nvPr/>
              </p:nvSpPr>
              <p:spPr bwMode="auto">
                <a:xfrm>
                  <a:off x="5004" y="1294"/>
                  <a:ext cx="110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4160" name="Rectangle 64"/>
              <p:cNvSpPr>
                <a:spLocks noChangeArrowheads="1"/>
              </p:cNvSpPr>
              <p:nvPr/>
            </p:nvSpPr>
            <p:spPr bwMode="auto">
              <a:xfrm>
                <a:off x="1580" y="3568"/>
                <a:ext cx="89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2000" b="1">
                    <a:solidFill>
                      <a:srgbClr val="0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2</a:t>
                </a:r>
                <a:endParaRPr lang="ru-RU" sz="2000" b="1"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</p:grpSp>
        <p:sp>
          <p:nvSpPr>
            <p:cNvPr id="1088" name="Freeform 65"/>
            <p:cNvSpPr>
              <a:spLocks/>
            </p:cNvSpPr>
            <p:nvPr/>
          </p:nvSpPr>
          <p:spPr bwMode="auto">
            <a:xfrm>
              <a:off x="3372" y="2724"/>
              <a:ext cx="138" cy="1"/>
            </a:xfrm>
            <a:custGeom>
              <a:avLst/>
              <a:gdLst>
                <a:gd name="T0" fmla="*/ 0 w 138"/>
                <a:gd name="T1" fmla="*/ 0 h 1"/>
                <a:gd name="T2" fmla="*/ 138 w 138"/>
                <a:gd name="T3" fmla="*/ 0 h 1"/>
                <a:gd name="T4" fmla="*/ 0 60000 65536"/>
                <a:gd name="T5" fmla="*/ 0 60000 65536"/>
                <a:gd name="T6" fmla="*/ 0 w 138"/>
                <a:gd name="T7" fmla="*/ 0 h 1"/>
                <a:gd name="T8" fmla="*/ 138 w 13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38" h="1">
                  <a:moveTo>
                    <a:pt x="0" y="0"/>
                  </a:moveTo>
                  <a:lnTo>
                    <a:pt x="13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5" name="Group 66"/>
          <p:cNvGrpSpPr>
            <a:grpSpLocks/>
          </p:cNvGrpSpPr>
          <p:nvPr/>
        </p:nvGrpSpPr>
        <p:grpSpPr bwMode="auto">
          <a:xfrm>
            <a:off x="390525" y="5143500"/>
            <a:ext cx="4362450" cy="663575"/>
            <a:chOff x="246" y="3240"/>
            <a:chExt cx="2748" cy="418"/>
          </a:xfrm>
        </p:grpSpPr>
        <p:sp>
          <p:nvSpPr>
            <p:cNvPr id="1083" name="Text Box 67"/>
            <p:cNvSpPr txBox="1">
              <a:spLocks noChangeArrowheads="1"/>
            </p:cNvSpPr>
            <p:nvPr/>
          </p:nvSpPr>
          <p:spPr bwMode="auto">
            <a:xfrm>
              <a:off x="1536" y="3408"/>
              <a:ext cx="38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2000" b="1">
                  <a:solidFill>
                    <a:schemeClr val="tx2"/>
                  </a:solidFill>
                  <a:cs typeface="Arial" charset="0"/>
                </a:rPr>
                <a:t>О</a:t>
              </a:r>
            </a:p>
          </p:txBody>
        </p:sp>
        <p:sp>
          <p:nvSpPr>
            <p:cNvPr id="1084" name="Freeform 68"/>
            <p:cNvSpPr>
              <a:spLocks/>
            </p:cNvSpPr>
            <p:nvPr/>
          </p:nvSpPr>
          <p:spPr bwMode="auto">
            <a:xfrm>
              <a:off x="246" y="3240"/>
              <a:ext cx="2748" cy="360"/>
            </a:xfrm>
            <a:custGeom>
              <a:avLst/>
              <a:gdLst>
                <a:gd name="T0" fmla="*/ 2748 w 2748"/>
                <a:gd name="T1" fmla="*/ 0 h 360"/>
                <a:gd name="T2" fmla="*/ 0 w 2748"/>
                <a:gd name="T3" fmla="*/ 360 h 360"/>
                <a:gd name="T4" fmla="*/ 0 60000 65536"/>
                <a:gd name="T5" fmla="*/ 0 60000 65536"/>
                <a:gd name="T6" fmla="*/ 0 w 2748"/>
                <a:gd name="T7" fmla="*/ 0 h 360"/>
                <a:gd name="T8" fmla="*/ 2748 w 2748"/>
                <a:gd name="T9" fmla="*/ 360 h 36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748" h="360">
                  <a:moveTo>
                    <a:pt x="2748" y="0"/>
                  </a:moveTo>
                  <a:lnTo>
                    <a:pt x="0" y="360"/>
                  </a:lnTo>
                </a:path>
              </a:pathLst>
            </a:cu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85" name="Freeform 69"/>
            <p:cNvSpPr>
              <a:spLocks/>
            </p:cNvSpPr>
            <p:nvPr/>
          </p:nvSpPr>
          <p:spPr bwMode="auto">
            <a:xfrm>
              <a:off x="1734" y="3402"/>
              <a:ext cx="90" cy="66"/>
            </a:xfrm>
            <a:custGeom>
              <a:avLst/>
              <a:gdLst>
                <a:gd name="T0" fmla="*/ 0 w 90"/>
                <a:gd name="T1" fmla="*/ 66 h 66"/>
                <a:gd name="T2" fmla="*/ 90 w 90"/>
                <a:gd name="T3" fmla="*/ 48 h 66"/>
                <a:gd name="T4" fmla="*/ 12 w 90"/>
                <a:gd name="T5" fmla="*/ 0 h 66"/>
                <a:gd name="T6" fmla="*/ 0 60000 65536"/>
                <a:gd name="T7" fmla="*/ 0 60000 65536"/>
                <a:gd name="T8" fmla="*/ 0 60000 65536"/>
                <a:gd name="T9" fmla="*/ 0 w 90"/>
                <a:gd name="T10" fmla="*/ 0 h 66"/>
                <a:gd name="T11" fmla="*/ 90 w 90"/>
                <a:gd name="T12" fmla="*/ 66 h 6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0" h="66">
                  <a:moveTo>
                    <a:pt x="0" y="66"/>
                  </a:moveTo>
                  <a:lnTo>
                    <a:pt x="90" y="48"/>
                  </a:lnTo>
                  <a:lnTo>
                    <a:pt x="12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166" name="Oval 70"/>
          <p:cNvSpPr>
            <a:spLocks noChangeArrowheads="1"/>
          </p:cNvSpPr>
          <p:nvPr/>
        </p:nvSpPr>
        <p:spPr bwMode="auto">
          <a:xfrm>
            <a:off x="4787900" y="2819400"/>
            <a:ext cx="85725" cy="88900"/>
          </a:xfrm>
          <a:prstGeom prst="ellipse">
            <a:avLst/>
          </a:prstGeom>
          <a:solidFill>
            <a:srgbClr val="FF0000"/>
          </a:solidFill>
          <a:ln w="31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67" name="Text Box 71"/>
          <p:cNvSpPr txBox="1">
            <a:spLocks noChangeArrowheads="1"/>
          </p:cNvSpPr>
          <p:nvPr/>
        </p:nvSpPr>
        <p:spPr bwMode="auto">
          <a:xfrm rot="5400000">
            <a:off x="4292600" y="3975100"/>
            <a:ext cx="1244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1400" b="1">
                <a:effectLst>
                  <a:outerShdw blurRad="38100" dist="38100" dir="2700000" algn="tl">
                    <a:srgbClr val="C0C0C0"/>
                  </a:outerShdw>
                </a:effectLst>
              </a:rPr>
              <a:t>наклонная</a:t>
            </a:r>
          </a:p>
        </p:txBody>
      </p:sp>
      <p:grpSp>
        <p:nvGrpSpPr>
          <p:cNvPr id="16" name="Group 73"/>
          <p:cNvGrpSpPr>
            <a:grpSpLocks/>
          </p:cNvGrpSpPr>
          <p:nvPr/>
        </p:nvGrpSpPr>
        <p:grpSpPr bwMode="auto">
          <a:xfrm>
            <a:off x="1689100" y="3733800"/>
            <a:ext cx="3554413" cy="2438400"/>
            <a:chOff x="1104" y="2352"/>
            <a:chExt cx="2239" cy="1536"/>
          </a:xfrm>
        </p:grpSpPr>
        <p:sp>
          <p:nvSpPr>
            <p:cNvPr id="4170" name="Text Box 74"/>
            <p:cNvSpPr txBox="1">
              <a:spLocks noChangeArrowheads="1"/>
            </p:cNvSpPr>
            <p:nvPr/>
          </p:nvSpPr>
          <p:spPr bwMode="auto">
            <a:xfrm>
              <a:off x="1104" y="360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2400" b="1">
                  <a:effectLst>
                    <a:outerShdw blurRad="38100" dist="38100" dir="2700000" algn="tl">
                      <a:srgbClr val="C0C0C0"/>
                    </a:outerShdw>
                  </a:effectLst>
                  <a:cs typeface="Arial" charset="0"/>
                </a:rPr>
                <a:t>1</a:t>
              </a:r>
            </a:p>
          </p:txBody>
        </p:sp>
        <p:sp>
          <p:nvSpPr>
            <p:cNvPr id="4171" name="Text Box 75"/>
            <p:cNvSpPr txBox="1">
              <a:spLocks noChangeArrowheads="1"/>
            </p:cNvSpPr>
            <p:nvPr/>
          </p:nvSpPr>
          <p:spPr bwMode="auto">
            <a:xfrm>
              <a:off x="2496" y="33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2400" b="1">
                  <a:effectLst>
                    <a:outerShdw blurRad="38100" dist="38100" dir="2700000" algn="tl">
                      <a:srgbClr val="C0C0C0"/>
                    </a:outerShdw>
                  </a:effectLst>
                  <a:cs typeface="Arial" charset="0"/>
                </a:rPr>
                <a:t>1</a:t>
              </a:r>
            </a:p>
          </p:txBody>
        </p:sp>
        <p:sp>
          <p:nvSpPr>
            <p:cNvPr id="4172" name="Text Box 76"/>
            <p:cNvSpPr txBox="1">
              <a:spLocks noChangeArrowheads="1"/>
            </p:cNvSpPr>
            <p:nvPr/>
          </p:nvSpPr>
          <p:spPr bwMode="auto">
            <a:xfrm>
              <a:off x="3120" y="2352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2400" b="1">
                  <a:effectLst>
                    <a:outerShdw blurRad="38100" dist="38100" dir="2700000" algn="tl">
                      <a:srgbClr val="C0C0C0"/>
                    </a:outerShdw>
                  </a:effectLst>
                  <a:cs typeface="Arial" charset="0"/>
                </a:rPr>
                <a:t>1</a:t>
              </a:r>
            </a:p>
          </p:txBody>
        </p:sp>
      </p:grpSp>
      <p:graphicFrame>
        <p:nvGraphicFramePr>
          <p:cNvPr id="4173" name="Object 77"/>
          <p:cNvGraphicFramePr>
            <a:graphicFrameLocks noChangeAspect="1"/>
          </p:cNvGraphicFramePr>
          <p:nvPr/>
        </p:nvGraphicFramePr>
        <p:xfrm>
          <a:off x="7315200" y="4114800"/>
          <a:ext cx="1541463" cy="404813"/>
        </p:xfrm>
        <a:graphic>
          <a:graphicData uri="http://schemas.openxmlformats.org/presentationml/2006/ole">
            <p:oleObj spid="_x0000_s77845" name="Формула" r:id="rId4" imgW="799753" imgH="215806" progId="Equation.3">
              <p:embed/>
            </p:oleObj>
          </a:graphicData>
        </a:graphic>
      </p:graphicFrame>
      <p:graphicFrame>
        <p:nvGraphicFramePr>
          <p:cNvPr id="4174" name="Object 78"/>
          <p:cNvGraphicFramePr>
            <a:graphicFrameLocks noChangeAspect="1"/>
          </p:cNvGraphicFramePr>
          <p:nvPr/>
        </p:nvGraphicFramePr>
        <p:xfrm>
          <a:off x="7391400" y="4648200"/>
          <a:ext cx="1444625" cy="1624013"/>
        </p:xfrm>
        <a:graphic>
          <a:graphicData uri="http://schemas.openxmlformats.org/presentationml/2006/ole">
            <p:oleObj spid="_x0000_s77846" name="Формула" r:id="rId5" imgW="748975" imgH="863225" progId="Equation.3">
              <p:embed/>
            </p:oleObj>
          </a:graphicData>
        </a:graphic>
      </p:graphicFrame>
      <p:sp>
        <p:nvSpPr>
          <p:cNvPr id="4175" name="Freeform 79"/>
          <p:cNvSpPr>
            <a:spLocks/>
          </p:cNvSpPr>
          <p:nvPr/>
        </p:nvSpPr>
        <p:spPr bwMode="auto">
          <a:xfrm>
            <a:off x="3619500" y="4267200"/>
            <a:ext cx="1152525" cy="857250"/>
          </a:xfrm>
          <a:custGeom>
            <a:avLst/>
            <a:gdLst>
              <a:gd name="T0" fmla="*/ 726 w 726"/>
              <a:gd name="T1" fmla="*/ 540 h 540"/>
              <a:gd name="T2" fmla="*/ 0 w 726"/>
              <a:gd name="T3" fmla="*/ 0 h 540"/>
              <a:gd name="T4" fmla="*/ 0 60000 65536"/>
              <a:gd name="T5" fmla="*/ 0 60000 65536"/>
              <a:gd name="T6" fmla="*/ 0 w 726"/>
              <a:gd name="T7" fmla="*/ 0 h 540"/>
              <a:gd name="T8" fmla="*/ 726 w 726"/>
              <a:gd name="T9" fmla="*/ 540 h 54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726" h="540">
                <a:moveTo>
                  <a:pt x="726" y="540"/>
                </a:moveTo>
                <a:lnTo>
                  <a:pt x="0" y="0"/>
                </a:lnTo>
              </a:path>
            </a:pathLst>
          </a:custGeom>
          <a:noFill/>
          <a:ln w="9525">
            <a:solidFill>
              <a:srgbClr val="CC6600"/>
            </a:solidFill>
            <a:prstDash val="dash"/>
            <a:round/>
            <a:headEnd/>
            <a:tailEnd type="none" w="lg" len="lg"/>
          </a:ln>
        </p:spPr>
        <p:txBody>
          <a:bodyPr/>
          <a:lstStyle/>
          <a:p>
            <a:endParaRPr lang="ru-RU"/>
          </a:p>
        </p:txBody>
      </p:sp>
      <p:grpSp>
        <p:nvGrpSpPr>
          <p:cNvPr id="17" name="Group 80"/>
          <p:cNvGrpSpPr>
            <a:grpSpLocks/>
          </p:cNvGrpSpPr>
          <p:nvPr/>
        </p:nvGrpSpPr>
        <p:grpSpPr bwMode="auto">
          <a:xfrm>
            <a:off x="2105025" y="2867025"/>
            <a:ext cx="2733675" cy="2876550"/>
            <a:chOff x="1326" y="1566"/>
            <a:chExt cx="1722" cy="1812"/>
          </a:xfrm>
        </p:grpSpPr>
        <p:sp>
          <p:nvSpPr>
            <p:cNvPr id="1076" name="Freeform 81"/>
            <p:cNvSpPr>
              <a:spLocks/>
            </p:cNvSpPr>
            <p:nvPr/>
          </p:nvSpPr>
          <p:spPr bwMode="auto">
            <a:xfrm>
              <a:off x="1326" y="1572"/>
              <a:ext cx="1698" cy="1428"/>
            </a:xfrm>
            <a:custGeom>
              <a:avLst/>
              <a:gdLst>
                <a:gd name="T0" fmla="*/ 1698 w 1698"/>
                <a:gd name="T1" fmla="*/ 0 h 1428"/>
                <a:gd name="T2" fmla="*/ 0 w 1698"/>
                <a:gd name="T3" fmla="*/ 1428 h 1428"/>
                <a:gd name="T4" fmla="*/ 0 60000 65536"/>
                <a:gd name="T5" fmla="*/ 0 60000 65536"/>
                <a:gd name="T6" fmla="*/ 0 w 1698"/>
                <a:gd name="T7" fmla="*/ 0 h 1428"/>
                <a:gd name="T8" fmla="*/ 1698 w 1698"/>
                <a:gd name="T9" fmla="*/ 1428 h 142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98" h="1428">
                  <a:moveTo>
                    <a:pt x="1698" y="0"/>
                  </a:moveTo>
                  <a:lnTo>
                    <a:pt x="0" y="1428"/>
                  </a:lnTo>
                </a:path>
              </a:pathLst>
            </a:cu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77" name="Freeform 82" descr="Светлый диагональный 2"/>
            <p:cNvSpPr>
              <a:spLocks/>
            </p:cNvSpPr>
            <p:nvPr/>
          </p:nvSpPr>
          <p:spPr bwMode="auto">
            <a:xfrm>
              <a:off x="1326" y="1566"/>
              <a:ext cx="1722" cy="1812"/>
            </a:xfrm>
            <a:custGeom>
              <a:avLst/>
              <a:gdLst>
                <a:gd name="T0" fmla="*/ 0 w 1722"/>
                <a:gd name="T1" fmla="*/ 1452 h 1812"/>
                <a:gd name="T2" fmla="*/ 1722 w 1722"/>
                <a:gd name="T3" fmla="*/ 0 h 1812"/>
                <a:gd name="T4" fmla="*/ 690 w 1722"/>
                <a:gd name="T5" fmla="*/ 1812 h 1812"/>
                <a:gd name="T6" fmla="*/ 0 w 1722"/>
                <a:gd name="T7" fmla="*/ 1452 h 181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722"/>
                <a:gd name="T13" fmla="*/ 0 h 1812"/>
                <a:gd name="T14" fmla="*/ 1722 w 1722"/>
                <a:gd name="T15" fmla="*/ 1812 h 181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722" h="1812">
                  <a:moveTo>
                    <a:pt x="0" y="1452"/>
                  </a:moveTo>
                  <a:lnTo>
                    <a:pt x="1722" y="0"/>
                  </a:lnTo>
                  <a:lnTo>
                    <a:pt x="690" y="1812"/>
                  </a:lnTo>
                  <a:lnTo>
                    <a:pt x="0" y="1452"/>
                  </a:lnTo>
                  <a:close/>
                </a:path>
              </a:pathLst>
            </a:custGeom>
            <a:pattFill prst="ltUpDiag">
              <a:fgClr>
                <a:schemeClr val="tx2">
                  <a:alpha val="32941"/>
                </a:schemeClr>
              </a:fgClr>
              <a:bgClr>
                <a:schemeClr val="bg1">
                  <a:alpha val="32941"/>
                </a:schemeClr>
              </a:bgClr>
            </a:patt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78" name="Freeform 83"/>
            <p:cNvSpPr>
              <a:spLocks/>
            </p:cNvSpPr>
            <p:nvPr/>
          </p:nvSpPr>
          <p:spPr bwMode="auto">
            <a:xfrm>
              <a:off x="2016" y="1572"/>
              <a:ext cx="1020" cy="1806"/>
            </a:xfrm>
            <a:custGeom>
              <a:avLst/>
              <a:gdLst>
                <a:gd name="T0" fmla="*/ 0 w 1020"/>
                <a:gd name="T1" fmla="*/ 1806 h 1806"/>
                <a:gd name="T2" fmla="*/ 1020 w 1020"/>
                <a:gd name="T3" fmla="*/ 0 h 1806"/>
                <a:gd name="T4" fmla="*/ 0 60000 65536"/>
                <a:gd name="T5" fmla="*/ 0 60000 65536"/>
                <a:gd name="T6" fmla="*/ 0 w 1020"/>
                <a:gd name="T7" fmla="*/ 0 h 1806"/>
                <a:gd name="T8" fmla="*/ 1020 w 1020"/>
                <a:gd name="T9" fmla="*/ 1806 h 180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020" h="1806">
                  <a:moveTo>
                    <a:pt x="0" y="1806"/>
                  </a:moveTo>
                  <a:lnTo>
                    <a:pt x="102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79" name="Freeform 84"/>
            <p:cNvSpPr>
              <a:spLocks/>
            </p:cNvSpPr>
            <p:nvPr/>
          </p:nvSpPr>
          <p:spPr bwMode="auto">
            <a:xfrm>
              <a:off x="1329" y="3012"/>
              <a:ext cx="669" cy="363"/>
            </a:xfrm>
            <a:custGeom>
              <a:avLst/>
              <a:gdLst>
                <a:gd name="T0" fmla="*/ 669 w 669"/>
                <a:gd name="T1" fmla="*/ 363 h 363"/>
                <a:gd name="T2" fmla="*/ 0 w 669"/>
                <a:gd name="T3" fmla="*/ 0 h 363"/>
                <a:gd name="T4" fmla="*/ 0 60000 65536"/>
                <a:gd name="T5" fmla="*/ 0 60000 65536"/>
                <a:gd name="T6" fmla="*/ 0 w 669"/>
                <a:gd name="T7" fmla="*/ 0 h 363"/>
                <a:gd name="T8" fmla="*/ 669 w 669"/>
                <a:gd name="T9" fmla="*/ 363 h 36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669" h="363">
                  <a:moveTo>
                    <a:pt x="669" y="363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181" name="Freeform 85"/>
          <p:cNvSpPr>
            <a:spLocks/>
          </p:cNvSpPr>
          <p:nvPr/>
        </p:nvSpPr>
        <p:spPr bwMode="auto">
          <a:xfrm>
            <a:off x="2590800" y="2905125"/>
            <a:ext cx="2190750" cy="2505075"/>
          </a:xfrm>
          <a:custGeom>
            <a:avLst/>
            <a:gdLst>
              <a:gd name="T0" fmla="*/ 1380 w 1380"/>
              <a:gd name="T1" fmla="*/ 0 h 1578"/>
              <a:gd name="T2" fmla="*/ 0 w 1380"/>
              <a:gd name="T3" fmla="*/ 1578 h 1578"/>
              <a:gd name="T4" fmla="*/ 0 60000 65536"/>
              <a:gd name="T5" fmla="*/ 0 60000 65536"/>
              <a:gd name="T6" fmla="*/ 0 w 1380"/>
              <a:gd name="T7" fmla="*/ 0 h 1578"/>
              <a:gd name="T8" fmla="*/ 1380 w 1380"/>
              <a:gd name="T9" fmla="*/ 1578 h 157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380" h="1578">
                <a:moveTo>
                  <a:pt x="1380" y="0"/>
                </a:moveTo>
                <a:lnTo>
                  <a:pt x="0" y="1578"/>
                </a:lnTo>
              </a:path>
            </a:pathLst>
          </a:custGeom>
          <a:noFill/>
          <a:ln w="12700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82" name="Oval 86"/>
          <p:cNvSpPr>
            <a:spLocks noChangeArrowheads="1"/>
          </p:cNvSpPr>
          <p:nvPr/>
        </p:nvSpPr>
        <p:spPr bwMode="auto">
          <a:xfrm>
            <a:off x="4762500" y="5092700"/>
            <a:ext cx="85725" cy="88900"/>
          </a:xfrm>
          <a:prstGeom prst="ellipse">
            <a:avLst/>
          </a:prstGeom>
          <a:solidFill>
            <a:srgbClr val="FF0000"/>
          </a:solidFill>
          <a:ln w="31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84" name="Text Box 88"/>
          <p:cNvSpPr txBox="1">
            <a:spLocks noChangeArrowheads="1"/>
          </p:cNvSpPr>
          <p:nvPr/>
        </p:nvSpPr>
        <p:spPr bwMode="auto">
          <a:xfrm>
            <a:off x="3276600" y="3962400"/>
            <a:ext cx="609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chemeClr val="tx2"/>
                </a:solidFill>
                <a:cs typeface="Arial" charset="0"/>
              </a:rPr>
              <a:t>K</a:t>
            </a:r>
            <a:endParaRPr lang="ru-RU" sz="2000" b="1">
              <a:solidFill>
                <a:schemeClr val="tx2"/>
              </a:solidFill>
              <a:cs typeface="Arial" charset="0"/>
            </a:endParaRPr>
          </a:p>
        </p:txBody>
      </p:sp>
      <p:sp>
        <p:nvSpPr>
          <p:cNvPr id="4185" name="Freeform 89"/>
          <p:cNvSpPr>
            <a:spLocks/>
          </p:cNvSpPr>
          <p:nvPr/>
        </p:nvSpPr>
        <p:spPr bwMode="auto">
          <a:xfrm>
            <a:off x="3776663" y="4057650"/>
            <a:ext cx="195262" cy="333375"/>
          </a:xfrm>
          <a:custGeom>
            <a:avLst/>
            <a:gdLst>
              <a:gd name="T0" fmla="*/ 0 w 123"/>
              <a:gd name="T1" fmla="*/ 0 h 210"/>
              <a:gd name="T2" fmla="*/ 123 w 123"/>
              <a:gd name="T3" fmla="*/ 93 h 210"/>
              <a:gd name="T4" fmla="*/ 27 w 123"/>
              <a:gd name="T5" fmla="*/ 210 h 210"/>
              <a:gd name="T6" fmla="*/ 0 60000 65536"/>
              <a:gd name="T7" fmla="*/ 0 60000 65536"/>
              <a:gd name="T8" fmla="*/ 0 60000 65536"/>
              <a:gd name="T9" fmla="*/ 0 w 123"/>
              <a:gd name="T10" fmla="*/ 0 h 210"/>
              <a:gd name="T11" fmla="*/ 123 w 123"/>
              <a:gd name="T12" fmla="*/ 210 h 21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23" h="210">
                <a:moveTo>
                  <a:pt x="0" y="0"/>
                </a:moveTo>
                <a:lnTo>
                  <a:pt x="123" y="93"/>
                </a:lnTo>
                <a:lnTo>
                  <a:pt x="27" y="210"/>
                </a:lnTo>
              </a:path>
            </a:pathLst>
          </a:custGeom>
          <a:noFill/>
          <a:ln w="9525">
            <a:solidFill>
              <a:srgbClr val="CC66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19" name="Group 93"/>
          <p:cNvGrpSpPr>
            <a:grpSpLocks/>
          </p:cNvGrpSpPr>
          <p:nvPr/>
        </p:nvGrpSpPr>
        <p:grpSpPr bwMode="auto">
          <a:xfrm>
            <a:off x="5786446" y="2000242"/>
            <a:ext cx="2143140" cy="431284"/>
            <a:chOff x="3456" y="1248"/>
            <a:chExt cx="1200" cy="232"/>
          </a:xfrm>
        </p:grpSpPr>
        <p:sp>
          <p:nvSpPr>
            <p:cNvPr id="1072" name="Freeform 94"/>
            <p:cNvSpPr>
              <a:spLocks/>
            </p:cNvSpPr>
            <p:nvPr/>
          </p:nvSpPr>
          <p:spPr bwMode="auto">
            <a:xfrm>
              <a:off x="3891" y="1391"/>
              <a:ext cx="189" cy="1"/>
            </a:xfrm>
            <a:custGeom>
              <a:avLst/>
              <a:gdLst>
                <a:gd name="T0" fmla="*/ 0 w 192"/>
                <a:gd name="T1" fmla="*/ 0 h 1"/>
                <a:gd name="T2" fmla="*/ 192 w 192"/>
                <a:gd name="T3" fmla="*/ 0 h 1"/>
                <a:gd name="T4" fmla="*/ 0 60000 65536"/>
                <a:gd name="T5" fmla="*/ 0 60000 65536"/>
                <a:gd name="T6" fmla="*/ 0 w 192"/>
                <a:gd name="T7" fmla="*/ 0 h 1"/>
                <a:gd name="T8" fmla="*/ 192 w 192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92" h="1">
                  <a:moveTo>
                    <a:pt x="0" y="0"/>
                  </a:moveTo>
                  <a:lnTo>
                    <a:pt x="192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73" name="Text Box 95"/>
            <p:cNvSpPr txBox="1">
              <a:spLocks noChangeArrowheads="1"/>
            </p:cNvSpPr>
            <p:nvPr/>
          </p:nvSpPr>
          <p:spPr bwMode="auto">
            <a:xfrm>
              <a:off x="3456" y="1248"/>
              <a:ext cx="1200" cy="2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200" dirty="0">
                  <a:solidFill>
                    <a:schemeClr val="tx2"/>
                  </a:solidFill>
                  <a:cs typeface="Arial" charset="0"/>
                </a:rPr>
                <a:t> </a:t>
              </a:r>
              <a:r>
                <a:rPr lang="ru-RU" sz="2200" dirty="0">
                  <a:solidFill>
                    <a:schemeClr val="tx2"/>
                  </a:solidFill>
                  <a:cs typeface="Arial" charset="0"/>
                </a:rPr>
                <a:t>С</a:t>
              </a:r>
              <a:r>
                <a:rPr lang="en-US" sz="2200" dirty="0">
                  <a:solidFill>
                    <a:schemeClr val="tx2"/>
                  </a:solidFill>
                  <a:cs typeface="Arial" charset="0"/>
                </a:rPr>
                <a:t>C</a:t>
              </a:r>
              <a:r>
                <a:rPr lang="en-US" sz="2200" baseline="-25000" dirty="0">
                  <a:solidFill>
                    <a:schemeClr val="tx2"/>
                  </a:solidFill>
                  <a:cs typeface="Arial" charset="0"/>
                </a:rPr>
                <a:t>1</a:t>
              </a:r>
              <a:r>
                <a:rPr lang="en-US" sz="2200" dirty="0">
                  <a:solidFill>
                    <a:schemeClr val="tx2"/>
                  </a:solidFill>
                  <a:cs typeface="Arial" charset="0"/>
                </a:rPr>
                <a:t>     </a:t>
              </a:r>
              <a:r>
                <a:rPr lang="ru-RU" sz="2200" dirty="0" smtClean="0">
                  <a:solidFill>
                    <a:schemeClr val="tx2"/>
                  </a:solidFill>
                  <a:cs typeface="Arial" charset="0"/>
                </a:rPr>
                <a:t> </a:t>
              </a:r>
              <a:r>
                <a:rPr lang="en-US" sz="2200" dirty="0" smtClean="0">
                  <a:solidFill>
                    <a:schemeClr val="tx2"/>
                  </a:solidFill>
                  <a:cs typeface="Arial" charset="0"/>
                </a:rPr>
                <a:t>C</a:t>
              </a:r>
              <a:r>
                <a:rPr lang="en-US" sz="2200" baseline="-25000" dirty="0" smtClean="0">
                  <a:solidFill>
                    <a:schemeClr val="tx2"/>
                  </a:solidFill>
                  <a:cs typeface="Arial" charset="0"/>
                </a:rPr>
                <a:t>1</a:t>
              </a:r>
              <a:r>
                <a:rPr lang="en-US" sz="2200" dirty="0" smtClean="0">
                  <a:solidFill>
                    <a:schemeClr val="tx2"/>
                  </a:solidFill>
                  <a:cs typeface="Arial" charset="0"/>
                </a:rPr>
                <a:t>K</a:t>
              </a:r>
              <a:r>
                <a:rPr lang="en-US" sz="2200" dirty="0">
                  <a:solidFill>
                    <a:schemeClr val="tx2"/>
                  </a:solidFill>
                  <a:cs typeface="Arial" charset="0"/>
                </a:rPr>
                <a:t>,</a:t>
              </a:r>
              <a:endParaRPr lang="ru-RU" sz="2200" dirty="0">
                <a:solidFill>
                  <a:schemeClr val="tx2"/>
                </a:solidFill>
                <a:cs typeface="Arial" charset="0"/>
              </a:endParaRPr>
            </a:p>
          </p:txBody>
        </p:sp>
      </p:grpSp>
      <p:grpSp>
        <p:nvGrpSpPr>
          <p:cNvPr id="20" name="Group 96"/>
          <p:cNvGrpSpPr>
            <a:grpSpLocks/>
          </p:cNvGrpSpPr>
          <p:nvPr/>
        </p:nvGrpSpPr>
        <p:grpSpPr bwMode="auto">
          <a:xfrm>
            <a:off x="5105400" y="2514600"/>
            <a:ext cx="4038600" cy="723900"/>
            <a:chOff x="3264" y="1488"/>
            <a:chExt cx="2544" cy="456"/>
          </a:xfrm>
        </p:grpSpPr>
        <p:sp>
          <p:nvSpPr>
            <p:cNvPr id="1071" name="Rectangle 97"/>
            <p:cNvSpPr>
              <a:spLocks noChangeArrowheads="1"/>
            </p:cNvSpPr>
            <p:nvPr/>
          </p:nvSpPr>
          <p:spPr bwMode="auto">
            <a:xfrm>
              <a:off x="3264" y="1488"/>
              <a:ext cx="2544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2000"/>
                <a:t>Для нахождения </a:t>
              </a:r>
              <a:r>
                <a:rPr lang="en-US" sz="2000"/>
                <a:t>         </a:t>
              </a:r>
              <a:r>
                <a:rPr lang="ru-RU" sz="2000"/>
                <a:t>более удобен              , а не               .</a:t>
              </a:r>
            </a:p>
          </p:txBody>
        </p:sp>
        <p:graphicFrame>
          <p:nvGraphicFramePr>
            <p:cNvPr id="1029" name="Object 98"/>
            <p:cNvGraphicFramePr>
              <a:graphicFrameLocks noChangeAspect="1"/>
            </p:cNvGraphicFramePr>
            <p:nvPr/>
          </p:nvGraphicFramePr>
          <p:xfrm>
            <a:off x="4608" y="1528"/>
            <a:ext cx="340" cy="211"/>
          </p:xfrm>
          <a:graphic>
            <a:graphicData uri="http://schemas.openxmlformats.org/presentationml/2006/ole">
              <p:oleObj spid="_x0000_s77847" name="Формула" r:id="rId6" imgW="279158" imgH="177646" progId="Equation.3">
                <p:embed/>
              </p:oleObj>
            </a:graphicData>
          </a:graphic>
        </p:graphicFrame>
        <p:graphicFrame>
          <p:nvGraphicFramePr>
            <p:cNvPr id="1030" name="Object 99"/>
            <p:cNvGraphicFramePr>
              <a:graphicFrameLocks noChangeAspect="1"/>
            </p:cNvGraphicFramePr>
            <p:nvPr/>
          </p:nvGraphicFramePr>
          <p:xfrm>
            <a:off x="3888" y="1680"/>
            <a:ext cx="624" cy="264"/>
          </p:xfrm>
          <a:graphic>
            <a:graphicData uri="http://schemas.openxmlformats.org/presentationml/2006/ole">
              <p:oleObj spid="_x0000_s77848" name="Формула" r:id="rId7" imgW="507780" imgH="215806" progId="Equation.3">
                <p:embed/>
              </p:oleObj>
            </a:graphicData>
          </a:graphic>
        </p:graphicFrame>
        <p:graphicFrame>
          <p:nvGraphicFramePr>
            <p:cNvPr id="1031" name="Object 100"/>
            <p:cNvGraphicFramePr>
              <a:graphicFrameLocks noChangeAspect="1"/>
            </p:cNvGraphicFramePr>
            <p:nvPr/>
          </p:nvGraphicFramePr>
          <p:xfrm>
            <a:off x="4896" y="1680"/>
            <a:ext cx="624" cy="264"/>
          </p:xfrm>
          <a:graphic>
            <a:graphicData uri="http://schemas.openxmlformats.org/presentationml/2006/ole">
              <p:oleObj spid="_x0000_s77849" name="Формула" r:id="rId8" imgW="507780" imgH="215806" progId="Equation.3">
                <p:embed/>
              </p:oleObj>
            </a:graphicData>
          </a:graphic>
        </p:graphicFrame>
      </p:grpSp>
      <p:sp>
        <p:nvSpPr>
          <p:cNvPr id="4183" name="Text Box 87"/>
          <p:cNvSpPr txBox="1">
            <a:spLocks noChangeArrowheads="1"/>
          </p:cNvSpPr>
          <p:nvPr/>
        </p:nvSpPr>
        <p:spPr bwMode="auto">
          <a:xfrm rot="-46221281">
            <a:off x="3517900" y="3429000"/>
            <a:ext cx="1066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1400" b="1">
                <a:effectLst>
                  <a:outerShdw blurRad="38100" dist="38100" dir="2700000" algn="tl">
                    <a:srgbClr val="C0C0C0"/>
                  </a:outerShdw>
                </a:effectLst>
              </a:rPr>
              <a:t>проекция</a:t>
            </a:r>
          </a:p>
        </p:txBody>
      </p:sp>
      <p:sp>
        <p:nvSpPr>
          <p:cNvPr id="101" name="Стрелка влево 100"/>
          <p:cNvSpPr/>
          <p:nvPr/>
        </p:nvSpPr>
        <p:spPr>
          <a:xfrm>
            <a:off x="53375" y="6627078"/>
            <a:ext cx="144016" cy="12115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2" name="Диагональная полоса 101"/>
          <p:cNvSpPr/>
          <p:nvPr/>
        </p:nvSpPr>
        <p:spPr>
          <a:xfrm>
            <a:off x="377534" y="6627078"/>
            <a:ext cx="108012" cy="121852"/>
          </a:xfrm>
          <a:prstGeom prst="diagStri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6" name="Прямоугольник 75"/>
          <p:cNvSpPr/>
          <p:nvPr/>
        </p:nvSpPr>
        <p:spPr>
          <a:xfrm rot="10800000" flipV="1">
            <a:off x="1285852" y="6004909"/>
            <a:ext cx="635798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i="1" dirty="0" smtClean="0"/>
              <a:t>Вывод</a:t>
            </a:r>
            <a:r>
              <a:rPr lang="ru-RU" sz="1400" dirty="0" smtClean="0"/>
              <a:t>: Координатный метод имеет преимущество перед другими способами тем, что основывается на применение формул, требует меньше стереометрических соображений. </a:t>
            </a:r>
            <a:endParaRPr lang="ru-RU" sz="1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2.22222E-6 L 0.48333 -0.07778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41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200" y="-3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4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5" presetClass="emph" presetSubtype="0" repeatCount="6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9" dur="500" fill="hold"/>
                                        <p:tgtEl>
                                          <p:spTgt spid="4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500"/>
                            </p:stCondLst>
                            <p:childTnLst>
                              <p:par>
                                <p:cTn id="3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4.07407E-6 L -0.13107 -0.12871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41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600" y="-6400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5" dur="2000"/>
                                        <p:tgtEl>
                                          <p:spTgt spid="4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8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8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8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8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8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8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8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8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8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8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4000"/>
                            </p:stCondLst>
                            <p:childTnLst>
                              <p:par>
                                <p:cTn id="8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500"/>
                                        <p:tgtEl>
                                          <p:spTgt spid="4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4500"/>
                            </p:stCondLst>
                            <p:childTnLst>
                              <p:par>
                                <p:cTn id="8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4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00"/>
                            </p:stCondLst>
                            <p:childTnLst>
                              <p:par>
                                <p:cTn id="9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500"/>
                            </p:stCondLst>
                            <p:childTnLst>
                              <p:par>
                                <p:cTn id="107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4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4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500"/>
                            </p:stCondLst>
                            <p:childTnLst>
                              <p:par>
                                <p:cTn id="1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4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8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166" grpId="0" animBg="1"/>
      <p:bldP spid="4166" grpId="1" animBg="1"/>
      <p:bldP spid="4167" grpId="0"/>
      <p:bldP spid="4175" grpId="0" animBg="1"/>
      <p:bldP spid="4181" grpId="0" animBg="1"/>
      <p:bldP spid="4182" grpId="0" animBg="1"/>
      <p:bldP spid="4182" grpId="1" animBg="1"/>
      <p:bldP spid="4184" grpId="0"/>
      <p:bldP spid="4185" grpId="0" animBg="1"/>
      <p:bldP spid="4183" grpId="0"/>
      <p:bldP spid="7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685800" y="857233"/>
            <a:ext cx="7772400" cy="1357321"/>
          </a:xfrm>
        </p:spPr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Домашнее задание</a:t>
            </a:r>
            <a:endParaRPr lang="ru-RU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>
        <mc:Choice xmlns="" xmlns:a14="http://schemas.microsoft.com/office/drawing/2010/main" Requires="a14">
          <p:sp>
            <p:nvSpPr>
              <p:cNvPr id="4" name="Подзаголовок 3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1371600" y="3143248"/>
                <a:ext cx="6400800" cy="2495552"/>
              </a:xfrm>
            </p:spPr>
            <p:txBody>
              <a:bodyPr/>
              <a:lstStyle/>
              <a:p>
                <a:r>
                  <a:rPr lang="ru-RU" dirty="0" smtClean="0"/>
                  <a:t>В кубе  </a:t>
                </a:r>
                <a:r>
                  <a:rPr lang="en-US" i="1" dirty="0" smtClean="0"/>
                  <a:t>ABCD</a:t>
                </a:r>
                <a:r>
                  <a:rPr lang="ru-RU" dirty="0" smtClean="0"/>
                  <a:t/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𝐴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1 </m:t>
                        </m:r>
                      </m:sub>
                    </m:sSub>
                    <m:sSub>
                      <m:sSubPr>
                        <m:ctrlPr>
                          <a:rPr lang="en-US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𝐵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/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𝐶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𝐷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ru-RU" dirty="0" smtClean="0"/>
                  <a:t>                найдите угол между плоскостями</a:t>
                </a:r>
                <a:r>
                  <a:rPr lang="en-US" dirty="0" smtClean="0"/>
                  <a:t/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𝐴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1 </m:t>
                        </m:r>
                      </m:sub>
                    </m:sSub>
                    <m:sSub>
                      <m:sSubPr>
                        <m:ctrlPr>
                          <a:rPr lang="ru-RU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𝐶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1 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𝐷</m:t>
                    </m:r>
                  </m:oMath>
                </a14:m>
                <a:r>
                  <a:rPr lang="en-US" dirty="0" smtClean="0"/>
                  <a:t/>
                </a:r>
                <a:r>
                  <a:rPr lang="ru-RU" dirty="0" smtClean="0"/>
                  <a:t>и </a:t>
                </a:r>
                <a:r>
                  <a:rPr lang="en-US" i="1" dirty="0" smtClean="0"/>
                  <a:t>B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𝐶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i="1" dirty="0" smtClean="0"/>
                  <a:t>D</a:t>
                </a:r>
                <a:endParaRPr lang="ru-RU" i="1" dirty="0"/>
              </a:p>
            </p:txBody>
          </p:sp>
        </mc:Choice>
        <mc:Fallback>
          <p:sp>
            <p:nvSpPr>
              <p:cNvPr id="4" name="Подзаголовок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1371600" y="3143248"/>
                <a:ext cx="6400800" cy="2495552"/>
              </a:xfrm>
              <a:blipFill rotWithShape="1">
                <a:blip r:embed="rId2"/>
                <a:stretch>
                  <a:fillRect t="-3178"/>
                </a:stretch>
              </a:blipFill>
            </p:spPr>
            <p:txBody>
              <a:bodyPr/>
              <a:lstStyle/>
              <a:p>
                <a:r>
                  <a:rPr lang="ru-RU" dirty="0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Использованные источники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ru-RU" sz="1400" dirty="0" smtClean="0"/>
              <a:t> Геометрия, 10-11: учебник для общеобразовательных учреждений: базовый и профильный уровни / </a:t>
            </a:r>
            <a:r>
              <a:rPr lang="ru-RU" sz="1400" dirty="0" err="1" smtClean="0"/>
              <a:t>Л.С.Атанасян</a:t>
            </a:r>
            <a:r>
              <a:rPr lang="ru-RU" sz="1400" dirty="0" smtClean="0"/>
              <a:t>, В.Ф. Бутузов, С.Б. Кадомцев и др. – М.: Просвещение, 2007. – 256 с.</a:t>
            </a:r>
            <a:endParaRPr lang="en-US" sz="1400" dirty="0" smtClean="0"/>
          </a:p>
          <a:p>
            <a:pPr marL="342900" indent="-342900" algn="l">
              <a:buFont typeface="Arial" pitchFamily="34" charset="0"/>
              <a:buChar char="•"/>
            </a:pPr>
            <a:r>
              <a:rPr lang="en-US" sz="1400" dirty="0" smtClean="0"/>
              <a:t>      </a:t>
            </a:r>
            <a:r>
              <a:rPr lang="en-US" sz="1400" dirty="0" smtClean="0">
                <a:hlinkClick r:id="rId2"/>
              </a:rPr>
              <a:t>http://uslide.ru</a:t>
            </a:r>
            <a:endParaRPr lang="en-US" sz="1400" dirty="0" smtClean="0"/>
          </a:p>
          <a:p>
            <a:pPr marL="342900" indent="-342900" algn="l">
              <a:buFont typeface="Arial" pitchFamily="34" charset="0"/>
              <a:buChar char="•"/>
            </a:pPr>
            <a:r>
              <a:rPr lang="en-US" sz="1400" dirty="0" smtClean="0"/>
              <a:t>       </a:t>
            </a:r>
            <a:r>
              <a:rPr lang="en-US" sz="1400" dirty="0" smtClean="0">
                <a:hlinkClick r:id="rId3"/>
              </a:rPr>
              <a:t>http://nsportal.ru</a:t>
            </a:r>
            <a:endParaRPr lang="en-US" sz="1400" dirty="0" smtClean="0"/>
          </a:p>
          <a:p>
            <a:pPr marL="342900" indent="-342900" algn="l"/>
            <a:endParaRPr lang="ru-RU" sz="1400" dirty="0" smtClean="0"/>
          </a:p>
          <a:p>
            <a:pPr>
              <a:buFont typeface="Arial" pitchFamily="34" charset="0"/>
              <a:buChar char="•"/>
            </a:pPr>
            <a:endParaRPr lang="ru-RU" sz="1400" dirty="0" smtClean="0"/>
          </a:p>
          <a:p>
            <a:pPr>
              <a:buFont typeface="Arial" pitchFamily="34" charset="0"/>
              <a:buChar char="•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Freeform 2"/>
          <p:cNvSpPr>
            <a:spLocks/>
          </p:cNvSpPr>
          <p:nvPr/>
        </p:nvSpPr>
        <p:spPr bwMode="auto">
          <a:xfrm>
            <a:off x="1552575" y="2062163"/>
            <a:ext cx="2740025" cy="2662237"/>
          </a:xfrm>
          <a:custGeom>
            <a:avLst/>
            <a:gdLst>
              <a:gd name="T0" fmla="*/ 0 w 1726"/>
              <a:gd name="T1" fmla="*/ 0 h 1677"/>
              <a:gd name="T2" fmla="*/ 30 w 1726"/>
              <a:gd name="T3" fmla="*/ 1677 h 1677"/>
              <a:gd name="T4" fmla="*/ 1726 w 1726"/>
              <a:gd name="T5" fmla="*/ 1637 h 1677"/>
              <a:gd name="T6" fmla="*/ 0 60000 65536"/>
              <a:gd name="T7" fmla="*/ 0 60000 65536"/>
              <a:gd name="T8" fmla="*/ 0 60000 65536"/>
              <a:gd name="T9" fmla="*/ 0 w 1726"/>
              <a:gd name="T10" fmla="*/ 0 h 1677"/>
              <a:gd name="T11" fmla="*/ 1726 w 1726"/>
              <a:gd name="T12" fmla="*/ 1677 h 167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26" h="1677">
                <a:moveTo>
                  <a:pt x="0" y="0"/>
                </a:moveTo>
                <a:lnTo>
                  <a:pt x="30" y="1677"/>
                </a:lnTo>
                <a:lnTo>
                  <a:pt x="1726" y="1637"/>
                </a:lnTo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660400" y="4178300"/>
            <a:ext cx="3581400" cy="1320800"/>
            <a:chOff x="416" y="2632"/>
            <a:chExt cx="2256" cy="832"/>
          </a:xfrm>
          <a:solidFill>
            <a:srgbClr val="B6DCDF"/>
          </a:solidFill>
        </p:grpSpPr>
        <p:sp>
          <p:nvSpPr>
            <p:cNvPr id="1123" name="Freeform 4"/>
            <p:cNvSpPr>
              <a:spLocks/>
            </p:cNvSpPr>
            <p:nvPr/>
          </p:nvSpPr>
          <p:spPr bwMode="auto">
            <a:xfrm>
              <a:off x="416" y="2632"/>
              <a:ext cx="2256" cy="832"/>
            </a:xfrm>
            <a:custGeom>
              <a:avLst/>
              <a:gdLst>
                <a:gd name="T0" fmla="*/ 2256 w 2256"/>
                <a:gd name="T1" fmla="*/ 304 h 832"/>
                <a:gd name="T2" fmla="*/ 0 w 2256"/>
                <a:gd name="T3" fmla="*/ 0 h 832"/>
                <a:gd name="T4" fmla="*/ 1728 w 2256"/>
                <a:gd name="T5" fmla="*/ 832 h 832"/>
                <a:gd name="T6" fmla="*/ 0 60000 65536"/>
                <a:gd name="T7" fmla="*/ 0 60000 65536"/>
                <a:gd name="T8" fmla="*/ 0 60000 65536"/>
                <a:gd name="T9" fmla="*/ 0 w 2256"/>
                <a:gd name="T10" fmla="*/ 0 h 832"/>
                <a:gd name="T11" fmla="*/ 2256 w 2256"/>
                <a:gd name="T12" fmla="*/ 832 h 83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256" h="832">
                  <a:moveTo>
                    <a:pt x="2256" y="304"/>
                  </a:moveTo>
                  <a:lnTo>
                    <a:pt x="0" y="0"/>
                  </a:lnTo>
                  <a:lnTo>
                    <a:pt x="1728" y="832"/>
                  </a:ln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24" name="Freeform 5"/>
            <p:cNvSpPr>
              <a:spLocks/>
            </p:cNvSpPr>
            <p:nvPr/>
          </p:nvSpPr>
          <p:spPr bwMode="auto">
            <a:xfrm>
              <a:off x="2026" y="3326"/>
              <a:ext cx="190" cy="88"/>
            </a:xfrm>
            <a:custGeom>
              <a:avLst/>
              <a:gdLst>
                <a:gd name="T0" fmla="*/ 190 w 190"/>
                <a:gd name="T1" fmla="*/ 66 h 88"/>
                <a:gd name="T2" fmla="*/ 67 w 190"/>
                <a:gd name="T3" fmla="*/ 0 h 88"/>
                <a:gd name="T4" fmla="*/ 0 w 190"/>
                <a:gd name="T5" fmla="*/ 88 h 88"/>
                <a:gd name="T6" fmla="*/ 0 60000 65536"/>
                <a:gd name="T7" fmla="*/ 0 60000 65536"/>
                <a:gd name="T8" fmla="*/ 0 60000 65536"/>
                <a:gd name="T9" fmla="*/ 0 w 190"/>
                <a:gd name="T10" fmla="*/ 0 h 88"/>
                <a:gd name="T11" fmla="*/ 190 w 190"/>
                <a:gd name="T12" fmla="*/ 88 h 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0" h="88">
                  <a:moveTo>
                    <a:pt x="190" y="66"/>
                  </a:moveTo>
                  <a:lnTo>
                    <a:pt x="67" y="0"/>
                  </a:lnTo>
                  <a:lnTo>
                    <a:pt x="0" y="88"/>
                  </a:lnTo>
                </a:path>
              </a:pathLst>
            </a:cu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" name="Group 6"/>
          <p:cNvGrpSpPr>
            <a:grpSpLocks/>
          </p:cNvGrpSpPr>
          <p:nvPr/>
        </p:nvGrpSpPr>
        <p:grpSpPr bwMode="auto">
          <a:xfrm>
            <a:off x="1524000" y="2044700"/>
            <a:ext cx="2730500" cy="2578100"/>
            <a:chOff x="960" y="1288"/>
            <a:chExt cx="1720" cy="1624"/>
          </a:xfrm>
        </p:grpSpPr>
        <p:sp>
          <p:nvSpPr>
            <p:cNvPr id="1121" name="Freeform 7"/>
            <p:cNvSpPr>
              <a:spLocks/>
            </p:cNvSpPr>
            <p:nvPr/>
          </p:nvSpPr>
          <p:spPr bwMode="auto">
            <a:xfrm>
              <a:off x="960" y="1288"/>
              <a:ext cx="1720" cy="1624"/>
            </a:xfrm>
            <a:custGeom>
              <a:avLst/>
              <a:gdLst>
                <a:gd name="T0" fmla="*/ 1720 w 1720"/>
                <a:gd name="T1" fmla="*/ 0 h 1624"/>
                <a:gd name="T2" fmla="*/ 0 w 1720"/>
                <a:gd name="T3" fmla="*/ 24 h 1624"/>
                <a:gd name="T4" fmla="*/ 1720 w 1720"/>
                <a:gd name="T5" fmla="*/ 1624 h 1624"/>
                <a:gd name="T6" fmla="*/ 0 60000 65536"/>
                <a:gd name="T7" fmla="*/ 0 60000 65536"/>
                <a:gd name="T8" fmla="*/ 0 60000 65536"/>
                <a:gd name="T9" fmla="*/ 0 w 1720"/>
                <a:gd name="T10" fmla="*/ 0 h 1624"/>
                <a:gd name="T11" fmla="*/ 1720 w 1720"/>
                <a:gd name="T12" fmla="*/ 1624 h 16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720" h="1624">
                  <a:moveTo>
                    <a:pt x="1720" y="0"/>
                  </a:moveTo>
                  <a:lnTo>
                    <a:pt x="0" y="24"/>
                  </a:lnTo>
                  <a:lnTo>
                    <a:pt x="1720" y="1624"/>
                  </a:lnTo>
                </a:path>
              </a:pathLst>
            </a:custGeom>
            <a:solidFill>
              <a:srgbClr val="FFFF00">
                <a:alpha val="5686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22" name="Freeform 8"/>
            <p:cNvSpPr>
              <a:spLocks/>
            </p:cNvSpPr>
            <p:nvPr/>
          </p:nvSpPr>
          <p:spPr bwMode="auto">
            <a:xfrm rot="4337106">
              <a:off x="2540" y="1306"/>
              <a:ext cx="141" cy="106"/>
            </a:xfrm>
            <a:custGeom>
              <a:avLst/>
              <a:gdLst>
                <a:gd name="T0" fmla="*/ 0 w 141"/>
                <a:gd name="T1" fmla="*/ 73 h 106"/>
                <a:gd name="T2" fmla="*/ 109 w 141"/>
                <a:gd name="T3" fmla="*/ 106 h 106"/>
                <a:gd name="T4" fmla="*/ 141 w 141"/>
                <a:gd name="T5" fmla="*/ 0 h 106"/>
                <a:gd name="T6" fmla="*/ 0 60000 65536"/>
                <a:gd name="T7" fmla="*/ 0 60000 65536"/>
                <a:gd name="T8" fmla="*/ 0 60000 65536"/>
                <a:gd name="T9" fmla="*/ 0 w 141"/>
                <a:gd name="T10" fmla="*/ 0 h 106"/>
                <a:gd name="T11" fmla="*/ 141 w 141"/>
                <a:gd name="T12" fmla="*/ 106 h 10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1" h="106">
                  <a:moveTo>
                    <a:pt x="0" y="73"/>
                  </a:moveTo>
                  <a:lnTo>
                    <a:pt x="109" y="106"/>
                  </a:lnTo>
                  <a:lnTo>
                    <a:pt x="141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33" name="Freeform 31"/>
          <p:cNvSpPr>
            <a:spLocks/>
          </p:cNvSpPr>
          <p:nvPr/>
        </p:nvSpPr>
        <p:spPr bwMode="auto">
          <a:xfrm>
            <a:off x="673100" y="4686300"/>
            <a:ext cx="977900" cy="838200"/>
          </a:xfrm>
          <a:custGeom>
            <a:avLst/>
            <a:gdLst>
              <a:gd name="T0" fmla="*/ 616 w 616"/>
              <a:gd name="T1" fmla="*/ 0 h 528"/>
              <a:gd name="T2" fmla="*/ 0 w 616"/>
              <a:gd name="T3" fmla="*/ 528 h 528"/>
              <a:gd name="T4" fmla="*/ 0 60000 65536"/>
              <a:gd name="T5" fmla="*/ 0 60000 65536"/>
              <a:gd name="T6" fmla="*/ 0 w 616"/>
              <a:gd name="T7" fmla="*/ 0 h 528"/>
              <a:gd name="T8" fmla="*/ 616 w 616"/>
              <a:gd name="T9" fmla="*/ 528 h 52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16" h="528">
                <a:moveTo>
                  <a:pt x="616" y="0"/>
                </a:moveTo>
                <a:lnTo>
                  <a:pt x="0" y="528"/>
                </a:lnTo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4" name="Text Box 32"/>
          <p:cNvSpPr txBox="1">
            <a:spLocks noChangeArrowheads="1"/>
          </p:cNvSpPr>
          <p:nvPr/>
        </p:nvSpPr>
        <p:spPr bwMode="auto">
          <a:xfrm>
            <a:off x="1219200" y="4441825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chemeClr val="tx2"/>
                </a:solidFill>
                <a:cs typeface="Arial" charset="0"/>
              </a:rPr>
              <a:t>D</a:t>
            </a:r>
            <a:endParaRPr lang="ru-RU" sz="2400" b="1">
              <a:solidFill>
                <a:schemeClr val="tx2"/>
              </a:solidFill>
              <a:cs typeface="Arial" charset="0"/>
            </a:endParaRPr>
          </a:p>
        </p:txBody>
      </p:sp>
      <p:sp>
        <p:nvSpPr>
          <p:cNvPr id="1035" name="Text Box 33"/>
          <p:cNvSpPr txBox="1">
            <a:spLocks noChangeArrowheads="1"/>
          </p:cNvSpPr>
          <p:nvPr/>
        </p:nvSpPr>
        <p:spPr bwMode="auto">
          <a:xfrm>
            <a:off x="381000" y="54102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chemeClr val="tx2"/>
                </a:solidFill>
                <a:cs typeface="Arial" charset="0"/>
              </a:rPr>
              <a:t>А</a:t>
            </a:r>
          </a:p>
        </p:txBody>
      </p:sp>
      <p:sp>
        <p:nvSpPr>
          <p:cNvPr id="1036" name="Text Box 34"/>
          <p:cNvSpPr txBox="1">
            <a:spLocks noChangeArrowheads="1"/>
          </p:cNvSpPr>
          <p:nvPr/>
        </p:nvSpPr>
        <p:spPr bwMode="auto">
          <a:xfrm>
            <a:off x="3200400" y="54864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chemeClr val="tx2"/>
                </a:solidFill>
                <a:cs typeface="Arial" charset="0"/>
              </a:rPr>
              <a:t>В</a:t>
            </a:r>
          </a:p>
        </p:txBody>
      </p:sp>
      <p:sp>
        <p:nvSpPr>
          <p:cNvPr id="1037" name="Text Box 35"/>
          <p:cNvSpPr txBox="1">
            <a:spLocks noChangeArrowheads="1"/>
          </p:cNvSpPr>
          <p:nvPr/>
        </p:nvSpPr>
        <p:spPr bwMode="auto">
          <a:xfrm>
            <a:off x="4191000" y="45720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chemeClr val="tx2"/>
                </a:solidFill>
                <a:cs typeface="Arial" charset="0"/>
              </a:rPr>
              <a:t>С</a:t>
            </a:r>
          </a:p>
        </p:txBody>
      </p:sp>
      <p:sp>
        <p:nvSpPr>
          <p:cNvPr id="1038" name="Text Box 36"/>
          <p:cNvSpPr txBox="1">
            <a:spLocks noChangeArrowheads="1"/>
          </p:cNvSpPr>
          <p:nvPr/>
        </p:nvSpPr>
        <p:spPr bwMode="auto">
          <a:xfrm>
            <a:off x="228600" y="26670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chemeClr val="tx2"/>
                </a:solidFill>
                <a:cs typeface="Arial" charset="0"/>
              </a:rPr>
              <a:t>А</a:t>
            </a:r>
            <a:r>
              <a:rPr lang="en-US" sz="2400" b="1" baseline="-25000">
                <a:solidFill>
                  <a:schemeClr val="tx2"/>
                </a:solidFill>
                <a:cs typeface="Arial" charset="0"/>
              </a:rPr>
              <a:t>1</a:t>
            </a:r>
            <a:endParaRPr lang="ru-RU" sz="2400" b="1">
              <a:solidFill>
                <a:schemeClr val="tx2"/>
              </a:solidFill>
              <a:cs typeface="Arial" charset="0"/>
            </a:endParaRPr>
          </a:p>
        </p:txBody>
      </p:sp>
      <p:sp>
        <p:nvSpPr>
          <p:cNvPr id="1039" name="Text Box 37"/>
          <p:cNvSpPr txBox="1">
            <a:spLocks noChangeArrowheads="1"/>
          </p:cNvSpPr>
          <p:nvPr/>
        </p:nvSpPr>
        <p:spPr bwMode="auto">
          <a:xfrm>
            <a:off x="1397000" y="16256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chemeClr val="tx2"/>
                </a:solidFill>
                <a:cs typeface="Arial" charset="0"/>
              </a:rPr>
              <a:t>D</a:t>
            </a:r>
            <a:r>
              <a:rPr lang="en-US" sz="2400" b="1" baseline="-25000">
                <a:solidFill>
                  <a:schemeClr val="tx2"/>
                </a:solidFill>
                <a:cs typeface="Arial" charset="0"/>
              </a:rPr>
              <a:t>1</a:t>
            </a:r>
            <a:endParaRPr lang="ru-RU" sz="2400" b="1">
              <a:solidFill>
                <a:schemeClr val="tx2"/>
              </a:solidFill>
              <a:cs typeface="Arial" charset="0"/>
            </a:endParaRPr>
          </a:p>
        </p:txBody>
      </p:sp>
      <p:sp>
        <p:nvSpPr>
          <p:cNvPr id="1040" name="Text Box 38"/>
          <p:cNvSpPr txBox="1">
            <a:spLocks noChangeArrowheads="1"/>
          </p:cNvSpPr>
          <p:nvPr/>
        </p:nvSpPr>
        <p:spPr bwMode="auto">
          <a:xfrm>
            <a:off x="4038600" y="16764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chemeClr val="tx2"/>
                </a:solidFill>
                <a:cs typeface="Arial" charset="0"/>
              </a:rPr>
              <a:t>С</a:t>
            </a:r>
            <a:r>
              <a:rPr lang="en-US" sz="2400" b="1" baseline="-25000">
                <a:solidFill>
                  <a:schemeClr val="tx2"/>
                </a:solidFill>
                <a:cs typeface="Arial" charset="0"/>
              </a:rPr>
              <a:t>1</a:t>
            </a:r>
            <a:endParaRPr lang="ru-RU" sz="2400" b="1">
              <a:solidFill>
                <a:schemeClr val="tx2"/>
              </a:solidFill>
              <a:cs typeface="Arial" charset="0"/>
            </a:endParaRPr>
          </a:p>
        </p:txBody>
      </p:sp>
      <p:sp>
        <p:nvSpPr>
          <p:cNvPr id="1041" name="AutoShape 39"/>
          <p:cNvSpPr>
            <a:spLocks noChangeArrowheads="1"/>
          </p:cNvSpPr>
          <p:nvPr/>
        </p:nvSpPr>
        <p:spPr bwMode="auto">
          <a:xfrm>
            <a:off x="685800" y="2057400"/>
            <a:ext cx="3581400" cy="3460750"/>
          </a:xfrm>
          <a:prstGeom prst="cube">
            <a:avLst>
              <a:gd name="adj" fmla="val 25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60" name="Freeform 40" descr="Светлый диагональный 2"/>
          <p:cNvSpPr>
            <a:spLocks/>
          </p:cNvSpPr>
          <p:nvPr/>
        </p:nvSpPr>
        <p:spPr bwMode="auto">
          <a:xfrm>
            <a:off x="698500" y="2044700"/>
            <a:ext cx="3568700" cy="2603500"/>
          </a:xfrm>
          <a:custGeom>
            <a:avLst/>
            <a:gdLst>
              <a:gd name="T0" fmla="*/ 536 w 2248"/>
              <a:gd name="T1" fmla="*/ 0 h 1640"/>
              <a:gd name="T2" fmla="*/ 2248 w 2248"/>
              <a:gd name="T3" fmla="*/ 1640 h 1640"/>
              <a:gd name="T4" fmla="*/ 0 w 2248"/>
              <a:gd name="T5" fmla="*/ 1336 h 1640"/>
              <a:gd name="T6" fmla="*/ 536 w 2248"/>
              <a:gd name="T7" fmla="*/ 0 h 1640"/>
              <a:gd name="T8" fmla="*/ 0 60000 65536"/>
              <a:gd name="T9" fmla="*/ 0 60000 65536"/>
              <a:gd name="T10" fmla="*/ 0 60000 65536"/>
              <a:gd name="T11" fmla="*/ 0 60000 65536"/>
              <a:gd name="T12" fmla="*/ 0 w 2248"/>
              <a:gd name="T13" fmla="*/ 0 h 1640"/>
              <a:gd name="T14" fmla="*/ 2248 w 2248"/>
              <a:gd name="T15" fmla="*/ 1640 h 164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248" h="1640">
                <a:moveTo>
                  <a:pt x="536" y="0"/>
                </a:moveTo>
                <a:lnTo>
                  <a:pt x="2248" y="1640"/>
                </a:lnTo>
                <a:lnTo>
                  <a:pt x="0" y="1336"/>
                </a:lnTo>
                <a:lnTo>
                  <a:pt x="536" y="0"/>
                </a:lnTo>
                <a:close/>
              </a:path>
            </a:pathLst>
          </a:custGeom>
          <a:pattFill prst="ltUpDiag">
            <a:fgClr>
              <a:schemeClr val="tx2">
                <a:alpha val="32941"/>
              </a:schemeClr>
            </a:fgClr>
            <a:bgClr>
              <a:schemeClr val="bg1">
                <a:alpha val="32941"/>
              </a:schemeClr>
            </a:bgClr>
          </a:patt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43" name="Freeform 41"/>
          <p:cNvSpPr>
            <a:spLocks/>
          </p:cNvSpPr>
          <p:nvPr/>
        </p:nvSpPr>
        <p:spPr bwMode="auto">
          <a:xfrm>
            <a:off x="685800" y="4178300"/>
            <a:ext cx="3568700" cy="466725"/>
          </a:xfrm>
          <a:custGeom>
            <a:avLst/>
            <a:gdLst>
              <a:gd name="T0" fmla="*/ 0 w 2248"/>
              <a:gd name="T1" fmla="*/ 0 h 294"/>
              <a:gd name="T2" fmla="*/ 2248 w 2248"/>
              <a:gd name="T3" fmla="*/ 294 h 294"/>
              <a:gd name="T4" fmla="*/ 0 60000 65536"/>
              <a:gd name="T5" fmla="*/ 0 60000 65536"/>
              <a:gd name="T6" fmla="*/ 0 w 2248"/>
              <a:gd name="T7" fmla="*/ 0 h 294"/>
              <a:gd name="T8" fmla="*/ 2248 w 2248"/>
              <a:gd name="T9" fmla="*/ 294 h 29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248" h="294">
                <a:moveTo>
                  <a:pt x="0" y="0"/>
                </a:moveTo>
                <a:lnTo>
                  <a:pt x="2248" y="294"/>
                </a:lnTo>
              </a:path>
            </a:pathLst>
          </a:custGeom>
          <a:noFill/>
          <a:ln w="12700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44" name="Text Box 42"/>
          <p:cNvSpPr txBox="1">
            <a:spLocks noChangeArrowheads="1"/>
          </p:cNvSpPr>
          <p:nvPr/>
        </p:nvSpPr>
        <p:spPr bwMode="auto">
          <a:xfrm>
            <a:off x="2895600" y="25146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 dirty="0">
                <a:solidFill>
                  <a:schemeClr val="tx2"/>
                </a:solidFill>
                <a:cs typeface="Arial" charset="0"/>
              </a:rPr>
              <a:t>В</a:t>
            </a:r>
            <a:r>
              <a:rPr lang="en-US" sz="2400" b="1" baseline="-25000" dirty="0">
                <a:solidFill>
                  <a:schemeClr val="tx2"/>
                </a:solidFill>
                <a:cs typeface="Arial" charset="0"/>
              </a:rPr>
              <a:t>1</a:t>
            </a:r>
            <a:endParaRPr lang="ru-RU" sz="2400" b="1" dirty="0">
              <a:solidFill>
                <a:schemeClr val="tx2"/>
              </a:solidFill>
              <a:cs typeface="Arial" charset="0"/>
            </a:endParaRPr>
          </a:p>
        </p:txBody>
      </p:sp>
      <p:sp>
        <p:nvSpPr>
          <p:cNvPr id="5163" name="Text Box 43"/>
          <p:cNvSpPr txBox="1">
            <a:spLocks noChangeArrowheads="1"/>
          </p:cNvSpPr>
          <p:nvPr/>
        </p:nvSpPr>
        <p:spPr bwMode="auto">
          <a:xfrm>
            <a:off x="762000" y="22098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400" b="1"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1</a:t>
            </a:r>
          </a:p>
        </p:txBody>
      </p:sp>
      <p:sp>
        <p:nvSpPr>
          <p:cNvPr id="5164" name="Text Box 44"/>
          <p:cNvSpPr txBox="1">
            <a:spLocks noChangeArrowheads="1"/>
          </p:cNvSpPr>
          <p:nvPr/>
        </p:nvSpPr>
        <p:spPr bwMode="auto">
          <a:xfrm>
            <a:off x="3810000" y="4975225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400" b="1"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1</a:t>
            </a:r>
          </a:p>
        </p:txBody>
      </p:sp>
      <p:sp>
        <p:nvSpPr>
          <p:cNvPr id="5166" name="Freeform 46"/>
          <p:cNvSpPr>
            <a:spLocks/>
          </p:cNvSpPr>
          <p:nvPr/>
        </p:nvSpPr>
        <p:spPr bwMode="auto">
          <a:xfrm>
            <a:off x="698500" y="2044700"/>
            <a:ext cx="850900" cy="2133600"/>
          </a:xfrm>
          <a:custGeom>
            <a:avLst/>
            <a:gdLst>
              <a:gd name="T0" fmla="*/ 536 w 536"/>
              <a:gd name="T1" fmla="*/ 0 h 1344"/>
              <a:gd name="T2" fmla="*/ 0 w 536"/>
              <a:gd name="T3" fmla="*/ 1344 h 1344"/>
              <a:gd name="T4" fmla="*/ 0 60000 65536"/>
              <a:gd name="T5" fmla="*/ 0 60000 65536"/>
              <a:gd name="T6" fmla="*/ 0 w 536"/>
              <a:gd name="T7" fmla="*/ 0 h 1344"/>
              <a:gd name="T8" fmla="*/ 536 w 536"/>
              <a:gd name="T9" fmla="*/ 1344 h 134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536" h="1344">
                <a:moveTo>
                  <a:pt x="536" y="0"/>
                </a:moveTo>
                <a:lnTo>
                  <a:pt x="0" y="1344"/>
                </a:lnTo>
              </a:path>
            </a:pathLst>
          </a:cu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49" name="Freeform 47"/>
          <p:cNvSpPr>
            <a:spLocks/>
          </p:cNvSpPr>
          <p:nvPr/>
        </p:nvSpPr>
        <p:spPr bwMode="auto">
          <a:xfrm>
            <a:off x="673100" y="2921000"/>
            <a:ext cx="2705100" cy="2590800"/>
          </a:xfrm>
          <a:custGeom>
            <a:avLst/>
            <a:gdLst>
              <a:gd name="T0" fmla="*/ 1704 w 1704"/>
              <a:gd name="T1" fmla="*/ 1632 h 1632"/>
              <a:gd name="T2" fmla="*/ 0 w 1704"/>
              <a:gd name="T3" fmla="*/ 0 h 1632"/>
              <a:gd name="T4" fmla="*/ 0 60000 65536"/>
              <a:gd name="T5" fmla="*/ 0 60000 65536"/>
              <a:gd name="T6" fmla="*/ 0 w 1704"/>
              <a:gd name="T7" fmla="*/ 0 h 1632"/>
              <a:gd name="T8" fmla="*/ 1704 w 1704"/>
              <a:gd name="T9" fmla="*/ 1632 h 163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704" h="1632">
                <a:moveTo>
                  <a:pt x="1704" y="1632"/>
                </a:moveTo>
                <a:lnTo>
                  <a:pt x="0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68" name="Freeform 48"/>
          <p:cNvSpPr>
            <a:spLocks/>
          </p:cNvSpPr>
          <p:nvPr/>
        </p:nvSpPr>
        <p:spPr bwMode="auto">
          <a:xfrm>
            <a:off x="685800" y="2933700"/>
            <a:ext cx="2705100" cy="2578100"/>
          </a:xfrm>
          <a:custGeom>
            <a:avLst/>
            <a:gdLst>
              <a:gd name="T0" fmla="*/ 1704 w 1704"/>
              <a:gd name="T1" fmla="*/ 1624 h 1624"/>
              <a:gd name="T2" fmla="*/ 0 w 1704"/>
              <a:gd name="T3" fmla="*/ 0 h 1624"/>
              <a:gd name="T4" fmla="*/ 0 60000 65536"/>
              <a:gd name="T5" fmla="*/ 0 60000 65536"/>
              <a:gd name="T6" fmla="*/ 0 w 1704"/>
              <a:gd name="T7" fmla="*/ 0 h 1624"/>
              <a:gd name="T8" fmla="*/ 1704 w 1704"/>
              <a:gd name="T9" fmla="*/ 1624 h 162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704" h="1624">
                <a:moveTo>
                  <a:pt x="1704" y="1624"/>
                </a:moveTo>
                <a:lnTo>
                  <a:pt x="0" y="0"/>
                </a:lnTo>
              </a:path>
            </a:pathLst>
          </a:custGeom>
          <a:noFill/>
          <a:ln w="9525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51" name="Freeform 49"/>
          <p:cNvSpPr>
            <a:spLocks/>
          </p:cNvSpPr>
          <p:nvPr/>
        </p:nvSpPr>
        <p:spPr bwMode="auto">
          <a:xfrm>
            <a:off x="4933950" y="1365250"/>
            <a:ext cx="163513" cy="219075"/>
          </a:xfrm>
          <a:custGeom>
            <a:avLst/>
            <a:gdLst>
              <a:gd name="T0" fmla="*/ 0 w 103"/>
              <a:gd name="T1" fmla="*/ 0 h 138"/>
              <a:gd name="T2" fmla="*/ 103 w 103"/>
              <a:gd name="T3" fmla="*/ 35 h 138"/>
              <a:gd name="T4" fmla="*/ 70 w 103"/>
              <a:gd name="T5" fmla="*/ 138 h 138"/>
              <a:gd name="T6" fmla="*/ 0 60000 65536"/>
              <a:gd name="T7" fmla="*/ 0 60000 65536"/>
              <a:gd name="T8" fmla="*/ 0 60000 65536"/>
              <a:gd name="T9" fmla="*/ 0 w 103"/>
              <a:gd name="T10" fmla="*/ 0 h 138"/>
              <a:gd name="T11" fmla="*/ 103 w 103"/>
              <a:gd name="T12" fmla="*/ 138 h 13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3" h="138">
                <a:moveTo>
                  <a:pt x="0" y="0"/>
                </a:moveTo>
                <a:lnTo>
                  <a:pt x="103" y="35"/>
                </a:lnTo>
                <a:lnTo>
                  <a:pt x="70" y="138"/>
                </a:lnTo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9" name="Group 50"/>
          <p:cNvGrpSpPr>
            <a:grpSpLocks/>
          </p:cNvGrpSpPr>
          <p:nvPr/>
        </p:nvGrpSpPr>
        <p:grpSpPr bwMode="auto">
          <a:xfrm>
            <a:off x="2743200" y="3048000"/>
            <a:ext cx="298450" cy="304800"/>
            <a:chOff x="1488" y="3568"/>
            <a:chExt cx="188" cy="192"/>
          </a:xfrm>
        </p:grpSpPr>
        <p:grpSp>
          <p:nvGrpSpPr>
            <p:cNvPr id="10" name="Group 51"/>
            <p:cNvGrpSpPr>
              <a:grpSpLocks/>
            </p:cNvGrpSpPr>
            <p:nvPr/>
          </p:nvGrpSpPr>
          <p:grpSpPr bwMode="auto">
            <a:xfrm>
              <a:off x="1488" y="3568"/>
              <a:ext cx="188" cy="144"/>
              <a:chOff x="4898" y="1294"/>
              <a:chExt cx="216" cy="182"/>
            </a:xfrm>
          </p:grpSpPr>
          <p:sp>
            <p:nvSpPr>
              <p:cNvPr id="1097" name="Line 52"/>
              <p:cNvSpPr>
                <a:spLocks noChangeShapeType="1"/>
              </p:cNvSpPr>
              <p:nvPr/>
            </p:nvSpPr>
            <p:spPr bwMode="auto">
              <a:xfrm flipV="1">
                <a:off x="4898" y="1411"/>
                <a:ext cx="23" cy="1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98" name="Line 53"/>
              <p:cNvSpPr>
                <a:spLocks noChangeShapeType="1"/>
              </p:cNvSpPr>
              <p:nvPr/>
            </p:nvSpPr>
            <p:spPr bwMode="auto">
              <a:xfrm>
                <a:off x="4921" y="1415"/>
                <a:ext cx="34" cy="61"/>
              </a:xfrm>
              <a:prstGeom prst="line">
                <a:avLst/>
              </a:prstGeom>
              <a:noFill/>
              <a:ln w="238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99" name="Line 54"/>
              <p:cNvSpPr>
                <a:spLocks noChangeShapeType="1"/>
              </p:cNvSpPr>
              <p:nvPr/>
            </p:nvSpPr>
            <p:spPr bwMode="auto">
              <a:xfrm flipV="1">
                <a:off x="4959" y="1294"/>
                <a:ext cx="45" cy="182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00" name="Line 55"/>
              <p:cNvSpPr>
                <a:spLocks noChangeShapeType="1"/>
              </p:cNvSpPr>
              <p:nvPr/>
            </p:nvSpPr>
            <p:spPr bwMode="auto">
              <a:xfrm>
                <a:off x="5004" y="1294"/>
                <a:ext cx="11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5176" name="Rectangle 56"/>
            <p:cNvSpPr>
              <a:spLocks noChangeArrowheads="1"/>
            </p:cNvSpPr>
            <p:nvPr/>
          </p:nvSpPr>
          <p:spPr bwMode="auto">
            <a:xfrm>
              <a:off x="1580" y="3568"/>
              <a:ext cx="8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2000" b="1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2</a:t>
              </a:r>
              <a:endParaRPr lang="ru-RU" sz="2000" b="1"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</p:grpSp>
      <p:grpSp>
        <p:nvGrpSpPr>
          <p:cNvPr id="11" name="Group 57"/>
          <p:cNvGrpSpPr>
            <a:grpSpLocks/>
          </p:cNvGrpSpPr>
          <p:nvPr/>
        </p:nvGrpSpPr>
        <p:grpSpPr bwMode="auto">
          <a:xfrm>
            <a:off x="685800" y="2082800"/>
            <a:ext cx="850900" cy="2108200"/>
            <a:chOff x="432" y="1312"/>
            <a:chExt cx="536" cy="1328"/>
          </a:xfrm>
          <a:solidFill>
            <a:srgbClr val="FFC000"/>
          </a:solidFill>
        </p:grpSpPr>
        <p:sp>
          <p:nvSpPr>
            <p:cNvPr id="1093" name="Freeform 58"/>
            <p:cNvSpPr>
              <a:spLocks/>
            </p:cNvSpPr>
            <p:nvPr/>
          </p:nvSpPr>
          <p:spPr bwMode="auto">
            <a:xfrm rot="7731127" flipH="1" flipV="1">
              <a:off x="360" y="1824"/>
              <a:ext cx="240" cy="96"/>
            </a:xfrm>
            <a:custGeom>
              <a:avLst/>
              <a:gdLst>
                <a:gd name="T0" fmla="*/ 0 w 240"/>
                <a:gd name="T1" fmla="*/ 96 h 96"/>
                <a:gd name="T2" fmla="*/ 144 w 240"/>
                <a:gd name="T3" fmla="*/ 96 h 96"/>
                <a:gd name="T4" fmla="*/ 240 w 240"/>
                <a:gd name="T5" fmla="*/ 0 h 96"/>
                <a:gd name="T6" fmla="*/ 0 60000 65536"/>
                <a:gd name="T7" fmla="*/ 0 60000 65536"/>
                <a:gd name="T8" fmla="*/ 0 60000 65536"/>
                <a:gd name="T9" fmla="*/ 0 w 240"/>
                <a:gd name="T10" fmla="*/ 0 h 96"/>
                <a:gd name="T11" fmla="*/ 240 w 240"/>
                <a:gd name="T12" fmla="*/ 96 h 9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0" h="96">
                  <a:moveTo>
                    <a:pt x="0" y="96"/>
                  </a:moveTo>
                  <a:lnTo>
                    <a:pt x="144" y="96"/>
                  </a:lnTo>
                  <a:lnTo>
                    <a:pt x="240" y="0"/>
                  </a:lnTo>
                </a:path>
              </a:pathLst>
            </a:cu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94" name="Freeform 59"/>
            <p:cNvSpPr>
              <a:spLocks/>
            </p:cNvSpPr>
            <p:nvPr/>
          </p:nvSpPr>
          <p:spPr bwMode="auto">
            <a:xfrm>
              <a:off x="432" y="1312"/>
              <a:ext cx="536" cy="1328"/>
            </a:xfrm>
            <a:custGeom>
              <a:avLst/>
              <a:gdLst>
                <a:gd name="T0" fmla="*/ 0 w 536"/>
                <a:gd name="T1" fmla="*/ 1328 h 1328"/>
                <a:gd name="T2" fmla="*/ 536 w 536"/>
                <a:gd name="T3" fmla="*/ 0 h 1328"/>
                <a:gd name="T4" fmla="*/ 16 w 536"/>
                <a:gd name="T5" fmla="*/ 520 h 1328"/>
                <a:gd name="T6" fmla="*/ 0 60000 65536"/>
                <a:gd name="T7" fmla="*/ 0 60000 65536"/>
                <a:gd name="T8" fmla="*/ 0 60000 65536"/>
                <a:gd name="T9" fmla="*/ 0 w 536"/>
                <a:gd name="T10" fmla="*/ 0 h 1328"/>
                <a:gd name="T11" fmla="*/ 536 w 536"/>
                <a:gd name="T12" fmla="*/ 1328 h 132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36" h="1328">
                  <a:moveTo>
                    <a:pt x="0" y="1328"/>
                  </a:moveTo>
                  <a:lnTo>
                    <a:pt x="536" y="0"/>
                  </a:lnTo>
                  <a:lnTo>
                    <a:pt x="16" y="520"/>
                  </a:ln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2" name="Group 60"/>
          <p:cNvGrpSpPr>
            <a:grpSpLocks/>
          </p:cNvGrpSpPr>
          <p:nvPr/>
        </p:nvGrpSpPr>
        <p:grpSpPr bwMode="auto">
          <a:xfrm>
            <a:off x="228600" y="3505200"/>
            <a:ext cx="533400" cy="1373188"/>
            <a:chOff x="144" y="2208"/>
            <a:chExt cx="336" cy="865"/>
          </a:xfrm>
        </p:grpSpPr>
        <p:sp>
          <p:nvSpPr>
            <p:cNvPr id="1089" name="Text Box 61"/>
            <p:cNvSpPr txBox="1">
              <a:spLocks noChangeArrowheads="1"/>
            </p:cNvSpPr>
            <p:nvPr/>
          </p:nvSpPr>
          <p:spPr bwMode="auto">
            <a:xfrm>
              <a:off x="144" y="2496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2400" b="1">
                  <a:solidFill>
                    <a:schemeClr val="tx2"/>
                  </a:solidFill>
                  <a:cs typeface="Arial" charset="0"/>
                </a:rPr>
                <a:t>К</a:t>
              </a:r>
            </a:p>
          </p:txBody>
        </p:sp>
        <p:sp>
          <p:nvSpPr>
            <p:cNvPr id="1090" name="Oval 62"/>
            <p:cNvSpPr>
              <a:spLocks noChangeArrowheads="1"/>
            </p:cNvSpPr>
            <p:nvPr/>
          </p:nvSpPr>
          <p:spPr bwMode="auto">
            <a:xfrm>
              <a:off x="408" y="2616"/>
              <a:ext cx="48" cy="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91" name="Line 63"/>
            <p:cNvSpPr>
              <a:spLocks noChangeShapeType="1"/>
            </p:cNvSpPr>
            <p:nvPr/>
          </p:nvSpPr>
          <p:spPr bwMode="auto">
            <a:xfrm>
              <a:off x="384" y="2208"/>
              <a:ext cx="96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92" name="Line 64"/>
            <p:cNvSpPr>
              <a:spLocks noChangeShapeType="1"/>
            </p:cNvSpPr>
            <p:nvPr/>
          </p:nvSpPr>
          <p:spPr bwMode="auto">
            <a:xfrm>
              <a:off x="384" y="3072"/>
              <a:ext cx="96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186" name="Rectangle 66"/>
          <p:cNvSpPr>
            <a:spLocks noChangeArrowheads="1"/>
          </p:cNvSpPr>
          <p:nvPr/>
        </p:nvSpPr>
        <p:spPr bwMode="auto">
          <a:xfrm>
            <a:off x="152400" y="838200"/>
            <a:ext cx="8686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dirty="0"/>
              <a:t>                 </a:t>
            </a:r>
          </a:p>
        </p:txBody>
      </p:sp>
      <p:grpSp>
        <p:nvGrpSpPr>
          <p:cNvPr id="13" name="Group 67"/>
          <p:cNvGrpSpPr>
            <a:grpSpLocks/>
          </p:cNvGrpSpPr>
          <p:nvPr/>
        </p:nvGrpSpPr>
        <p:grpSpPr bwMode="auto">
          <a:xfrm>
            <a:off x="3530600" y="4140200"/>
            <a:ext cx="419100" cy="449263"/>
            <a:chOff x="2224" y="2608"/>
            <a:chExt cx="264" cy="283"/>
          </a:xfrm>
        </p:grpSpPr>
        <p:grpSp>
          <p:nvGrpSpPr>
            <p:cNvPr id="14" name="Group 68"/>
            <p:cNvGrpSpPr>
              <a:grpSpLocks/>
            </p:cNvGrpSpPr>
            <p:nvPr/>
          </p:nvGrpSpPr>
          <p:grpSpPr bwMode="auto">
            <a:xfrm rot="6499240">
              <a:off x="2366" y="2770"/>
              <a:ext cx="155" cy="88"/>
              <a:chOff x="672" y="2736"/>
              <a:chExt cx="155" cy="88"/>
            </a:xfrm>
          </p:grpSpPr>
          <p:sp>
            <p:nvSpPr>
              <p:cNvPr id="1087" name="Freeform 69"/>
              <p:cNvSpPr>
                <a:spLocks/>
              </p:cNvSpPr>
              <p:nvPr/>
            </p:nvSpPr>
            <p:spPr bwMode="auto">
              <a:xfrm>
                <a:off x="677" y="2736"/>
                <a:ext cx="138" cy="53"/>
              </a:xfrm>
              <a:custGeom>
                <a:avLst/>
                <a:gdLst>
                  <a:gd name="T0" fmla="*/ 138 w 138"/>
                  <a:gd name="T1" fmla="*/ 0 h 53"/>
                  <a:gd name="T2" fmla="*/ 60 w 138"/>
                  <a:gd name="T3" fmla="*/ 51 h 53"/>
                  <a:gd name="T4" fmla="*/ 0 w 138"/>
                  <a:gd name="T5" fmla="*/ 14 h 53"/>
                  <a:gd name="T6" fmla="*/ 0 60000 65536"/>
                  <a:gd name="T7" fmla="*/ 0 60000 65536"/>
                  <a:gd name="T8" fmla="*/ 0 60000 65536"/>
                  <a:gd name="T9" fmla="*/ 0 w 138"/>
                  <a:gd name="T10" fmla="*/ 0 h 53"/>
                  <a:gd name="T11" fmla="*/ 138 w 138"/>
                  <a:gd name="T12" fmla="*/ 53 h 53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38" h="53">
                    <a:moveTo>
                      <a:pt x="138" y="0"/>
                    </a:moveTo>
                    <a:cubicBezTo>
                      <a:pt x="125" y="8"/>
                      <a:pt x="83" y="49"/>
                      <a:pt x="60" y="51"/>
                    </a:cubicBezTo>
                    <a:cubicBezTo>
                      <a:pt x="37" y="53"/>
                      <a:pt x="12" y="22"/>
                      <a:pt x="0" y="14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88" name="Freeform 70"/>
              <p:cNvSpPr>
                <a:spLocks/>
              </p:cNvSpPr>
              <p:nvPr/>
            </p:nvSpPr>
            <p:spPr bwMode="auto">
              <a:xfrm>
                <a:off x="672" y="2770"/>
                <a:ext cx="155" cy="54"/>
              </a:xfrm>
              <a:custGeom>
                <a:avLst/>
                <a:gdLst>
                  <a:gd name="T0" fmla="*/ 155 w 155"/>
                  <a:gd name="T1" fmla="*/ 0 h 54"/>
                  <a:gd name="T2" fmla="*/ 72 w 155"/>
                  <a:gd name="T3" fmla="*/ 53 h 54"/>
                  <a:gd name="T4" fmla="*/ 0 w 155"/>
                  <a:gd name="T5" fmla="*/ 9 h 54"/>
                  <a:gd name="T6" fmla="*/ 0 60000 65536"/>
                  <a:gd name="T7" fmla="*/ 0 60000 65536"/>
                  <a:gd name="T8" fmla="*/ 0 60000 65536"/>
                  <a:gd name="T9" fmla="*/ 0 w 155"/>
                  <a:gd name="T10" fmla="*/ 0 h 54"/>
                  <a:gd name="T11" fmla="*/ 155 w 155"/>
                  <a:gd name="T12" fmla="*/ 54 h 5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55" h="54">
                    <a:moveTo>
                      <a:pt x="155" y="0"/>
                    </a:moveTo>
                    <a:cubicBezTo>
                      <a:pt x="142" y="9"/>
                      <a:pt x="98" y="52"/>
                      <a:pt x="72" y="53"/>
                    </a:cubicBezTo>
                    <a:cubicBezTo>
                      <a:pt x="46" y="54"/>
                      <a:pt x="14" y="19"/>
                      <a:pt x="0" y="9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5191" name="Rectangle 71"/>
            <p:cNvSpPr>
              <a:spLocks noChangeArrowheads="1"/>
            </p:cNvSpPr>
            <p:nvPr/>
          </p:nvSpPr>
          <p:spPr bwMode="auto">
            <a:xfrm>
              <a:off x="2224" y="2608"/>
              <a:ext cx="19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>
                <a:defRPr/>
              </a:pPr>
              <a:r>
                <a:rPr lang="ru-RU" sz="2800" b="1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Symbol" pitchFamily="18" charset="2"/>
                </a:rPr>
                <a:t>a</a:t>
              </a:r>
              <a:endParaRPr lang="ru-RU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</p:grpSp>
      <p:grpSp>
        <p:nvGrpSpPr>
          <p:cNvPr id="15" name="Group 72"/>
          <p:cNvGrpSpPr>
            <a:grpSpLocks/>
          </p:cNvGrpSpPr>
          <p:nvPr/>
        </p:nvGrpSpPr>
        <p:grpSpPr bwMode="auto">
          <a:xfrm>
            <a:off x="304800" y="3200400"/>
            <a:ext cx="323850" cy="608013"/>
            <a:chOff x="3416" y="2776"/>
            <a:chExt cx="204" cy="383"/>
          </a:xfrm>
        </p:grpSpPr>
        <p:sp>
          <p:nvSpPr>
            <p:cNvPr id="5193" name="Rectangle 73"/>
            <p:cNvSpPr>
              <a:spLocks noChangeArrowheads="1"/>
            </p:cNvSpPr>
            <p:nvPr/>
          </p:nvSpPr>
          <p:spPr bwMode="auto">
            <a:xfrm>
              <a:off x="3416" y="2776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b="1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1</a:t>
              </a:r>
            </a:p>
          </p:txBody>
        </p:sp>
        <p:sp>
          <p:nvSpPr>
            <p:cNvPr id="5194" name="Rectangle 74"/>
            <p:cNvSpPr>
              <a:spLocks noChangeArrowheads="1"/>
            </p:cNvSpPr>
            <p:nvPr/>
          </p:nvSpPr>
          <p:spPr bwMode="auto">
            <a:xfrm>
              <a:off x="3424" y="2928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b="1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2</a:t>
              </a:r>
            </a:p>
          </p:txBody>
        </p:sp>
        <p:sp>
          <p:nvSpPr>
            <p:cNvPr id="1084" name="Line 75"/>
            <p:cNvSpPr>
              <a:spLocks noChangeShapeType="1"/>
            </p:cNvSpPr>
            <p:nvPr/>
          </p:nvSpPr>
          <p:spPr bwMode="auto">
            <a:xfrm>
              <a:off x="3464" y="2968"/>
              <a:ext cx="96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6" name="Group 76"/>
          <p:cNvGrpSpPr>
            <a:grpSpLocks/>
          </p:cNvGrpSpPr>
          <p:nvPr/>
        </p:nvGrpSpPr>
        <p:grpSpPr bwMode="auto">
          <a:xfrm>
            <a:off x="228600" y="4572000"/>
            <a:ext cx="323850" cy="608013"/>
            <a:chOff x="3416" y="2776"/>
            <a:chExt cx="204" cy="383"/>
          </a:xfrm>
        </p:grpSpPr>
        <p:sp>
          <p:nvSpPr>
            <p:cNvPr id="5197" name="Rectangle 77"/>
            <p:cNvSpPr>
              <a:spLocks noChangeArrowheads="1"/>
            </p:cNvSpPr>
            <p:nvPr/>
          </p:nvSpPr>
          <p:spPr bwMode="auto">
            <a:xfrm>
              <a:off x="3416" y="2776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b="1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1</a:t>
              </a:r>
            </a:p>
          </p:txBody>
        </p:sp>
        <p:sp>
          <p:nvSpPr>
            <p:cNvPr id="5198" name="Rectangle 78"/>
            <p:cNvSpPr>
              <a:spLocks noChangeArrowheads="1"/>
            </p:cNvSpPr>
            <p:nvPr/>
          </p:nvSpPr>
          <p:spPr bwMode="auto">
            <a:xfrm>
              <a:off x="3424" y="2928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b="1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2</a:t>
              </a:r>
            </a:p>
          </p:txBody>
        </p:sp>
        <p:sp>
          <p:nvSpPr>
            <p:cNvPr id="1081" name="Line 79"/>
            <p:cNvSpPr>
              <a:spLocks noChangeShapeType="1"/>
            </p:cNvSpPr>
            <p:nvPr/>
          </p:nvSpPr>
          <p:spPr bwMode="auto">
            <a:xfrm>
              <a:off x="3464" y="2968"/>
              <a:ext cx="96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200" name="Text Box 80"/>
          <p:cNvSpPr txBox="1">
            <a:spLocks noChangeArrowheads="1"/>
          </p:cNvSpPr>
          <p:nvPr/>
        </p:nvSpPr>
        <p:spPr bwMode="auto">
          <a:xfrm>
            <a:off x="1828800" y="54864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400" b="1"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1</a:t>
            </a:r>
          </a:p>
        </p:txBody>
      </p:sp>
      <p:graphicFrame>
        <p:nvGraphicFramePr>
          <p:cNvPr id="5201" name="Object 81"/>
          <p:cNvGraphicFramePr>
            <a:graphicFrameLocks noChangeAspect="1"/>
          </p:cNvGraphicFramePr>
          <p:nvPr/>
        </p:nvGraphicFramePr>
        <p:xfrm>
          <a:off x="4724400" y="1614488"/>
          <a:ext cx="2520950" cy="4252912"/>
        </p:xfrm>
        <a:graphic>
          <a:graphicData uri="http://schemas.openxmlformats.org/presentationml/2006/ole">
            <p:oleObj spid="_x0000_s70664" name="Формула" r:id="rId3" imgW="1308100" imgH="2260600" progId="Equation.3">
              <p:embed/>
            </p:oleObj>
          </a:graphicData>
        </a:graphic>
      </p:graphicFrame>
      <p:grpSp>
        <p:nvGrpSpPr>
          <p:cNvPr id="17" name="Group 82"/>
          <p:cNvGrpSpPr>
            <a:grpSpLocks/>
          </p:cNvGrpSpPr>
          <p:nvPr/>
        </p:nvGrpSpPr>
        <p:grpSpPr bwMode="auto">
          <a:xfrm>
            <a:off x="863600" y="2819400"/>
            <a:ext cx="322263" cy="598488"/>
            <a:chOff x="4851" y="1968"/>
            <a:chExt cx="203" cy="377"/>
          </a:xfrm>
        </p:grpSpPr>
        <p:sp>
          <p:nvSpPr>
            <p:cNvPr id="5203" name="Rectangle 83"/>
            <p:cNvSpPr>
              <a:spLocks noChangeArrowheads="1"/>
            </p:cNvSpPr>
            <p:nvPr/>
          </p:nvSpPr>
          <p:spPr bwMode="auto">
            <a:xfrm>
              <a:off x="4858" y="1968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b="1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5</a:t>
              </a:r>
              <a:endParaRPr lang="ru-RU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sp>
          <p:nvSpPr>
            <p:cNvPr id="1073" name="Line 84"/>
            <p:cNvSpPr>
              <a:spLocks noChangeShapeType="1"/>
            </p:cNvSpPr>
            <p:nvPr/>
          </p:nvSpPr>
          <p:spPr bwMode="auto">
            <a:xfrm rot="21456844" flipV="1">
              <a:off x="4851" y="2103"/>
              <a:ext cx="15" cy="1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74" name="Line 85"/>
            <p:cNvSpPr>
              <a:spLocks noChangeShapeType="1"/>
            </p:cNvSpPr>
            <p:nvPr/>
          </p:nvSpPr>
          <p:spPr bwMode="auto">
            <a:xfrm rot="-143156">
              <a:off x="4867" y="2105"/>
              <a:ext cx="23" cy="48"/>
            </a:xfrm>
            <a:prstGeom prst="line">
              <a:avLst/>
            </a:prstGeom>
            <a:noFill/>
            <a:ln w="238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75" name="Line 86"/>
            <p:cNvSpPr>
              <a:spLocks noChangeShapeType="1"/>
            </p:cNvSpPr>
            <p:nvPr/>
          </p:nvSpPr>
          <p:spPr bwMode="auto">
            <a:xfrm rot="21456844" flipV="1">
              <a:off x="4891" y="2008"/>
              <a:ext cx="30" cy="14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76" name="Freeform 87"/>
            <p:cNvSpPr>
              <a:spLocks/>
            </p:cNvSpPr>
            <p:nvPr/>
          </p:nvSpPr>
          <p:spPr bwMode="auto">
            <a:xfrm>
              <a:off x="4916" y="2006"/>
              <a:ext cx="86" cy="1"/>
            </a:xfrm>
            <a:custGeom>
              <a:avLst/>
              <a:gdLst>
                <a:gd name="T0" fmla="*/ 0 w 86"/>
                <a:gd name="T1" fmla="*/ 1 h 1"/>
                <a:gd name="T2" fmla="*/ 86 w 86"/>
                <a:gd name="T3" fmla="*/ 0 h 1"/>
                <a:gd name="T4" fmla="*/ 0 60000 65536"/>
                <a:gd name="T5" fmla="*/ 0 60000 65536"/>
                <a:gd name="T6" fmla="*/ 0 w 86"/>
                <a:gd name="T7" fmla="*/ 0 h 1"/>
                <a:gd name="T8" fmla="*/ 86 w 86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86" h="1">
                  <a:moveTo>
                    <a:pt x="0" y="1"/>
                  </a:moveTo>
                  <a:lnTo>
                    <a:pt x="86" y="0"/>
                  </a:lnTo>
                </a:path>
              </a:pathLst>
            </a:cu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208" name="Rectangle 88"/>
            <p:cNvSpPr>
              <a:spLocks noChangeArrowheads="1"/>
            </p:cNvSpPr>
            <p:nvPr/>
          </p:nvSpPr>
          <p:spPr bwMode="auto">
            <a:xfrm>
              <a:off x="4854" y="2114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b="1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2</a:t>
              </a:r>
            </a:p>
          </p:txBody>
        </p:sp>
        <p:sp>
          <p:nvSpPr>
            <p:cNvPr id="1078" name="Line 89"/>
            <p:cNvSpPr>
              <a:spLocks noChangeShapeType="1"/>
            </p:cNvSpPr>
            <p:nvPr/>
          </p:nvSpPr>
          <p:spPr bwMode="auto">
            <a:xfrm>
              <a:off x="4896" y="2160"/>
              <a:ext cx="96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aphicFrame>
        <p:nvGraphicFramePr>
          <p:cNvPr id="5210" name="Object 90"/>
          <p:cNvGraphicFramePr>
            <a:graphicFrameLocks noChangeAspect="1"/>
          </p:cNvGraphicFramePr>
          <p:nvPr/>
        </p:nvGraphicFramePr>
        <p:xfrm>
          <a:off x="6553200" y="3505200"/>
          <a:ext cx="2544763" cy="2865438"/>
        </p:xfrm>
        <a:graphic>
          <a:graphicData uri="http://schemas.openxmlformats.org/presentationml/2006/ole">
            <p:oleObj spid="_x0000_s70665" name="Формула" r:id="rId4" imgW="1320800" imgH="1524000" progId="Equation.3">
              <p:embed/>
            </p:oleObj>
          </a:graphicData>
        </a:graphic>
      </p:graphicFrame>
      <p:sp>
        <p:nvSpPr>
          <p:cNvPr id="1062" name="Freeform 91"/>
          <p:cNvSpPr>
            <a:spLocks/>
          </p:cNvSpPr>
          <p:nvPr/>
        </p:nvSpPr>
        <p:spPr bwMode="auto">
          <a:xfrm>
            <a:off x="685800" y="4191000"/>
            <a:ext cx="2692400" cy="1320800"/>
          </a:xfrm>
          <a:custGeom>
            <a:avLst/>
            <a:gdLst>
              <a:gd name="T0" fmla="*/ 0 w 1696"/>
              <a:gd name="T1" fmla="*/ 0 h 832"/>
              <a:gd name="T2" fmla="*/ 1696 w 1696"/>
              <a:gd name="T3" fmla="*/ 832 h 832"/>
              <a:gd name="T4" fmla="*/ 0 60000 65536"/>
              <a:gd name="T5" fmla="*/ 0 60000 65536"/>
              <a:gd name="T6" fmla="*/ 0 w 1696"/>
              <a:gd name="T7" fmla="*/ 0 h 832"/>
              <a:gd name="T8" fmla="*/ 1696 w 1696"/>
              <a:gd name="T9" fmla="*/ 832 h 83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696" h="832">
                <a:moveTo>
                  <a:pt x="0" y="0"/>
                </a:moveTo>
                <a:lnTo>
                  <a:pt x="1696" y="832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18" name="Group 92"/>
          <p:cNvGrpSpPr>
            <a:grpSpLocks/>
          </p:cNvGrpSpPr>
          <p:nvPr/>
        </p:nvGrpSpPr>
        <p:grpSpPr bwMode="auto">
          <a:xfrm>
            <a:off x="863600" y="2819400"/>
            <a:ext cx="322263" cy="598488"/>
            <a:chOff x="4851" y="1968"/>
            <a:chExt cx="203" cy="377"/>
          </a:xfrm>
        </p:grpSpPr>
        <p:sp>
          <p:nvSpPr>
            <p:cNvPr id="5213" name="Rectangle 93"/>
            <p:cNvSpPr>
              <a:spLocks noChangeArrowheads="1"/>
            </p:cNvSpPr>
            <p:nvPr/>
          </p:nvSpPr>
          <p:spPr bwMode="auto">
            <a:xfrm>
              <a:off x="4858" y="1968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b="1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5</a:t>
              </a:r>
              <a:endParaRPr lang="ru-RU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sp>
          <p:nvSpPr>
            <p:cNvPr id="1066" name="Line 94"/>
            <p:cNvSpPr>
              <a:spLocks noChangeShapeType="1"/>
            </p:cNvSpPr>
            <p:nvPr/>
          </p:nvSpPr>
          <p:spPr bwMode="auto">
            <a:xfrm rot="21456844" flipV="1">
              <a:off x="4851" y="2103"/>
              <a:ext cx="15" cy="1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67" name="Line 95"/>
            <p:cNvSpPr>
              <a:spLocks noChangeShapeType="1"/>
            </p:cNvSpPr>
            <p:nvPr/>
          </p:nvSpPr>
          <p:spPr bwMode="auto">
            <a:xfrm rot="-143156">
              <a:off x="4867" y="2105"/>
              <a:ext cx="23" cy="48"/>
            </a:xfrm>
            <a:prstGeom prst="line">
              <a:avLst/>
            </a:prstGeom>
            <a:noFill/>
            <a:ln w="238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68" name="Line 96"/>
            <p:cNvSpPr>
              <a:spLocks noChangeShapeType="1"/>
            </p:cNvSpPr>
            <p:nvPr/>
          </p:nvSpPr>
          <p:spPr bwMode="auto">
            <a:xfrm rot="21456844" flipV="1">
              <a:off x="4891" y="2008"/>
              <a:ext cx="30" cy="14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69" name="Freeform 97"/>
            <p:cNvSpPr>
              <a:spLocks/>
            </p:cNvSpPr>
            <p:nvPr/>
          </p:nvSpPr>
          <p:spPr bwMode="auto">
            <a:xfrm>
              <a:off x="4916" y="2006"/>
              <a:ext cx="86" cy="1"/>
            </a:xfrm>
            <a:custGeom>
              <a:avLst/>
              <a:gdLst>
                <a:gd name="T0" fmla="*/ 0 w 86"/>
                <a:gd name="T1" fmla="*/ 1 h 1"/>
                <a:gd name="T2" fmla="*/ 86 w 86"/>
                <a:gd name="T3" fmla="*/ 0 h 1"/>
                <a:gd name="T4" fmla="*/ 0 60000 65536"/>
                <a:gd name="T5" fmla="*/ 0 60000 65536"/>
                <a:gd name="T6" fmla="*/ 0 w 86"/>
                <a:gd name="T7" fmla="*/ 0 h 1"/>
                <a:gd name="T8" fmla="*/ 86 w 86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86" h="1">
                  <a:moveTo>
                    <a:pt x="0" y="1"/>
                  </a:moveTo>
                  <a:lnTo>
                    <a:pt x="86" y="0"/>
                  </a:lnTo>
                </a:path>
              </a:pathLst>
            </a:cu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218" name="Rectangle 98"/>
            <p:cNvSpPr>
              <a:spLocks noChangeArrowheads="1"/>
            </p:cNvSpPr>
            <p:nvPr/>
          </p:nvSpPr>
          <p:spPr bwMode="auto">
            <a:xfrm>
              <a:off x="4854" y="2114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b="1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2</a:t>
              </a:r>
            </a:p>
          </p:txBody>
        </p:sp>
        <p:sp>
          <p:nvSpPr>
            <p:cNvPr id="1071" name="Line 99"/>
            <p:cNvSpPr>
              <a:spLocks noChangeShapeType="1"/>
            </p:cNvSpPr>
            <p:nvPr/>
          </p:nvSpPr>
          <p:spPr bwMode="auto">
            <a:xfrm>
              <a:off x="4896" y="2160"/>
              <a:ext cx="96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1" name="Стрелка влево 100"/>
          <p:cNvSpPr/>
          <p:nvPr/>
        </p:nvSpPr>
        <p:spPr>
          <a:xfrm>
            <a:off x="53375" y="6627078"/>
            <a:ext cx="144016" cy="12115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2" name="Диагональная полоса 101"/>
          <p:cNvSpPr/>
          <p:nvPr/>
        </p:nvSpPr>
        <p:spPr>
          <a:xfrm>
            <a:off x="377534" y="6627078"/>
            <a:ext cx="108012" cy="121852"/>
          </a:xfrm>
          <a:prstGeom prst="diagStri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3" name="Прямоугольник 102"/>
          <p:cNvSpPr/>
          <p:nvPr/>
        </p:nvSpPr>
        <p:spPr>
          <a:xfrm>
            <a:off x="428597" y="1139310"/>
            <a:ext cx="11430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способ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0" name="Заголовок 7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b="1" dirty="0" smtClean="0">
                <a:solidFill>
                  <a:srgbClr val="C00000"/>
                </a:solidFill>
              </a:rPr>
              <a:t>Задача№1.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Точка К – середина ребра АА</a:t>
            </a:r>
            <a:r>
              <a:rPr lang="ru-RU" sz="20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куба АВС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Найдите угол между прямыми А</a:t>
            </a:r>
            <a:r>
              <a:rPr lang="ru-RU" sz="20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и СК.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5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5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7.40741E-7 L 0.05833 -0.07778 L 0.09583 -0.12616 " pathEditMode="relative" rAng="0" ptsTypes="AAA">
                                      <p:cBhvr>
                                        <p:cTn id="22" dur="2000" fill="hold"/>
                                        <p:tgtEl>
                                          <p:spTgt spid="51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00" y="-6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5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"/>
                            </p:stCondLst>
                            <p:childTnLst>
                              <p:par>
                                <p:cTn id="39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500"/>
                                        <p:tgtEl>
                                          <p:spTgt spid="5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00"/>
                            </p:stCondLst>
                            <p:childTnLst>
                              <p:par>
                                <p:cTn id="81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" decel="100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0" dur="500"/>
                                        <p:tgtEl>
                                          <p:spTgt spid="5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12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3.7037E-7 L 0.08333 0.2 L 0.1158 0.28426 " pathEditMode="relative" rAng="0" ptsTypes="AAA">
                                      <p:cBhvr>
                                        <p:cTn id="14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800" y="14200"/>
                                    </p:animMotion>
                                  </p:childTnLst>
                                </p:cTn>
                              </p:par>
                              <p:par>
                                <p:cTn id="1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7" dur="500"/>
                                        <p:tgtEl>
                                          <p:spTgt spid="1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60" grpId="0" animBg="1"/>
      <p:bldP spid="5163" grpId="0"/>
      <p:bldP spid="5164" grpId="0"/>
      <p:bldP spid="5166" grpId="0" animBg="1"/>
      <p:bldP spid="5168" grpId="0" animBg="1"/>
      <p:bldP spid="5186" grpId="0"/>
      <p:bldP spid="5200" grpId="0"/>
      <p:bldP spid="106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Freeform 2"/>
          <p:cNvSpPr>
            <a:spLocks/>
          </p:cNvSpPr>
          <p:nvPr/>
        </p:nvSpPr>
        <p:spPr bwMode="auto">
          <a:xfrm>
            <a:off x="1552575" y="2062163"/>
            <a:ext cx="2740025" cy="2662237"/>
          </a:xfrm>
          <a:custGeom>
            <a:avLst/>
            <a:gdLst>
              <a:gd name="T0" fmla="*/ 0 w 1726"/>
              <a:gd name="T1" fmla="*/ 0 h 1677"/>
              <a:gd name="T2" fmla="*/ 30 w 1726"/>
              <a:gd name="T3" fmla="*/ 1677 h 1677"/>
              <a:gd name="T4" fmla="*/ 1726 w 1726"/>
              <a:gd name="T5" fmla="*/ 1637 h 1677"/>
              <a:gd name="T6" fmla="*/ 0 60000 65536"/>
              <a:gd name="T7" fmla="*/ 0 60000 65536"/>
              <a:gd name="T8" fmla="*/ 0 60000 65536"/>
              <a:gd name="T9" fmla="*/ 0 w 1726"/>
              <a:gd name="T10" fmla="*/ 0 h 1677"/>
              <a:gd name="T11" fmla="*/ 1726 w 1726"/>
              <a:gd name="T12" fmla="*/ 1677 h 167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26" h="1677">
                <a:moveTo>
                  <a:pt x="0" y="0"/>
                </a:moveTo>
                <a:lnTo>
                  <a:pt x="30" y="1677"/>
                </a:lnTo>
                <a:lnTo>
                  <a:pt x="1726" y="1637"/>
                </a:lnTo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660400" y="4178300"/>
            <a:ext cx="3581400" cy="1320800"/>
            <a:chOff x="416" y="2632"/>
            <a:chExt cx="2256" cy="832"/>
          </a:xfrm>
          <a:solidFill>
            <a:srgbClr val="B6DCDF"/>
          </a:solidFill>
        </p:grpSpPr>
        <p:sp>
          <p:nvSpPr>
            <p:cNvPr id="2152" name="Freeform 4"/>
            <p:cNvSpPr>
              <a:spLocks/>
            </p:cNvSpPr>
            <p:nvPr/>
          </p:nvSpPr>
          <p:spPr bwMode="auto">
            <a:xfrm>
              <a:off x="416" y="2632"/>
              <a:ext cx="2256" cy="832"/>
            </a:xfrm>
            <a:custGeom>
              <a:avLst/>
              <a:gdLst>
                <a:gd name="T0" fmla="*/ 2256 w 2256"/>
                <a:gd name="T1" fmla="*/ 304 h 832"/>
                <a:gd name="T2" fmla="*/ 0 w 2256"/>
                <a:gd name="T3" fmla="*/ 0 h 832"/>
                <a:gd name="T4" fmla="*/ 1728 w 2256"/>
                <a:gd name="T5" fmla="*/ 832 h 832"/>
                <a:gd name="T6" fmla="*/ 0 60000 65536"/>
                <a:gd name="T7" fmla="*/ 0 60000 65536"/>
                <a:gd name="T8" fmla="*/ 0 60000 65536"/>
                <a:gd name="T9" fmla="*/ 0 w 2256"/>
                <a:gd name="T10" fmla="*/ 0 h 832"/>
                <a:gd name="T11" fmla="*/ 2256 w 2256"/>
                <a:gd name="T12" fmla="*/ 832 h 83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256" h="832">
                  <a:moveTo>
                    <a:pt x="2256" y="304"/>
                  </a:moveTo>
                  <a:lnTo>
                    <a:pt x="0" y="0"/>
                  </a:lnTo>
                  <a:lnTo>
                    <a:pt x="1728" y="832"/>
                  </a:ln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53" name="Freeform 5"/>
            <p:cNvSpPr>
              <a:spLocks/>
            </p:cNvSpPr>
            <p:nvPr/>
          </p:nvSpPr>
          <p:spPr bwMode="auto">
            <a:xfrm>
              <a:off x="2026" y="3326"/>
              <a:ext cx="190" cy="88"/>
            </a:xfrm>
            <a:custGeom>
              <a:avLst/>
              <a:gdLst>
                <a:gd name="T0" fmla="*/ 190 w 190"/>
                <a:gd name="T1" fmla="*/ 66 h 88"/>
                <a:gd name="T2" fmla="*/ 67 w 190"/>
                <a:gd name="T3" fmla="*/ 0 h 88"/>
                <a:gd name="T4" fmla="*/ 0 w 190"/>
                <a:gd name="T5" fmla="*/ 88 h 88"/>
                <a:gd name="T6" fmla="*/ 0 60000 65536"/>
                <a:gd name="T7" fmla="*/ 0 60000 65536"/>
                <a:gd name="T8" fmla="*/ 0 60000 65536"/>
                <a:gd name="T9" fmla="*/ 0 w 190"/>
                <a:gd name="T10" fmla="*/ 0 h 88"/>
                <a:gd name="T11" fmla="*/ 190 w 190"/>
                <a:gd name="T12" fmla="*/ 88 h 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0" h="88">
                  <a:moveTo>
                    <a:pt x="190" y="66"/>
                  </a:moveTo>
                  <a:lnTo>
                    <a:pt x="67" y="0"/>
                  </a:lnTo>
                  <a:lnTo>
                    <a:pt x="0" y="88"/>
                  </a:lnTo>
                </a:path>
              </a:pathLst>
            </a:cu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063" name="Text Box 6"/>
          <p:cNvSpPr txBox="1">
            <a:spLocks noChangeArrowheads="1"/>
          </p:cNvSpPr>
          <p:nvPr/>
        </p:nvSpPr>
        <p:spPr bwMode="auto">
          <a:xfrm>
            <a:off x="228600" y="187325"/>
            <a:ext cx="8763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/>
              <a:t>    </a:t>
            </a:r>
            <a:r>
              <a:rPr lang="ru-RU" sz="2000" dirty="0"/>
              <a:t> Точка К – середина ребра АА</a:t>
            </a:r>
            <a:r>
              <a:rPr lang="ru-RU" sz="2000" baseline="-25000" dirty="0"/>
              <a:t>1</a:t>
            </a:r>
            <a:r>
              <a:rPr lang="ru-RU" sz="2000" dirty="0"/>
              <a:t> куба АВС</a:t>
            </a:r>
            <a:r>
              <a:rPr lang="en-US" sz="2000" dirty="0"/>
              <a:t>DA</a:t>
            </a:r>
            <a:r>
              <a:rPr lang="en-US" sz="2000" baseline="-25000" dirty="0"/>
              <a:t>1</a:t>
            </a:r>
            <a:r>
              <a:rPr lang="en-US" sz="2000" dirty="0"/>
              <a:t>B</a:t>
            </a:r>
            <a:r>
              <a:rPr lang="en-US" sz="2000" baseline="-25000" dirty="0"/>
              <a:t>1</a:t>
            </a:r>
            <a:r>
              <a:rPr lang="en-US" sz="2000" dirty="0"/>
              <a:t>C</a:t>
            </a:r>
            <a:r>
              <a:rPr lang="en-US" sz="2000" baseline="-25000" dirty="0"/>
              <a:t>1</a:t>
            </a:r>
            <a:r>
              <a:rPr lang="en-US" sz="2000" dirty="0"/>
              <a:t>D</a:t>
            </a:r>
            <a:r>
              <a:rPr lang="en-US" sz="2000" baseline="-25000" dirty="0"/>
              <a:t>1</a:t>
            </a:r>
            <a:r>
              <a:rPr lang="en-US" sz="2000" dirty="0"/>
              <a:t>.</a:t>
            </a:r>
            <a:r>
              <a:rPr lang="ru-RU" sz="2000" dirty="0"/>
              <a:t> Найдите угол между прямыми А</a:t>
            </a:r>
            <a:r>
              <a:rPr lang="ru-RU" sz="2000" baseline="-25000" dirty="0"/>
              <a:t>1</a:t>
            </a:r>
            <a:r>
              <a:rPr lang="ru-RU" sz="2000" dirty="0"/>
              <a:t>В и СК.</a:t>
            </a:r>
          </a:p>
        </p:txBody>
      </p:sp>
      <p:sp>
        <p:nvSpPr>
          <p:cNvPr id="2065" name="Freeform 28"/>
          <p:cNvSpPr>
            <a:spLocks/>
          </p:cNvSpPr>
          <p:nvPr/>
        </p:nvSpPr>
        <p:spPr bwMode="auto">
          <a:xfrm>
            <a:off x="673100" y="4686300"/>
            <a:ext cx="977900" cy="838200"/>
          </a:xfrm>
          <a:custGeom>
            <a:avLst/>
            <a:gdLst>
              <a:gd name="T0" fmla="*/ 616 w 616"/>
              <a:gd name="T1" fmla="*/ 0 h 528"/>
              <a:gd name="T2" fmla="*/ 0 w 616"/>
              <a:gd name="T3" fmla="*/ 528 h 528"/>
              <a:gd name="T4" fmla="*/ 0 60000 65536"/>
              <a:gd name="T5" fmla="*/ 0 60000 65536"/>
              <a:gd name="T6" fmla="*/ 0 w 616"/>
              <a:gd name="T7" fmla="*/ 0 h 528"/>
              <a:gd name="T8" fmla="*/ 616 w 616"/>
              <a:gd name="T9" fmla="*/ 528 h 52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16" h="528">
                <a:moveTo>
                  <a:pt x="616" y="0"/>
                </a:moveTo>
                <a:lnTo>
                  <a:pt x="0" y="528"/>
                </a:lnTo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66" name="Text Box 29"/>
          <p:cNvSpPr txBox="1">
            <a:spLocks noChangeArrowheads="1"/>
          </p:cNvSpPr>
          <p:nvPr/>
        </p:nvSpPr>
        <p:spPr bwMode="auto">
          <a:xfrm>
            <a:off x="1219200" y="4441825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chemeClr val="tx2"/>
                </a:solidFill>
                <a:cs typeface="Arial" charset="0"/>
              </a:rPr>
              <a:t>D</a:t>
            </a:r>
            <a:endParaRPr lang="ru-RU" sz="2400" b="1">
              <a:solidFill>
                <a:schemeClr val="tx2"/>
              </a:solidFill>
              <a:cs typeface="Arial" charset="0"/>
            </a:endParaRPr>
          </a:p>
        </p:txBody>
      </p:sp>
      <p:sp>
        <p:nvSpPr>
          <p:cNvPr id="2067" name="Text Box 30"/>
          <p:cNvSpPr txBox="1">
            <a:spLocks noChangeArrowheads="1"/>
          </p:cNvSpPr>
          <p:nvPr/>
        </p:nvSpPr>
        <p:spPr bwMode="auto">
          <a:xfrm>
            <a:off x="381000" y="54102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chemeClr val="tx2"/>
                </a:solidFill>
                <a:cs typeface="Arial" charset="0"/>
              </a:rPr>
              <a:t>А</a:t>
            </a:r>
          </a:p>
        </p:txBody>
      </p:sp>
      <p:sp>
        <p:nvSpPr>
          <p:cNvPr id="2068" name="Text Box 31"/>
          <p:cNvSpPr txBox="1">
            <a:spLocks noChangeArrowheads="1"/>
          </p:cNvSpPr>
          <p:nvPr/>
        </p:nvSpPr>
        <p:spPr bwMode="auto">
          <a:xfrm>
            <a:off x="3200400" y="55626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chemeClr val="tx2"/>
                </a:solidFill>
                <a:cs typeface="Arial" charset="0"/>
              </a:rPr>
              <a:t>В</a:t>
            </a:r>
          </a:p>
        </p:txBody>
      </p:sp>
      <p:sp>
        <p:nvSpPr>
          <p:cNvPr id="2069" name="Text Box 32"/>
          <p:cNvSpPr txBox="1">
            <a:spLocks noChangeArrowheads="1"/>
          </p:cNvSpPr>
          <p:nvPr/>
        </p:nvSpPr>
        <p:spPr bwMode="auto">
          <a:xfrm>
            <a:off x="4267200" y="44958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chemeClr val="tx2"/>
                </a:solidFill>
                <a:cs typeface="Arial" charset="0"/>
              </a:rPr>
              <a:t>С</a:t>
            </a:r>
          </a:p>
        </p:txBody>
      </p:sp>
      <p:sp>
        <p:nvSpPr>
          <p:cNvPr id="2070" name="Text Box 33"/>
          <p:cNvSpPr txBox="1">
            <a:spLocks noChangeArrowheads="1"/>
          </p:cNvSpPr>
          <p:nvPr/>
        </p:nvSpPr>
        <p:spPr bwMode="auto">
          <a:xfrm>
            <a:off x="228600" y="26670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chemeClr val="tx2"/>
                </a:solidFill>
                <a:cs typeface="Arial" charset="0"/>
              </a:rPr>
              <a:t>А</a:t>
            </a:r>
            <a:r>
              <a:rPr lang="en-US" sz="2400" b="1" baseline="-25000">
                <a:solidFill>
                  <a:schemeClr val="tx2"/>
                </a:solidFill>
                <a:cs typeface="Arial" charset="0"/>
              </a:rPr>
              <a:t>1</a:t>
            </a:r>
            <a:endParaRPr lang="ru-RU" sz="2400" b="1">
              <a:solidFill>
                <a:schemeClr val="tx2"/>
              </a:solidFill>
              <a:cs typeface="Arial" charset="0"/>
            </a:endParaRPr>
          </a:p>
        </p:txBody>
      </p:sp>
      <p:sp>
        <p:nvSpPr>
          <p:cNvPr id="2071" name="Text Box 34"/>
          <p:cNvSpPr txBox="1">
            <a:spLocks noChangeArrowheads="1"/>
          </p:cNvSpPr>
          <p:nvPr/>
        </p:nvSpPr>
        <p:spPr bwMode="auto">
          <a:xfrm>
            <a:off x="1295400" y="16002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chemeClr val="tx2"/>
                </a:solidFill>
                <a:cs typeface="Arial" charset="0"/>
              </a:rPr>
              <a:t>D</a:t>
            </a:r>
            <a:r>
              <a:rPr lang="en-US" sz="2400" b="1" baseline="-25000">
                <a:solidFill>
                  <a:schemeClr val="tx2"/>
                </a:solidFill>
                <a:cs typeface="Arial" charset="0"/>
              </a:rPr>
              <a:t>1</a:t>
            </a:r>
            <a:endParaRPr lang="ru-RU" sz="2400" b="1">
              <a:solidFill>
                <a:schemeClr val="tx2"/>
              </a:solidFill>
              <a:cs typeface="Arial" charset="0"/>
            </a:endParaRPr>
          </a:p>
        </p:txBody>
      </p:sp>
      <p:sp>
        <p:nvSpPr>
          <p:cNvPr id="2072" name="Text Box 35"/>
          <p:cNvSpPr txBox="1">
            <a:spLocks noChangeArrowheads="1"/>
          </p:cNvSpPr>
          <p:nvPr/>
        </p:nvSpPr>
        <p:spPr bwMode="auto">
          <a:xfrm>
            <a:off x="3962400" y="16764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chemeClr val="tx2"/>
                </a:solidFill>
                <a:cs typeface="Arial" charset="0"/>
              </a:rPr>
              <a:t>С</a:t>
            </a:r>
            <a:r>
              <a:rPr lang="en-US" sz="2400" b="1" baseline="-25000">
                <a:solidFill>
                  <a:schemeClr val="tx2"/>
                </a:solidFill>
                <a:cs typeface="Arial" charset="0"/>
              </a:rPr>
              <a:t>1</a:t>
            </a:r>
            <a:endParaRPr lang="ru-RU" sz="2400" b="1">
              <a:solidFill>
                <a:schemeClr val="tx2"/>
              </a:solidFill>
              <a:cs typeface="Arial" charset="0"/>
            </a:endParaRPr>
          </a:p>
        </p:txBody>
      </p:sp>
      <p:sp>
        <p:nvSpPr>
          <p:cNvPr id="2073" name="AutoShape 36"/>
          <p:cNvSpPr>
            <a:spLocks noChangeArrowheads="1"/>
          </p:cNvSpPr>
          <p:nvPr/>
        </p:nvSpPr>
        <p:spPr bwMode="auto">
          <a:xfrm>
            <a:off x="685800" y="2057400"/>
            <a:ext cx="3581400" cy="3460750"/>
          </a:xfrm>
          <a:prstGeom prst="cube">
            <a:avLst>
              <a:gd name="adj" fmla="val 25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74" name="Freeform 37" descr="Светлый диагональный 2"/>
          <p:cNvSpPr>
            <a:spLocks/>
          </p:cNvSpPr>
          <p:nvPr/>
        </p:nvSpPr>
        <p:spPr bwMode="auto">
          <a:xfrm>
            <a:off x="698500" y="2044700"/>
            <a:ext cx="3568700" cy="2603500"/>
          </a:xfrm>
          <a:custGeom>
            <a:avLst/>
            <a:gdLst>
              <a:gd name="T0" fmla="*/ 536 w 2248"/>
              <a:gd name="T1" fmla="*/ 0 h 1640"/>
              <a:gd name="T2" fmla="*/ 2248 w 2248"/>
              <a:gd name="T3" fmla="*/ 1640 h 1640"/>
              <a:gd name="T4" fmla="*/ 0 w 2248"/>
              <a:gd name="T5" fmla="*/ 1336 h 1640"/>
              <a:gd name="T6" fmla="*/ 536 w 2248"/>
              <a:gd name="T7" fmla="*/ 0 h 1640"/>
              <a:gd name="T8" fmla="*/ 0 60000 65536"/>
              <a:gd name="T9" fmla="*/ 0 60000 65536"/>
              <a:gd name="T10" fmla="*/ 0 60000 65536"/>
              <a:gd name="T11" fmla="*/ 0 60000 65536"/>
              <a:gd name="T12" fmla="*/ 0 w 2248"/>
              <a:gd name="T13" fmla="*/ 0 h 1640"/>
              <a:gd name="T14" fmla="*/ 2248 w 2248"/>
              <a:gd name="T15" fmla="*/ 1640 h 164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248" h="1640">
                <a:moveTo>
                  <a:pt x="536" y="0"/>
                </a:moveTo>
                <a:lnTo>
                  <a:pt x="2248" y="1640"/>
                </a:lnTo>
                <a:lnTo>
                  <a:pt x="0" y="1336"/>
                </a:lnTo>
                <a:lnTo>
                  <a:pt x="536" y="0"/>
                </a:lnTo>
                <a:close/>
              </a:path>
            </a:pathLst>
          </a:custGeom>
          <a:pattFill prst="ltUpDiag">
            <a:fgClr>
              <a:schemeClr val="tx2">
                <a:alpha val="32941"/>
              </a:schemeClr>
            </a:fgClr>
            <a:bgClr>
              <a:schemeClr val="bg1">
                <a:alpha val="32941"/>
              </a:schemeClr>
            </a:bgClr>
          </a:patt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75" name="Freeform 38"/>
          <p:cNvSpPr>
            <a:spLocks/>
          </p:cNvSpPr>
          <p:nvPr/>
        </p:nvSpPr>
        <p:spPr bwMode="auto">
          <a:xfrm>
            <a:off x="685800" y="4178300"/>
            <a:ext cx="3568700" cy="466725"/>
          </a:xfrm>
          <a:custGeom>
            <a:avLst/>
            <a:gdLst>
              <a:gd name="T0" fmla="*/ 0 w 2248"/>
              <a:gd name="T1" fmla="*/ 0 h 294"/>
              <a:gd name="T2" fmla="*/ 2248 w 2248"/>
              <a:gd name="T3" fmla="*/ 294 h 294"/>
              <a:gd name="T4" fmla="*/ 0 60000 65536"/>
              <a:gd name="T5" fmla="*/ 0 60000 65536"/>
              <a:gd name="T6" fmla="*/ 0 w 2248"/>
              <a:gd name="T7" fmla="*/ 0 h 294"/>
              <a:gd name="T8" fmla="*/ 2248 w 2248"/>
              <a:gd name="T9" fmla="*/ 294 h 29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248" h="294">
                <a:moveTo>
                  <a:pt x="0" y="0"/>
                </a:moveTo>
                <a:lnTo>
                  <a:pt x="2248" y="294"/>
                </a:lnTo>
              </a:path>
            </a:pathLst>
          </a:cu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76" name="Text Box 39"/>
          <p:cNvSpPr txBox="1">
            <a:spLocks noChangeArrowheads="1"/>
          </p:cNvSpPr>
          <p:nvPr/>
        </p:nvSpPr>
        <p:spPr bwMode="auto">
          <a:xfrm>
            <a:off x="2895600" y="25146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chemeClr val="tx2"/>
                </a:solidFill>
                <a:cs typeface="Arial" charset="0"/>
              </a:rPr>
              <a:t>В</a:t>
            </a:r>
            <a:r>
              <a:rPr lang="en-US" sz="2400" b="1" baseline="-25000">
                <a:solidFill>
                  <a:schemeClr val="tx2"/>
                </a:solidFill>
                <a:cs typeface="Arial" charset="0"/>
              </a:rPr>
              <a:t>1</a:t>
            </a:r>
            <a:endParaRPr lang="ru-RU" sz="2400" b="1">
              <a:solidFill>
                <a:schemeClr val="tx2"/>
              </a:solidFill>
              <a:cs typeface="Arial" charset="0"/>
            </a:endParaRPr>
          </a:p>
        </p:txBody>
      </p:sp>
      <p:sp>
        <p:nvSpPr>
          <p:cNvPr id="6184" name="Text Box 40"/>
          <p:cNvSpPr txBox="1">
            <a:spLocks noChangeArrowheads="1"/>
          </p:cNvSpPr>
          <p:nvPr/>
        </p:nvSpPr>
        <p:spPr bwMode="auto">
          <a:xfrm>
            <a:off x="762000" y="22098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400" b="1"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1</a:t>
            </a:r>
          </a:p>
        </p:txBody>
      </p:sp>
      <p:sp>
        <p:nvSpPr>
          <p:cNvPr id="6185" name="Text Box 41"/>
          <p:cNvSpPr txBox="1">
            <a:spLocks noChangeArrowheads="1"/>
          </p:cNvSpPr>
          <p:nvPr/>
        </p:nvSpPr>
        <p:spPr bwMode="auto">
          <a:xfrm>
            <a:off x="3810000" y="4975225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400" b="1"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1</a:t>
            </a:r>
          </a:p>
        </p:txBody>
      </p:sp>
      <p:sp>
        <p:nvSpPr>
          <p:cNvPr id="6186" name="Text Box 42"/>
          <p:cNvSpPr txBox="1">
            <a:spLocks noChangeArrowheads="1"/>
          </p:cNvSpPr>
          <p:nvPr/>
        </p:nvSpPr>
        <p:spPr bwMode="auto">
          <a:xfrm>
            <a:off x="4191000" y="34290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400" b="1"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1</a:t>
            </a:r>
          </a:p>
        </p:txBody>
      </p:sp>
      <p:sp>
        <p:nvSpPr>
          <p:cNvPr id="2080" name="Freeform 43"/>
          <p:cNvSpPr>
            <a:spLocks/>
          </p:cNvSpPr>
          <p:nvPr/>
        </p:nvSpPr>
        <p:spPr bwMode="auto">
          <a:xfrm>
            <a:off x="698500" y="2044700"/>
            <a:ext cx="850900" cy="2133600"/>
          </a:xfrm>
          <a:custGeom>
            <a:avLst/>
            <a:gdLst>
              <a:gd name="T0" fmla="*/ 536 w 536"/>
              <a:gd name="T1" fmla="*/ 0 h 1344"/>
              <a:gd name="T2" fmla="*/ 0 w 536"/>
              <a:gd name="T3" fmla="*/ 1344 h 1344"/>
              <a:gd name="T4" fmla="*/ 0 60000 65536"/>
              <a:gd name="T5" fmla="*/ 0 60000 65536"/>
              <a:gd name="T6" fmla="*/ 0 w 536"/>
              <a:gd name="T7" fmla="*/ 0 h 1344"/>
              <a:gd name="T8" fmla="*/ 536 w 536"/>
              <a:gd name="T9" fmla="*/ 1344 h 134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536" h="1344">
                <a:moveTo>
                  <a:pt x="536" y="0"/>
                </a:moveTo>
                <a:lnTo>
                  <a:pt x="0" y="1344"/>
                </a:lnTo>
              </a:path>
            </a:pathLst>
          </a:cu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81" name="Freeform 44"/>
          <p:cNvSpPr>
            <a:spLocks/>
          </p:cNvSpPr>
          <p:nvPr/>
        </p:nvSpPr>
        <p:spPr bwMode="auto">
          <a:xfrm>
            <a:off x="673100" y="2921000"/>
            <a:ext cx="2705100" cy="2590800"/>
          </a:xfrm>
          <a:custGeom>
            <a:avLst/>
            <a:gdLst>
              <a:gd name="T0" fmla="*/ 1704 w 1704"/>
              <a:gd name="T1" fmla="*/ 1632 h 1632"/>
              <a:gd name="T2" fmla="*/ 0 w 1704"/>
              <a:gd name="T3" fmla="*/ 0 h 1632"/>
              <a:gd name="T4" fmla="*/ 0 60000 65536"/>
              <a:gd name="T5" fmla="*/ 0 60000 65536"/>
              <a:gd name="T6" fmla="*/ 0 w 1704"/>
              <a:gd name="T7" fmla="*/ 0 h 1632"/>
              <a:gd name="T8" fmla="*/ 1704 w 1704"/>
              <a:gd name="T9" fmla="*/ 1632 h 163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704" h="1632">
                <a:moveTo>
                  <a:pt x="1704" y="1632"/>
                </a:moveTo>
                <a:lnTo>
                  <a:pt x="0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82" name="Freeform 45"/>
          <p:cNvSpPr>
            <a:spLocks/>
          </p:cNvSpPr>
          <p:nvPr/>
        </p:nvSpPr>
        <p:spPr bwMode="auto">
          <a:xfrm>
            <a:off x="1549400" y="2057400"/>
            <a:ext cx="2705100" cy="2578100"/>
          </a:xfrm>
          <a:custGeom>
            <a:avLst/>
            <a:gdLst>
              <a:gd name="T0" fmla="*/ 1704 w 1704"/>
              <a:gd name="T1" fmla="*/ 1624 h 1624"/>
              <a:gd name="T2" fmla="*/ 0 w 1704"/>
              <a:gd name="T3" fmla="*/ 0 h 1624"/>
              <a:gd name="T4" fmla="*/ 0 60000 65536"/>
              <a:gd name="T5" fmla="*/ 0 60000 65536"/>
              <a:gd name="T6" fmla="*/ 0 w 1704"/>
              <a:gd name="T7" fmla="*/ 0 h 1624"/>
              <a:gd name="T8" fmla="*/ 1704 w 1704"/>
              <a:gd name="T9" fmla="*/ 1624 h 162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704" h="1624">
                <a:moveTo>
                  <a:pt x="1704" y="1624"/>
                </a:moveTo>
                <a:lnTo>
                  <a:pt x="0" y="0"/>
                </a:lnTo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83" name="Freeform 46"/>
          <p:cNvSpPr>
            <a:spLocks/>
          </p:cNvSpPr>
          <p:nvPr/>
        </p:nvSpPr>
        <p:spPr bwMode="auto">
          <a:xfrm>
            <a:off x="4933950" y="1365250"/>
            <a:ext cx="163513" cy="219075"/>
          </a:xfrm>
          <a:custGeom>
            <a:avLst/>
            <a:gdLst>
              <a:gd name="T0" fmla="*/ 0 w 103"/>
              <a:gd name="T1" fmla="*/ 0 h 138"/>
              <a:gd name="T2" fmla="*/ 103 w 103"/>
              <a:gd name="T3" fmla="*/ 35 h 138"/>
              <a:gd name="T4" fmla="*/ 70 w 103"/>
              <a:gd name="T5" fmla="*/ 138 h 138"/>
              <a:gd name="T6" fmla="*/ 0 60000 65536"/>
              <a:gd name="T7" fmla="*/ 0 60000 65536"/>
              <a:gd name="T8" fmla="*/ 0 60000 65536"/>
              <a:gd name="T9" fmla="*/ 0 w 103"/>
              <a:gd name="T10" fmla="*/ 0 h 138"/>
              <a:gd name="T11" fmla="*/ 103 w 103"/>
              <a:gd name="T12" fmla="*/ 138 h 13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3" h="138">
                <a:moveTo>
                  <a:pt x="0" y="0"/>
                </a:moveTo>
                <a:lnTo>
                  <a:pt x="103" y="35"/>
                </a:lnTo>
                <a:lnTo>
                  <a:pt x="70" y="138"/>
                </a:lnTo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8" name="Group 47"/>
          <p:cNvGrpSpPr>
            <a:grpSpLocks/>
          </p:cNvGrpSpPr>
          <p:nvPr/>
        </p:nvGrpSpPr>
        <p:grpSpPr bwMode="auto">
          <a:xfrm>
            <a:off x="2743200" y="3048000"/>
            <a:ext cx="298450" cy="304800"/>
            <a:chOff x="1488" y="3568"/>
            <a:chExt cx="188" cy="192"/>
          </a:xfrm>
        </p:grpSpPr>
        <p:grpSp>
          <p:nvGrpSpPr>
            <p:cNvPr id="9" name="Group 48"/>
            <p:cNvGrpSpPr>
              <a:grpSpLocks/>
            </p:cNvGrpSpPr>
            <p:nvPr/>
          </p:nvGrpSpPr>
          <p:grpSpPr bwMode="auto">
            <a:xfrm>
              <a:off x="1488" y="3568"/>
              <a:ext cx="188" cy="144"/>
              <a:chOff x="4898" y="1294"/>
              <a:chExt cx="216" cy="182"/>
            </a:xfrm>
          </p:grpSpPr>
          <p:sp>
            <p:nvSpPr>
              <p:cNvPr id="2128" name="Line 49"/>
              <p:cNvSpPr>
                <a:spLocks noChangeShapeType="1"/>
              </p:cNvSpPr>
              <p:nvPr/>
            </p:nvSpPr>
            <p:spPr bwMode="auto">
              <a:xfrm flipV="1">
                <a:off x="4898" y="1411"/>
                <a:ext cx="23" cy="1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129" name="Line 50"/>
              <p:cNvSpPr>
                <a:spLocks noChangeShapeType="1"/>
              </p:cNvSpPr>
              <p:nvPr/>
            </p:nvSpPr>
            <p:spPr bwMode="auto">
              <a:xfrm>
                <a:off x="4921" y="1415"/>
                <a:ext cx="34" cy="61"/>
              </a:xfrm>
              <a:prstGeom prst="line">
                <a:avLst/>
              </a:prstGeom>
              <a:noFill/>
              <a:ln w="238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130" name="Line 51"/>
              <p:cNvSpPr>
                <a:spLocks noChangeShapeType="1"/>
              </p:cNvSpPr>
              <p:nvPr/>
            </p:nvSpPr>
            <p:spPr bwMode="auto">
              <a:xfrm flipV="1">
                <a:off x="4959" y="1294"/>
                <a:ext cx="45" cy="182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131" name="Line 52"/>
              <p:cNvSpPr>
                <a:spLocks noChangeShapeType="1"/>
              </p:cNvSpPr>
              <p:nvPr/>
            </p:nvSpPr>
            <p:spPr bwMode="auto">
              <a:xfrm>
                <a:off x="5004" y="1294"/>
                <a:ext cx="11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6197" name="Rectangle 53"/>
            <p:cNvSpPr>
              <a:spLocks noChangeArrowheads="1"/>
            </p:cNvSpPr>
            <p:nvPr/>
          </p:nvSpPr>
          <p:spPr bwMode="auto">
            <a:xfrm>
              <a:off x="1580" y="3568"/>
              <a:ext cx="8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2000" b="1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2</a:t>
              </a:r>
              <a:endParaRPr lang="ru-RU" sz="2000" b="1"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</p:grpSp>
      <p:grpSp>
        <p:nvGrpSpPr>
          <p:cNvPr id="10" name="Group 54"/>
          <p:cNvGrpSpPr>
            <a:grpSpLocks/>
          </p:cNvGrpSpPr>
          <p:nvPr/>
        </p:nvGrpSpPr>
        <p:grpSpPr bwMode="auto">
          <a:xfrm>
            <a:off x="228600" y="3505200"/>
            <a:ext cx="533400" cy="1373188"/>
            <a:chOff x="144" y="2208"/>
            <a:chExt cx="336" cy="865"/>
          </a:xfrm>
        </p:grpSpPr>
        <p:sp>
          <p:nvSpPr>
            <p:cNvPr id="2122" name="Text Box 55"/>
            <p:cNvSpPr txBox="1">
              <a:spLocks noChangeArrowheads="1"/>
            </p:cNvSpPr>
            <p:nvPr/>
          </p:nvSpPr>
          <p:spPr bwMode="auto">
            <a:xfrm>
              <a:off x="144" y="2496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2400" b="1">
                  <a:solidFill>
                    <a:schemeClr val="tx2"/>
                  </a:solidFill>
                  <a:cs typeface="Arial" charset="0"/>
                </a:rPr>
                <a:t>К</a:t>
              </a:r>
            </a:p>
          </p:txBody>
        </p:sp>
        <p:sp>
          <p:nvSpPr>
            <p:cNvPr id="2123" name="Oval 56"/>
            <p:cNvSpPr>
              <a:spLocks noChangeArrowheads="1"/>
            </p:cNvSpPr>
            <p:nvPr/>
          </p:nvSpPr>
          <p:spPr bwMode="auto">
            <a:xfrm>
              <a:off x="408" y="2616"/>
              <a:ext cx="48" cy="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124" name="Line 57"/>
            <p:cNvSpPr>
              <a:spLocks noChangeShapeType="1"/>
            </p:cNvSpPr>
            <p:nvPr/>
          </p:nvSpPr>
          <p:spPr bwMode="auto">
            <a:xfrm>
              <a:off x="384" y="2208"/>
              <a:ext cx="96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25" name="Line 58"/>
            <p:cNvSpPr>
              <a:spLocks noChangeShapeType="1"/>
            </p:cNvSpPr>
            <p:nvPr/>
          </p:nvSpPr>
          <p:spPr bwMode="auto">
            <a:xfrm>
              <a:off x="384" y="3072"/>
              <a:ext cx="96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1" name="Group 59"/>
          <p:cNvGrpSpPr>
            <a:grpSpLocks/>
          </p:cNvGrpSpPr>
          <p:nvPr/>
        </p:nvGrpSpPr>
        <p:grpSpPr bwMode="auto">
          <a:xfrm>
            <a:off x="3530600" y="4140200"/>
            <a:ext cx="419100" cy="449263"/>
            <a:chOff x="2224" y="2608"/>
            <a:chExt cx="264" cy="283"/>
          </a:xfrm>
        </p:grpSpPr>
        <p:grpSp>
          <p:nvGrpSpPr>
            <p:cNvPr id="12" name="Group 60"/>
            <p:cNvGrpSpPr>
              <a:grpSpLocks/>
            </p:cNvGrpSpPr>
            <p:nvPr/>
          </p:nvGrpSpPr>
          <p:grpSpPr bwMode="auto">
            <a:xfrm rot="6499240">
              <a:off x="2366" y="2770"/>
              <a:ext cx="155" cy="88"/>
              <a:chOff x="672" y="2736"/>
              <a:chExt cx="155" cy="88"/>
            </a:xfrm>
          </p:grpSpPr>
          <p:sp>
            <p:nvSpPr>
              <p:cNvPr id="2120" name="Freeform 61"/>
              <p:cNvSpPr>
                <a:spLocks/>
              </p:cNvSpPr>
              <p:nvPr/>
            </p:nvSpPr>
            <p:spPr bwMode="auto">
              <a:xfrm>
                <a:off x="677" y="2736"/>
                <a:ext cx="138" cy="53"/>
              </a:xfrm>
              <a:custGeom>
                <a:avLst/>
                <a:gdLst>
                  <a:gd name="T0" fmla="*/ 138 w 138"/>
                  <a:gd name="T1" fmla="*/ 0 h 53"/>
                  <a:gd name="T2" fmla="*/ 60 w 138"/>
                  <a:gd name="T3" fmla="*/ 51 h 53"/>
                  <a:gd name="T4" fmla="*/ 0 w 138"/>
                  <a:gd name="T5" fmla="*/ 14 h 53"/>
                  <a:gd name="T6" fmla="*/ 0 60000 65536"/>
                  <a:gd name="T7" fmla="*/ 0 60000 65536"/>
                  <a:gd name="T8" fmla="*/ 0 60000 65536"/>
                  <a:gd name="T9" fmla="*/ 0 w 138"/>
                  <a:gd name="T10" fmla="*/ 0 h 53"/>
                  <a:gd name="T11" fmla="*/ 138 w 138"/>
                  <a:gd name="T12" fmla="*/ 53 h 53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38" h="53">
                    <a:moveTo>
                      <a:pt x="138" y="0"/>
                    </a:moveTo>
                    <a:cubicBezTo>
                      <a:pt x="125" y="8"/>
                      <a:pt x="83" y="49"/>
                      <a:pt x="60" y="51"/>
                    </a:cubicBezTo>
                    <a:cubicBezTo>
                      <a:pt x="37" y="53"/>
                      <a:pt x="12" y="22"/>
                      <a:pt x="0" y="14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121" name="Freeform 62"/>
              <p:cNvSpPr>
                <a:spLocks/>
              </p:cNvSpPr>
              <p:nvPr/>
            </p:nvSpPr>
            <p:spPr bwMode="auto">
              <a:xfrm>
                <a:off x="672" y="2770"/>
                <a:ext cx="155" cy="54"/>
              </a:xfrm>
              <a:custGeom>
                <a:avLst/>
                <a:gdLst>
                  <a:gd name="T0" fmla="*/ 155 w 155"/>
                  <a:gd name="T1" fmla="*/ 0 h 54"/>
                  <a:gd name="T2" fmla="*/ 72 w 155"/>
                  <a:gd name="T3" fmla="*/ 53 h 54"/>
                  <a:gd name="T4" fmla="*/ 0 w 155"/>
                  <a:gd name="T5" fmla="*/ 9 h 54"/>
                  <a:gd name="T6" fmla="*/ 0 60000 65536"/>
                  <a:gd name="T7" fmla="*/ 0 60000 65536"/>
                  <a:gd name="T8" fmla="*/ 0 60000 65536"/>
                  <a:gd name="T9" fmla="*/ 0 w 155"/>
                  <a:gd name="T10" fmla="*/ 0 h 54"/>
                  <a:gd name="T11" fmla="*/ 155 w 155"/>
                  <a:gd name="T12" fmla="*/ 54 h 5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55" h="54">
                    <a:moveTo>
                      <a:pt x="155" y="0"/>
                    </a:moveTo>
                    <a:cubicBezTo>
                      <a:pt x="142" y="9"/>
                      <a:pt x="98" y="52"/>
                      <a:pt x="72" y="53"/>
                    </a:cubicBezTo>
                    <a:cubicBezTo>
                      <a:pt x="46" y="54"/>
                      <a:pt x="14" y="19"/>
                      <a:pt x="0" y="9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6207" name="Rectangle 63"/>
            <p:cNvSpPr>
              <a:spLocks noChangeArrowheads="1"/>
            </p:cNvSpPr>
            <p:nvPr/>
          </p:nvSpPr>
          <p:spPr bwMode="auto">
            <a:xfrm>
              <a:off x="2224" y="2608"/>
              <a:ext cx="19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>
                <a:defRPr/>
              </a:pPr>
              <a:r>
                <a:rPr lang="ru-RU" sz="2800" b="1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Symbol" pitchFamily="18" charset="2"/>
                </a:rPr>
                <a:t>a</a:t>
              </a:r>
              <a:endParaRPr lang="ru-RU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</p:grpSp>
      <p:grpSp>
        <p:nvGrpSpPr>
          <p:cNvPr id="13" name="Group 64"/>
          <p:cNvGrpSpPr>
            <a:grpSpLocks/>
          </p:cNvGrpSpPr>
          <p:nvPr/>
        </p:nvGrpSpPr>
        <p:grpSpPr bwMode="auto">
          <a:xfrm>
            <a:off x="304800" y="3200400"/>
            <a:ext cx="323850" cy="608013"/>
            <a:chOff x="3416" y="2776"/>
            <a:chExt cx="204" cy="383"/>
          </a:xfrm>
        </p:grpSpPr>
        <p:sp>
          <p:nvSpPr>
            <p:cNvPr id="6209" name="Rectangle 65"/>
            <p:cNvSpPr>
              <a:spLocks noChangeArrowheads="1"/>
            </p:cNvSpPr>
            <p:nvPr/>
          </p:nvSpPr>
          <p:spPr bwMode="auto">
            <a:xfrm>
              <a:off x="3416" y="2776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b="1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1</a:t>
              </a:r>
            </a:p>
          </p:txBody>
        </p:sp>
        <p:sp>
          <p:nvSpPr>
            <p:cNvPr id="6210" name="Rectangle 66"/>
            <p:cNvSpPr>
              <a:spLocks noChangeArrowheads="1"/>
            </p:cNvSpPr>
            <p:nvPr/>
          </p:nvSpPr>
          <p:spPr bwMode="auto">
            <a:xfrm>
              <a:off x="3424" y="2928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b="1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2</a:t>
              </a:r>
            </a:p>
          </p:txBody>
        </p:sp>
        <p:sp>
          <p:nvSpPr>
            <p:cNvPr id="2117" name="Line 67"/>
            <p:cNvSpPr>
              <a:spLocks noChangeShapeType="1"/>
            </p:cNvSpPr>
            <p:nvPr/>
          </p:nvSpPr>
          <p:spPr bwMode="auto">
            <a:xfrm>
              <a:off x="3464" y="2968"/>
              <a:ext cx="96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4" name="Group 68"/>
          <p:cNvGrpSpPr>
            <a:grpSpLocks/>
          </p:cNvGrpSpPr>
          <p:nvPr/>
        </p:nvGrpSpPr>
        <p:grpSpPr bwMode="auto">
          <a:xfrm>
            <a:off x="228600" y="4572000"/>
            <a:ext cx="323850" cy="608013"/>
            <a:chOff x="3416" y="2776"/>
            <a:chExt cx="204" cy="383"/>
          </a:xfrm>
        </p:grpSpPr>
        <p:sp>
          <p:nvSpPr>
            <p:cNvPr id="6213" name="Rectangle 69"/>
            <p:cNvSpPr>
              <a:spLocks noChangeArrowheads="1"/>
            </p:cNvSpPr>
            <p:nvPr/>
          </p:nvSpPr>
          <p:spPr bwMode="auto">
            <a:xfrm>
              <a:off x="3416" y="2776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b="1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1</a:t>
              </a:r>
            </a:p>
          </p:txBody>
        </p:sp>
        <p:sp>
          <p:nvSpPr>
            <p:cNvPr id="6214" name="Rectangle 70"/>
            <p:cNvSpPr>
              <a:spLocks noChangeArrowheads="1"/>
            </p:cNvSpPr>
            <p:nvPr/>
          </p:nvSpPr>
          <p:spPr bwMode="auto">
            <a:xfrm>
              <a:off x="3424" y="2928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b="1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2</a:t>
              </a:r>
            </a:p>
          </p:txBody>
        </p:sp>
        <p:sp>
          <p:nvSpPr>
            <p:cNvPr id="2114" name="Line 71"/>
            <p:cNvSpPr>
              <a:spLocks noChangeShapeType="1"/>
            </p:cNvSpPr>
            <p:nvPr/>
          </p:nvSpPr>
          <p:spPr bwMode="auto">
            <a:xfrm>
              <a:off x="3464" y="2968"/>
              <a:ext cx="96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216" name="Text Box 72"/>
          <p:cNvSpPr txBox="1">
            <a:spLocks noChangeArrowheads="1"/>
          </p:cNvSpPr>
          <p:nvPr/>
        </p:nvSpPr>
        <p:spPr bwMode="auto">
          <a:xfrm>
            <a:off x="1828800" y="54864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400" b="1"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1</a:t>
            </a:r>
          </a:p>
        </p:txBody>
      </p:sp>
      <p:grpSp>
        <p:nvGrpSpPr>
          <p:cNvPr id="15" name="Group 74"/>
          <p:cNvGrpSpPr>
            <a:grpSpLocks/>
          </p:cNvGrpSpPr>
          <p:nvPr/>
        </p:nvGrpSpPr>
        <p:grpSpPr bwMode="auto">
          <a:xfrm>
            <a:off x="863600" y="2819400"/>
            <a:ext cx="322263" cy="598488"/>
            <a:chOff x="4851" y="1968"/>
            <a:chExt cx="203" cy="377"/>
          </a:xfrm>
        </p:grpSpPr>
        <p:sp>
          <p:nvSpPr>
            <p:cNvPr id="6219" name="Rectangle 75"/>
            <p:cNvSpPr>
              <a:spLocks noChangeArrowheads="1"/>
            </p:cNvSpPr>
            <p:nvPr/>
          </p:nvSpPr>
          <p:spPr bwMode="auto">
            <a:xfrm>
              <a:off x="4858" y="1968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b="1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5</a:t>
              </a:r>
              <a:endParaRPr lang="ru-RU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sp>
          <p:nvSpPr>
            <p:cNvPr id="2106" name="Line 76"/>
            <p:cNvSpPr>
              <a:spLocks noChangeShapeType="1"/>
            </p:cNvSpPr>
            <p:nvPr/>
          </p:nvSpPr>
          <p:spPr bwMode="auto">
            <a:xfrm rot="21456844" flipV="1">
              <a:off x="4851" y="2103"/>
              <a:ext cx="15" cy="1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07" name="Line 77"/>
            <p:cNvSpPr>
              <a:spLocks noChangeShapeType="1"/>
            </p:cNvSpPr>
            <p:nvPr/>
          </p:nvSpPr>
          <p:spPr bwMode="auto">
            <a:xfrm rot="-143156">
              <a:off x="4867" y="2105"/>
              <a:ext cx="23" cy="48"/>
            </a:xfrm>
            <a:prstGeom prst="line">
              <a:avLst/>
            </a:prstGeom>
            <a:noFill/>
            <a:ln w="238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08" name="Line 78"/>
            <p:cNvSpPr>
              <a:spLocks noChangeShapeType="1"/>
            </p:cNvSpPr>
            <p:nvPr/>
          </p:nvSpPr>
          <p:spPr bwMode="auto">
            <a:xfrm rot="21456844" flipV="1">
              <a:off x="4891" y="2008"/>
              <a:ext cx="30" cy="14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09" name="Freeform 79"/>
            <p:cNvSpPr>
              <a:spLocks/>
            </p:cNvSpPr>
            <p:nvPr/>
          </p:nvSpPr>
          <p:spPr bwMode="auto">
            <a:xfrm>
              <a:off x="4916" y="2006"/>
              <a:ext cx="86" cy="1"/>
            </a:xfrm>
            <a:custGeom>
              <a:avLst/>
              <a:gdLst>
                <a:gd name="T0" fmla="*/ 0 w 86"/>
                <a:gd name="T1" fmla="*/ 1 h 1"/>
                <a:gd name="T2" fmla="*/ 86 w 86"/>
                <a:gd name="T3" fmla="*/ 0 h 1"/>
                <a:gd name="T4" fmla="*/ 0 60000 65536"/>
                <a:gd name="T5" fmla="*/ 0 60000 65536"/>
                <a:gd name="T6" fmla="*/ 0 w 86"/>
                <a:gd name="T7" fmla="*/ 0 h 1"/>
                <a:gd name="T8" fmla="*/ 86 w 86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86" h="1">
                  <a:moveTo>
                    <a:pt x="0" y="1"/>
                  </a:moveTo>
                  <a:lnTo>
                    <a:pt x="86" y="0"/>
                  </a:lnTo>
                </a:path>
              </a:pathLst>
            </a:cu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224" name="Rectangle 80"/>
            <p:cNvSpPr>
              <a:spLocks noChangeArrowheads="1"/>
            </p:cNvSpPr>
            <p:nvPr/>
          </p:nvSpPr>
          <p:spPr bwMode="auto">
            <a:xfrm>
              <a:off x="4854" y="2114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b="1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2</a:t>
              </a:r>
            </a:p>
          </p:txBody>
        </p:sp>
        <p:sp>
          <p:nvSpPr>
            <p:cNvPr id="2111" name="Line 81"/>
            <p:cNvSpPr>
              <a:spLocks noChangeShapeType="1"/>
            </p:cNvSpPr>
            <p:nvPr/>
          </p:nvSpPr>
          <p:spPr bwMode="auto">
            <a:xfrm>
              <a:off x="4896" y="2160"/>
              <a:ext cx="96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091" name="Freeform 82"/>
          <p:cNvSpPr>
            <a:spLocks/>
          </p:cNvSpPr>
          <p:nvPr/>
        </p:nvSpPr>
        <p:spPr bwMode="auto">
          <a:xfrm>
            <a:off x="685800" y="4191000"/>
            <a:ext cx="2692400" cy="1320800"/>
          </a:xfrm>
          <a:custGeom>
            <a:avLst/>
            <a:gdLst>
              <a:gd name="T0" fmla="*/ 0 w 1696"/>
              <a:gd name="T1" fmla="*/ 0 h 832"/>
              <a:gd name="T2" fmla="*/ 1696 w 1696"/>
              <a:gd name="T3" fmla="*/ 832 h 832"/>
              <a:gd name="T4" fmla="*/ 0 60000 65536"/>
              <a:gd name="T5" fmla="*/ 0 60000 65536"/>
              <a:gd name="T6" fmla="*/ 0 w 1696"/>
              <a:gd name="T7" fmla="*/ 0 h 832"/>
              <a:gd name="T8" fmla="*/ 1696 w 1696"/>
              <a:gd name="T9" fmla="*/ 832 h 83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696" h="832">
                <a:moveTo>
                  <a:pt x="0" y="0"/>
                </a:moveTo>
                <a:lnTo>
                  <a:pt x="1696" y="832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16" name="Group 83"/>
          <p:cNvGrpSpPr>
            <a:grpSpLocks/>
          </p:cNvGrpSpPr>
          <p:nvPr/>
        </p:nvGrpSpPr>
        <p:grpSpPr bwMode="auto">
          <a:xfrm>
            <a:off x="1905000" y="4724400"/>
            <a:ext cx="322263" cy="598488"/>
            <a:chOff x="4851" y="1968"/>
            <a:chExt cx="203" cy="377"/>
          </a:xfrm>
        </p:grpSpPr>
        <p:sp>
          <p:nvSpPr>
            <p:cNvPr id="6228" name="Rectangle 84"/>
            <p:cNvSpPr>
              <a:spLocks noChangeArrowheads="1"/>
            </p:cNvSpPr>
            <p:nvPr/>
          </p:nvSpPr>
          <p:spPr bwMode="auto">
            <a:xfrm>
              <a:off x="4858" y="1968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b="1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5</a:t>
              </a:r>
              <a:endParaRPr lang="ru-RU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sp>
          <p:nvSpPr>
            <p:cNvPr id="2099" name="Line 85"/>
            <p:cNvSpPr>
              <a:spLocks noChangeShapeType="1"/>
            </p:cNvSpPr>
            <p:nvPr/>
          </p:nvSpPr>
          <p:spPr bwMode="auto">
            <a:xfrm rot="21456844" flipV="1">
              <a:off x="4851" y="2103"/>
              <a:ext cx="15" cy="1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00" name="Line 86"/>
            <p:cNvSpPr>
              <a:spLocks noChangeShapeType="1"/>
            </p:cNvSpPr>
            <p:nvPr/>
          </p:nvSpPr>
          <p:spPr bwMode="auto">
            <a:xfrm rot="-143156">
              <a:off x="4867" y="2105"/>
              <a:ext cx="23" cy="48"/>
            </a:xfrm>
            <a:prstGeom prst="line">
              <a:avLst/>
            </a:prstGeom>
            <a:noFill/>
            <a:ln w="238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01" name="Line 87"/>
            <p:cNvSpPr>
              <a:spLocks noChangeShapeType="1"/>
            </p:cNvSpPr>
            <p:nvPr/>
          </p:nvSpPr>
          <p:spPr bwMode="auto">
            <a:xfrm rot="21456844" flipV="1">
              <a:off x="4891" y="2008"/>
              <a:ext cx="30" cy="14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02" name="Freeform 88"/>
            <p:cNvSpPr>
              <a:spLocks/>
            </p:cNvSpPr>
            <p:nvPr/>
          </p:nvSpPr>
          <p:spPr bwMode="auto">
            <a:xfrm>
              <a:off x="4916" y="2006"/>
              <a:ext cx="86" cy="1"/>
            </a:xfrm>
            <a:custGeom>
              <a:avLst/>
              <a:gdLst>
                <a:gd name="T0" fmla="*/ 0 w 86"/>
                <a:gd name="T1" fmla="*/ 1 h 1"/>
                <a:gd name="T2" fmla="*/ 86 w 86"/>
                <a:gd name="T3" fmla="*/ 0 h 1"/>
                <a:gd name="T4" fmla="*/ 0 60000 65536"/>
                <a:gd name="T5" fmla="*/ 0 60000 65536"/>
                <a:gd name="T6" fmla="*/ 0 w 86"/>
                <a:gd name="T7" fmla="*/ 0 h 1"/>
                <a:gd name="T8" fmla="*/ 86 w 86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86" h="1">
                  <a:moveTo>
                    <a:pt x="0" y="1"/>
                  </a:moveTo>
                  <a:lnTo>
                    <a:pt x="86" y="0"/>
                  </a:lnTo>
                </a:path>
              </a:pathLst>
            </a:cu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233" name="Rectangle 89"/>
            <p:cNvSpPr>
              <a:spLocks noChangeArrowheads="1"/>
            </p:cNvSpPr>
            <p:nvPr/>
          </p:nvSpPr>
          <p:spPr bwMode="auto">
            <a:xfrm>
              <a:off x="4854" y="2114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b="1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2</a:t>
              </a:r>
            </a:p>
          </p:txBody>
        </p:sp>
        <p:sp>
          <p:nvSpPr>
            <p:cNvPr id="2104" name="Line 90"/>
            <p:cNvSpPr>
              <a:spLocks noChangeShapeType="1"/>
            </p:cNvSpPr>
            <p:nvPr/>
          </p:nvSpPr>
          <p:spPr bwMode="auto">
            <a:xfrm>
              <a:off x="4896" y="2160"/>
              <a:ext cx="96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7" name="Group 91"/>
          <p:cNvGrpSpPr>
            <a:grpSpLocks/>
          </p:cNvGrpSpPr>
          <p:nvPr/>
        </p:nvGrpSpPr>
        <p:grpSpPr bwMode="auto">
          <a:xfrm>
            <a:off x="2438400" y="3962400"/>
            <a:ext cx="323850" cy="608013"/>
            <a:chOff x="3416" y="2776"/>
            <a:chExt cx="204" cy="383"/>
          </a:xfrm>
        </p:grpSpPr>
        <p:sp>
          <p:nvSpPr>
            <p:cNvPr id="6236" name="Rectangle 92"/>
            <p:cNvSpPr>
              <a:spLocks noChangeArrowheads="1"/>
            </p:cNvSpPr>
            <p:nvPr/>
          </p:nvSpPr>
          <p:spPr bwMode="auto">
            <a:xfrm>
              <a:off x="3416" y="2776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b="1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3</a:t>
              </a:r>
              <a:endParaRPr lang="ru-RU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sp>
          <p:nvSpPr>
            <p:cNvPr id="6237" name="Rectangle 93"/>
            <p:cNvSpPr>
              <a:spLocks noChangeArrowheads="1"/>
            </p:cNvSpPr>
            <p:nvPr/>
          </p:nvSpPr>
          <p:spPr bwMode="auto">
            <a:xfrm>
              <a:off x="3424" y="2928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b="1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2</a:t>
              </a:r>
            </a:p>
          </p:txBody>
        </p:sp>
        <p:sp>
          <p:nvSpPr>
            <p:cNvPr id="2097" name="Line 94"/>
            <p:cNvSpPr>
              <a:spLocks noChangeShapeType="1"/>
            </p:cNvSpPr>
            <p:nvPr/>
          </p:nvSpPr>
          <p:spPr bwMode="auto">
            <a:xfrm>
              <a:off x="3464" y="2968"/>
              <a:ext cx="96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239" name="Rectangle 95"/>
          <p:cNvSpPr>
            <a:spLocks noChangeArrowheads="1"/>
          </p:cNvSpPr>
          <p:nvPr/>
        </p:nvSpPr>
        <p:spPr bwMode="auto">
          <a:xfrm>
            <a:off x="4267200" y="1714488"/>
            <a:ext cx="51054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000" dirty="0" smtClean="0"/>
              <a:t>Составляем </a:t>
            </a:r>
            <a:r>
              <a:rPr lang="ru-RU" sz="2000" dirty="0"/>
              <a:t>теорему косинусов для стороны </a:t>
            </a:r>
            <a:r>
              <a:rPr lang="en-US" sz="2000" dirty="0"/>
              <a:t>KD</a:t>
            </a:r>
            <a:r>
              <a:rPr lang="en-US" sz="2000" baseline="-25000" dirty="0"/>
              <a:t>1</a:t>
            </a:r>
            <a:r>
              <a:rPr lang="ru-RU" sz="2000" dirty="0"/>
              <a:t>:</a:t>
            </a:r>
          </a:p>
        </p:txBody>
      </p:sp>
      <p:graphicFrame>
        <p:nvGraphicFramePr>
          <p:cNvPr id="6241" name="Object 97"/>
          <p:cNvGraphicFramePr>
            <a:graphicFrameLocks noChangeAspect="1"/>
          </p:cNvGraphicFramePr>
          <p:nvPr/>
        </p:nvGraphicFramePr>
        <p:xfrm>
          <a:off x="4343400" y="2438400"/>
          <a:ext cx="4598988" cy="1003300"/>
        </p:xfrm>
        <a:graphic>
          <a:graphicData uri="http://schemas.openxmlformats.org/presentationml/2006/ole">
            <p:oleObj spid="_x0000_s111620" name="Формула" r:id="rId3" imgW="2387600" imgH="533400" progId="Equation.3">
              <p:embed/>
            </p:oleObj>
          </a:graphicData>
        </a:graphic>
      </p:graphicFrame>
      <p:graphicFrame>
        <p:nvGraphicFramePr>
          <p:cNvPr id="6244" name="Object 100"/>
          <p:cNvGraphicFramePr>
            <a:graphicFrameLocks noChangeAspect="1"/>
          </p:cNvGraphicFramePr>
          <p:nvPr/>
        </p:nvGraphicFramePr>
        <p:xfrm>
          <a:off x="4876800" y="3643314"/>
          <a:ext cx="2767034" cy="500066"/>
        </p:xfrm>
        <a:graphic>
          <a:graphicData uri="http://schemas.openxmlformats.org/presentationml/2006/ole">
            <p:oleObj spid="_x0000_s111623" name="Формула" r:id="rId4" imgW="875920" imgH="215806" progId="Equation.3">
              <p:embed/>
            </p:oleObj>
          </a:graphicData>
        </a:graphic>
      </p:graphicFrame>
      <p:graphicFrame>
        <p:nvGraphicFramePr>
          <p:cNvPr id="6245" name="Object 101"/>
          <p:cNvGraphicFramePr>
            <a:graphicFrameLocks noChangeAspect="1"/>
          </p:cNvGraphicFramePr>
          <p:nvPr/>
        </p:nvGraphicFramePr>
        <p:xfrm>
          <a:off x="4864100" y="4357694"/>
          <a:ext cx="1993916" cy="785818"/>
        </p:xfrm>
        <a:graphic>
          <a:graphicData uri="http://schemas.openxmlformats.org/presentationml/2006/ole">
            <p:oleObj spid="_x0000_s111624" name="Формула" r:id="rId5" imgW="812447" imgH="418918" progId="Equation.3">
              <p:embed/>
            </p:oleObj>
          </a:graphicData>
        </a:graphic>
      </p:graphicFrame>
      <p:graphicFrame>
        <p:nvGraphicFramePr>
          <p:cNvPr id="6248" name="Object 104"/>
          <p:cNvGraphicFramePr>
            <a:graphicFrameLocks noChangeAspect="1"/>
          </p:cNvGraphicFramePr>
          <p:nvPr/>
        </p:nvGraphicFramePr>
        <p:xfrm>
          <a:off x="5072066" y="5143512"/>
          <a:ext cx="1419225" cy="812800"/>
        </p:xfrm>
        <a:graphic>
          <a:graphicData uri="http://schemas.openxmlformats.org/presentationml/2006/ole">
            <p:oleObj spid="_x0000_s111627" name="Формула" r:id="rId6" imgW="736600" imgH="431800" progId="Equation.3">
              <p:embed/>
            </p:oleObj>
          </a:graphicData>
        </a:graphic>
      </p:graphicFrame>
      <p:graphicFrame>
        <p:nvGraphicFramePr>
          <p:cNvPr id="6249" name="Object 105"/>
          <p:cNvGraphicFramePr>
            <a:graphicFrameLocks noChangeAspect="1"/>
          </p:cNvGraphicFramePr>
          <p:nvPr/>
        </p:nvGraphicFramePr>
        <p:xfrm>
          <a:off x="5286380" y="6143644"/>
          <a:ext cx="979488" cy="382588"/>
        </p:xfrm>
        <a:graphic>
          <a:graphicData uri="http://schemas.openxmlformats.org/presentationml/2006/ole">
            <p:oleObj spid="_x0000_s111628" name="Формула" r:id="rId7" imgW="507780" imgH="203112" progId="Equation.3">
              <p:embed/>
            </p:oleObj>
          </a:graphicData>
        </a:graphic>
      </p:graphicFrame>
      <p:sp>
        <p:nvSpPr>
          <p:cNvPr id="106" name="Стрелка влево 105"/>
          <p:cNvSpPr/>
          <p:nvPr/>
        </p:nvSpPr>
        <p:spPr>
          <a:xfrm>
            <a:off x="53375" y="6627078"/>
            <a:ext cx="144016" cy="12115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7" name="Диагональная полоса 106"/>
          <p:cNvSpPr/>
          <p:nvPr/>
        </p:nvSpPr>
        <p:spPr>
          <a:xfrm>
            <a:off x="377534" y="6627078"/>
            <a:ext cx="108012" cy="121852"/>
          </a:xfrm>
          <a:prstGeom prst="diagStri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aphicFrame>
        <p:nvGraphicFramePr>
          <p:cNvPr id="111630" name="Object 14"/>
          <p:cNvGraphicFramePr>
            <a:graphicFrameLocks noChangeAspect="1"/>
          </p:cNvGraphicFramePr>
          <p:nvPr/>
        </p:nvGraphicFramePr>
        <p:xfrm>
          <a:off x="2928926" y="1142984"/>
          <a:ext cx="928694" cy="428628"/>
        </p:xfrm>
        <a:graphic>
          <a:graphicData uri="http://schemas.openxmlformats.org/presentationml/2006/ole">
            <p:oleObj spid="_x0000_s111630" name="Формула" r:id="rId8" imgW="355138" imgH="177569" progId="Equation.3">
              <p:embed/>
            </p:oleObj>
          </a:graphicData>
        </a:graphic>
      </p:graphicFrame>
      <p:graphicFrame>
        <p:nvGraphicFramePr>
          <p:cNvPr id="111629" name="Object 13"/>
          <p:cNvGraphicFramePr>
            <a:graphicFrameLocks noChangeAspect="1"/>
          </p:cNvGraphicFramePr>
          <p:nvPr/>
        </p:nvGraphicFramePr>
        <p:xfrm>
          <a:off x="3857620" y="1000108"/>
          <a:ext cx="1357322" cy="714380"/>
        </p:xfrm>
        <a:graphic>
          <a:graphicData uri="http://schemas.openxmlformats.org/presentationml/2006/ole">
            <p:oleObj spid="_x0000_s111629" name="Формула" r:id="rId9" imgW="533169" imgH="393529" progId="Equation.3">
              <p:embed/>
            </p:oleObj>
          </a:graphicData>
        </a:graphic>
      </p:graphicFrame>
      <p:sp>
        <p:nvSpPr>
          <p:cNvPr id="111631" name="Rectangle 15"/>
          <p:cNvSpPr>
            <a:spLocks noChangeArrowheads="1"/>
          </p:cNvSpPr>
          <p:nvPr/>
        </p:nvSpPr>
        <p:spPr bwMode="auto">
          <a:xfrm>
            <a:off x="1012402" y="1142984"/>
            <a:ext cx="789115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Из треугольника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16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11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11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6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1">
                                            <p:subSp spid="_x0000_s111620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6241">
                                            <p:subSp spid="_x0000_s111620"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4">
                                            <p:subSp spid="_x0000_s111623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6244">
                                            <p:subSp spid="_x0000_s111623"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5">
                                            <p:subSp spid="_x0000_s111624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6245">
                                            <p:subSp spid="_x0000_s111624"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5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">
                                            <p:subSp spid="_x0000_s111627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6248">
                                            <p:subSp spid="_x0000_s111627"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">
                                            <p:subSp spid="_x0000_s111628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6249">
                                            <p:subSp spid="_x0000_s111628"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39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15"/>
          <p:cNvSpPr>
            <a:spLocks noChangeArrowheads="1"/>
          </p:cNvSpPr>
          <p:nvPr/>
        </p:nvSpPr>
        <p:spPr bwMode="auto">
          <a:xfrm>
            <a:off x="357188" y="1571625"/>
            <a:ext cx="3000375" cy="1785938"/>
          </a:xfrm>
          <a:custGeom>
            <a:avLst/>
            <a:gdLst>
              <a:gd name="T0" fmla="*/ 0 w 2448"/>
              <a:gd name="T1" fmla="*/ 2147483647 h 1440"/>
              <a:gd name="T2" fmla="*/ 2147483647 w 2448"/>
              <a:gd name="T3" fmla="*/ 0 h 1440"/>
              <a:gd name="T4" fmla="*/ 0 60000 65536"/>
              <a:gd name="T5" fmla="*/ 0 60000 65536"/>
              <a:gd name="T6" fmla="*/ 0 w 2448"/>
              <a:gd name="T7" fmla="*/ 0 h 1440"/>
              <a:gd name="T8" fmla="*/ 2448 w 2448"/>
              <a:gd name="T9" fmla="*/ 1440 h 144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448" h="1440">
                <a:moveTo>
                  <a:pt x="0" y="1440"/>
                </a:moveTo>
                <a:lnTo>
                  <a:pt x="2448" y="0"/>
                </a:lnTo>
              </a:path>
            </a:pathLst>
          </a:custGeom>
          <a:noFill/>
          <a:ln w="255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4" name="Line 16"/>
          <p:cNvSpPr>
            <a:spLocks noChangeShapeType="1"/>
          </p:cNvSpPr>
          <p:nvPr/>
        </p:nvSpPr>
        <p:spPr bwMode="auto">
          <a:xfrm flipV="1">
            <a:off x="285750" y="3571875"/>
            <a:ext cx="3603625" cy="46038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cxnSp>
        <p:nvCxnSpPr>
          <p:cNvPr id="8" name="Прямая со стрелкой 7"/>
          <p:cNvCxnSpPr>
            <a:cxnSpLocks noChangeShapeType="1"/>
          </p:cNvCxnSpPr>
          <p:nvPr/>
        </p:nvCxnSpPr>
        <p:spPr bwMode="auto">
          <a:xfrm flipV="1">
            <a:off x="1214438" y="2214563"/>
            <a:ext cx="1071562" cy="642937"/>
          </a:xfrm>
          <a:prstGeom prst="straightConnector1">
            <a:avLst/>
          </a:prstGeom>
          <a:noFill/>
          <a:ln w="38100" algn="ctr">
            <a:solidFill>
              <a:srgbClr val="FF0000"/>
            </a:solidFill>
            <a:round/>
            <a:headEnd/>
            <a:tailEnd type="arrow" w="med" len="med"/>
          </a:ln>
        </p:spPr>
      </p:cxnSp>
      <p:cxnSp>
        <p:nvCxnSpPr>
          <p:cNvPr id="10" name="Прямая со стрелкой 9"/>
          <p:cNvCxnSpPr/>
          <p:nvPr/>
        </p:nvCxnSpPr>
        <p:spPr bwMode="auto">
          <a:xfrm>
            <a:off x="1571625" y="3571875"/>
            <a:ext cx="1357313" cy="1588"/>
          </a:xfrm>
          <a:prstGeom prst="straightConnector1">
            <a:avLst/>
          </a:prstGeom>
          <a:solidFill>
            <a:srgbClr val="00B8FF"/>
          </a:solidFill>
          <a:ln w="38100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graphicFrame>
        <p:nvGraphicFramePr>
          <p:cNvPr id="19" name="Object 2"/>
          <p:cNvGraphicFramePr>
            <a:graphicFrameLocks noChangeAspect="1"/>
          </p:cNvGraphicFramePr>
          <p:nvPr/>
        </p:nvGraphicFramePr>
        <p:xfrm>
          <a:off x="1285875" y="2071688"/>
          <a:ext cx="361950" cy="627062"/>
        </p:xfrm>
        <a:graphic>
          <a:graphicData uri="http://schemas.openxmlformats.org/presentationml/2006/ole">
            <p:oleObj spid="_x0000_s1065" name="Формула" r:id="rId3" imgW="152268" imgH="253780" progId="Equation.3">
              <p:embed/>
            </p:oleObj>
          </a:graphicData>
        </a:graphic>
      </p:graphicFrame>
      <p:graphicFrame>
        <p:nvGraphicFramePr>
          <p:cNvPr id="38916" name="Object 4"/>
          <p:cNvGraphicFramePr>
            <a:graphicFrameLocks noChangeAspect="1"/>
          </p:cNvGraphicFramePr>
          <p:nvPr/>
        </p:nvGraphicFramePr>
        <p:xfrm>
          <a:off x="1928813" y="2928938"/>
          <a:ext cx="428625" cy="627062"/>
        </p:xfrm>
        <a:graphic>
          <a:graphicData uri="http://schemas.openxmlformats.org/presentationml/2006/ole">
            <p:oleObj spid="_x0000_s1066" name="Формула" r:id="rId4" imgW="126835" imgH="253670" progId="Equation.3">
              <p:embed/>
            </p:oleObj>
          </a:graphicData>
        </a:graphic>
      </p:graphicFrame>
      <p:graphicFrame>
        <p:nvGraphicFramePr>
          <p:cNvPr id="23" name="Object 6"/>
          <p:cNvGraphicFramePr>
            <a:graphicFrameLocks noChangeAspect="1"/>
          </p:cNvGraphicFramePr>
          <p:nvPr/>
        </p:nvGraphicFramePr>
        <p:xfrm>
          <a:off x="428625" y="2643188"/>
          <a:ext cx="420688" cy="461962"/>
        </p:xfrm>
        <a:graphic>
          <a:graphicData uri="http://schemas.openxmlformats.org/presentationml/2006/ole">
            <p:oleObj spid="_x0000_s1067" name="Формула" r:id="rId5" imgW="126835" imgH="139518" progId="Equation.3">
              <p:embed/>
            </p:oleObj>
          </a:graphicData>
        </a:graphic>
      </p:graphicFrame>
      <p:graphicFrame>
        <p:nvGraphicFramePr>
          <p:cNvPr id="38919" name="Object 7"/>
          <p:cNvGraphicFramePr>
            <a:graphicFrameLocks noChangeAspect="1"/>
          </p:cNvGraphicFramePr>
          <p:nvPr/>
        </p:nvGraphicFramePr>
        <p:xfrm>
          <a:off x="500063" y="3643313"/>
          <a:ext cx="420687" cy="590550"/>
        </p:xfrm>
        <a:graphic>
          <a:graphicData uri="http://schemas.openxmlformats.org/presentationml/2006/ole">
            <p:oleObj spid="_x0000_s1068" name="Формула" r:id="rId6" imgW="126725" imgH="177415" progId="Equation.3">
              <p:embed/>
            </p:oleObj>
          </a:graphicData>
        </a:graphic>
      </p:graphicFrame>
      <p:grpSp>
        <p:nvGrpSpPr>
          <p:cNvPr id="2" name="Группа 28"/>
          <p:cNvGrpSpPr>
            <a:grpSpLocks/>
          </p:cNvGrpSpPr>
          <p:nvPr/>
        </p:nvGrpSpPr>
        <p:grpSpPr bwMode="auto">
          <a:xfrm>
            <a:off x="3857625" y="1357313"/>
            <a:ext cx="5143500" cy="627062"/>
            <a:chOff x="3857620" y="1357298"/>
            <a:chExt cx="5143537" cy="627062"/>
          </a:xfrm>
        </p:grpSpPr>
        <p:graphicFrame>
          <p:nvGraphicFramePr>
            <p:cNvPr id="1038" name="Object 8"/>
            <p:cNvGraphicFramePr>
              <a:graphicFrameLocks noChangeAspect="1"/>
            </p:cNvGraphicFramePr>
            <p:nvPr/>
          </p:nvGraphicFramePr>
          <p:xfrm>
            <a:off x="3857620" y="1357298"/>
            <a:ext cx="361950" cy="627062"/>
          </p:xfrm>
          <a:graphic>
            <a:graphicData uri="http://schemas.openxmlformats.org/presentationml/2006/ole">
              <p:oleObj spid="_x0000_s1069" name="Формула" r:id="rId7" imgW="152268" imgH="253780" progId="Equation.3">
                <p:embed/>
              </p:oleObj>
            </a:graphicData>
          </a:graphic>
        </p:graphicFrame>
        <p:sp>
          <p:nvSpPr>
            <p:cNvPr id="1053" name="TextBox 25"/>
            <p:cNvSpPr txBox="1">
              <a:spLocks noChangeArrowheads="1"/>
            </p:cNvSpPr>
            <p:nvPr/>
          </p:nvSpPr>
          <p:spPr bwMode="auto">
            <a:xfrm>
              <a:off x="4214811" y="1500174"/>
              <a:ext cx="478634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2400" dirty="0">
                  <a:latin typeface="Times New Roman" pitchFamily="18" charset="0"/>
                  <a:cs typeface="Times New Roman" pitchFamily="18" charset="0"/>
                </a:rPr>
                <a:t>-</a:t>
              </a:r>
              <a:r>
                <a:rPr lang="ru-RU" sz="2400" b="1" i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2400" dirty="0">
                  <a:latin typeface="Times New Roman" pitchFamily="18" charset="0"/>
                  <a:cs typeface="Times New Roman" pitchFamily="18" charset="0"/>
                </a:rPr>
                <a:t>направляющий вектор прямой </a:t>
              </a:r>
              <a:r>
                <a:rPr lang="ru-RU" sz="2400" b="1" i="1" dirty="0">
                  <a:latin typeface="Times New Roman" pitchFamily="18" charset="0"/>
                  <a:cs typeface="Times New Roman" pitchFamily="18" charset="0"/>
                </a:rPr>
                <a:t>а</a:t>
              </a:r>
            </a:p>
          </p:txBody>
        </p:sp>
      </p:grpSp>
      <p:grpSp>
        <p:nvGrpSpPr>
          <p:cNvPr id="5" name="Группа 29"/>
          <p:cNvGrpSpPr>
            <a:grpSpLocks/>
          </p:cNvGrpSpPr>
          <p:nvPr/>
        </p:nvGrpSpPr>
        <p:grpSpPr bwMode="auto">
          <a:xfrm>
            <a:off x="3857625" y="2071688"/>
            <a:ext cx="5143500" cy="687387"/>
            <a:chOff x="4000496" y="2714620"/>
            <a:chExt cx="5143504" cy="687221"/>
          </a:xfrm>
        </p:grpSpPr>
        <p:graphicFrame>
          <p:nvGraphicFramePr>
            <p:cNvPr id="1037" name="Object 9"/>
            <p:cNvGraphicFramePr>
              <a:graphicFrameLocks noChangeAspect="1"/>
            </p:cNvGraphicFramePr>
            <p:nvPr/>
          </p:nvGraphicFramePr>
          <p:xfrm>
            <a:off x="4000496" y="2714620"/>
            <a:ext cx="373063" cy="687221"/>
          </p:xfrm>
          <a:graphic>
            <a:graphicData uri="http://schemas.openxmlformats.org/presentationml/2006/ole">
              <p:oleObj spid="_x0000_s1070" name="Формула" r:id="rId8" imgW="126835" imgH="253670" progId="Equation.3">
                <p:embed/>
              </p:oleObj>
            </a:graphicData>
          </a:graphic>
        </p:graphicFrame>
        <p:sp>
          <p:nvSpPr>
            <p:cNvPr id="1052" name="TextBox 27"/>
            <p:cNvSpPr txBox="1">
              <a:spLocks noChangeArrowheads="1"/>
            </p:cNvSpPr>
            <p:nvPr/>
          </p:nvSpPr>
          <p:spPr bwMode="auto">
            <a:xfrm>
              <a:off x="4357654" y="2857498"/>
              <a:ext cx="4786346" cy="461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2400" dirty="0">
                  <a:latin typeface="Times New Roman" pitchFamily="18" charset="0"/>
                  <a:cs typeface="Times New Roman" pitchFamily="18" charset="0"/>
                </a:rPr>
                <a:t>- направляющий вектор прямой </a:t>
              </a:r>
              <a:r>
                <a:rPr lang="en-US" sz="2400" b="1" i="1" dirty="0">
                  <a:latin typeface="Times New Roman" pitchFamily="18" charset="0"/>
                  <a:cs typeface="Times New Roman" pitchFamily="18" charset="0"/>
                </a:rPr>
                <a:t>b</a:t>
              </a:r>
              <a:endParaRPr lang="ru-RU" sz="24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aphicFrame>
        <p:nvGraphicFramePr>
          <p:cNvPr id="38923" name="Object 11"/>
          <p:cNvGraphicFramePr>
            <a:graphicFrameLocks noChangeAspect="1"/>
          </p:cNvGraphicFramePr>
          <p:nvPr/>
        </p:nvGraphicFramePr>
        <p:xfrm>
          <a:off x="3857625" y="3857625"/>
          <a:ext cx="1714500" cy="776288"/>
        </p:xfrm>
        <a:graphic>
          <a:graphicData uri="http://schemas.openxmlformats.org/presentationml/2006/ole">
            <p:oleObj spid="_x0000_s1071" name="Формула" r:id="rId9" imgW="748975" imgH="253890" progId="Equation.3">
              <p:embed/>
            </p:oleObj>
          </a:graphicData>
        </a:graphic>
      </p:graphicFrame>
      <p:graphicFrame>
        <p:nvGraphicFramePr>
          <p:cNvPr id="38924" name="Object 12"/>
          <p:cNvGraphicFramePr>
            <a:graphicFrameLocks noChangeAspect="1"/>
          </p:cNvGraphicFramePr>
          <p:nvPr/>
        </p:nvGraphicFramePr>
        <p:xfrm>
          <a:off x="6286500" y="3857625"/>
          <a:ext cx="1928813" cy="763588"/>
        </p:xfrm>
        <a:graphic>
          <a:graphicData uri="http://schemas.openxmlformats.org/presentationml/2006/ole">
            <p:oleObj spid="_x0000_s1072" name="Формула" r:id="rId10" imgW="774364" imgH="253890" progId="Equation.3">
              <p:embed/>
            </p:oleObj>
          </a:graphicData>
        </a:graphic>
      </p:graphicFrame>
      <p:graphicFrame>
        <p:nvGraphicFramePr>
          <p:cNvPr id="38925" name="Object 13"/>
          <p:cNvGraphicFramePr>
            <a:graphicFrameLocks noChangeAspect="1"/>
          </p:cNvGraphicFramePr>
          <p:nvPr/>
        </p:nvGraphicFramePr>
        <p:xfrm>
          <a:off x="1214438" y="5214938"/>
          <a:ext cx="7267575" cy="1293812"/>
        </p:xfrm>
        <a:graphic>
          <a:graphicData uri="http://schemas.openxmlformats.org/presentationml/2006/ole">
            <p:oleObj spid="_x0000_s1073" name="Формула" r:id="rId11" imgW="2260600" imgH="469900" progId="Equation.3">
              <p:embed/>
            </p:oleObj>
          </a:graphicData>
        </a:graphic>
      </p:graphicFrame>
      <p:grpSp>
        <p:nvGrpSpPr>
          <p:cNvPr id="7" name="Группа 44"/>
          <p:cNvGrpSpPr>
            <a:grpSpLocks/>
          </p:cNvGrpSpPr>
          <p:nvPr/>
        </p:nvGrpSpPr>
        <p:grpSpPr bwMode="auto">
          <a:xfrm>
            <a:off x="3929063" y="2786063"/>
            <a:ext cx="4000500" cy="506412"/>
            <a:chOff x="3929058" y="2786058"/>
            <a:chExt cx="4000528" cy="506560"/>
          </a:xfrm>
        </p:grpSpPr>
        <p:graphicFrame>
          <p:nvGraphicFramePr>
            <p:cNvPr id="1033" name="Object 16"/>
            <p:cNvGraphicFramePr>
              <a:graphicFrameLocks noChangeAspect="1"/>
            </p:cNvGraphicFramePr>
            <p:nvPr/>
          </p:nvGraphicFramePr>
          <p:xfrm>
            <a:off x="3929058" y="2786058"/>
            <a:ext cx="428628" cy="506560"/>
          </p:xfrm>
          <a:graphic>
            <a:graphicData uri="http://schemas.openxmlformats.org/presentationml/2006/ole">
              <p:oleObj spid="_x0000_s1077" name="Формула" r:id="rId12" imgW="139579" imgH="164957" progId="Equation.3">
                <p:embed/>
              </p:oleObj>
            </a:graphicData>
          </a:graphic>
        </p:graphicFrame>
        <p:sp>
          <p:nvSpPr>
            <p:cNvPr id="1048" name="TextBox 43"/>
            <p:cNvSpPr txBox="1">
              <a:spLocks noChangeArrowheads="1"/>
            </p:cNvSpPr>
            <p:nvPr/>
          </p:nvSpPr>
          <p:spPr bwMode="auto">
            <a:xfrm>
              <a:off x="4357654" y="2786058"/>
              <a:ext cx="3571932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2400" dirty="0">
                  <a:latin typeface="Times New Roman" pitchFamily="18" charset="0"/>
                  <a:cs typeface="Times New Roman" pitchFamily="18" charset="0"/>
                </a:rPr>
                <a:t>- угол между прямыми  </a:t>
              </a:r>
            </a:p>
          </p:txBody>
        </p:sp>
      </p:grpSp>
      <p:sp>
        <p:nvSpPr>
          <p:cNvPr id="30" name="Стрелка влево 29"/>
          <p:cNvSpPr/>
          <p:nvPr/>
        </p:nvSpPr>
        <p:spPr>
          <a:xfrm>
            <a:off x="53375" y="6627078"/>
            <a:ext cx="144016" cy="12115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1" name="Диагональная полоса 30"/>
          <p:cNvSpPr/>
          <p:nvPr/>
        </p:nvSpPr>
        <p:spPr>
          <a:xfrm>
            <a:off x="377534" y="6627078"/>
            <a:ext cx="108012" cy="121852"/>
          </a:xfrm>
          <a:prstGeom prst="diagStri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5" name="Заголовок 2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 dirty="0" smtClean="0">
                <a:solidFill>
                  <a:srgbClr val="C00000"/>
                </a:solidFill>
              </a:rPr>
              <a:t>Угол между прямыми</a:t>
            </a:r>
            <a:endParaRPr lang="ru-RU" sz="40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8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8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38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38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38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reeform 2"/>
          <p:cNvSpPr>
            <a:spLocks/>
          </p:cNvSpPr>
          <p:nvPr/>
        </p:nvSpPr>
        <p:spPr bwMode="auto">
          <a:xfrm>
            <a:off x="1552575" y="2062163"/>
            <a:ext cx="2740025" cy="266223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0" y="1677"/>
              </a:cxn>
              <a:cxn ang="0">
                <a:pos x="1726" y="1637"/>
              </a:cxn>
            </a:cxnLst>
            <a:rect l="0" t="0" r="r" b="b"/>
            <a:pathLst>
              <a:path w="1726" h="1677">
                <a:moveTo>
                  <a:pt x="0" y="0"/>
                </a:moveTo>
                <a:lnTo>
                  <a:pt x="30" y="1677"/>
                </a:lnTo>
                <a:lnTo>
                  <a:pt x="1726" y="1637"/>
                </a:lnTo>
              </a:path>
            </a:pathLst>
          </a:custGeom>
          <a:noFill/>
          <a:ln w="9525" cap="flat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ru-RU" dirty="0"/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228600" y="187325"/>
            <a:ext cx="8763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dirty="0"/>
              <a:t>   </a:t>
            </a:r>
            <a:r>
              <a:rPr lang="ru-RU" sz="2000" dirty="0" smtClean="0">
                <a:solidFill>
                  <a:srgbClr val="C00000"/>
                </a:solidFill>
              </a:rPr>
              <a:t>Задача№1.</a:t>
            </a:r>
            <a:r>
              <a:rPr lang="en-US" sz="2000" dirty="0" smtClean="0"/>
              <a:t> </a:t>
            </a:r>
            <a:r>
              <a:rPr lang="ru-RU" sz="2000" dirty="0" smtClean="0"/>
              <a:t> </a:t>
            </a:r>
            <a:r>
              <a:rPr lang="ru-RU" sz="2000" dirty="0"/>
              <a:t>Точка К – середина ребра АА</a:t>
            </a:r>
            <a:r>
              <a:rPr lang="ru-RU" sz="2000" baseline="-25000" dirty="0"/>
              <a:t>1</a:t>
            </a:r>
            <a:r>
              <a:rPr lang="ru-RU" sz="2000" dirty="0"/>
              <a:t> </a:t>
            </a:r>
            <a:r>
              <a:rPr lang="ru-RU" sz="2000" dirty="0" smtClean="0"/>
              <a:t>единичного куба </a:t>
            </a:r>
            <a:r>
              <a:rPr lang="ru-RU" sz="2000" dirty="0"/>
              <a:t>АВС</a:t>
            </a:r>
            <a:r>
              <a:rPr lang="en-US" sz="2000" dirty="0"/>
              <a:t>DA</a:t>
            </a:r>
            <a:r>
              <a:rPr lang="en-US" sz="2000" baseline="-25000" dirty="0"/>
              <a:t>1</a:t>
            </a:r>
            <a:r>
              <a:rPr lang="en-US" sz="2000" dirty="0"/>
              <a:t>B</a:t>
            </a:r>
            <a:r>
              <a:rPr lang="en-US" sz="2000" baseline="-25000" dirty="0"/>
              <a:t>1</a:t>
            </a:r>
            <a:r>
              <a:rPr lang="en-US" sz="2000" dirty="0"/>
              <a:t>C</a:t>
            </a:r>
            <a:r>
              <a:rPr lang="en-US" sz="2000" baseline="-25000" dirty="0"/>
              <a:t>1</a:t>
            </a:r>
            <a:r>
              <a:rPr lang="en-US" sz="2000" dirty="0"/>
              <a:t>D</a:t>
            </a:r>
            <a:r>
              <a:rPr lang="en-US" sz="2000" baseline="-25000" dirty="0"/>
              <a:t>1</a:t>
            </a:r>
            <a:r>
              <a:rPr lang="en-US" sz="2000" dirty="0"/>
              <a:t>.</a:t>
            </a:r>
            <a:r>
              <a:rPr lang="ru-RU" sz="2000" dirty="0"/>
              <a:t> Найдите угол между прямыми А</a:t>
            </a:r>
            <a:r>
              <a:rPr lang="ru-RU" sz="2000" baseline="-25000" dirty="0"/>
              <a:t>1</a:t>
            </a:r>
            <a:r>
              <a:rPr lang="ru-RU" sz="2000" dirty="0"/>
              <a:t>В и СК</a:t>
            </a:r>
            <a:r>
              <a:rPr lang="ru-RU" sz="2000" dirty="0" smtClean="0"/>
              <a:t>.</a:t>
            </a:r>
            <a:endParaRPr lang="en-US" sz="2000" dirty="0" smtClean="0"/>
          </a:p>
          <a:p>
            <a:r>
              <a:rPr lang="en-US" sz="2000" b="1" dirty="0" smtClean="0">
                <a:solidFill>
                  <a:srgbClr val="FF0000"/>
                </a:solidFill>
              </a:rPr>
              <a:t>2 </a:t>
            </a:r>
            <a:r>
              <a:rPr lang="ru-RU" sz="2000" b="1" dirty="0" smtClean="0">
                <a:solidFill>
                  <a:srgbClr val="FF0000"/>
                </a:solidFill>
              </a:rPr>
              <a:t>способ</a:t>
            </a:r>
            <a:endParaRPr lang="ru-RU" sz="2000" b="1" dirty="0">
              <a:solidFill>
                <a:srgbClr val="FF0000"/>
              </a:solidFill>
            </a:endParaRPr>
          </a:p>
        </p:txBody>
      </p:sp>
      <p:sp>
        <p:nvSpPr>
          <p:cNvPr id="7193" name="Freeform 25"/>
          <p:cNvSpPr>
            <a:spLocks/>
          </p:cNvSpPr>
          <p:nvPr/>
        </p:nvSpPr>
        <p:spPr bwMode="auto">
          <a:xfrm>
            <a:off x="673100" y="4686300"/>
            <a:ext cx="977900" cy="838200"/>
          </a:xfrm>
          <a:custGeom>
            <a:avLst/>
            <a:gdLst/>
            <a:ahLst/>
            <a:cxnLst>
              <a:cxn ang="0">
                <a:pos x="616" y="0"/>
              </a:cxn>
              <a:cxn ang="0">
                <a:pos x="0" y="528"/>
              </a:cxn>
            </a:cxnLst>
            <a:rect l="0" t="0" r="r" b="b"/>
            <a:pathLst>
              <a:path w="616" h="528">
                <a:moveTo>
                  <a:pt x="616" y="0"/>
                </a:moveTo>
                <a:lnTo>
                  <a:pt x="0" y="528"/>
                </a:lnTo>
              </a:path>
            </a:pathLst>
          </a:custGeom>
          <a:noFill/>
          <a:ln w="9525" cap="flat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 dirty="0"/>
          </a:p>
        </p:txBody>
      </p:sp>
      <p:sp>
        <p:nvSpPr>
          <p:cNvPr id="7194" name="Text Box 26"/>
          <p:cNvSpPr txBox="1">
            <a:spLocks noChangeArrowheads="1"/>
          </p:cNvSpPr>
          <p:nvPr/>
        </p:nvSpPr>
        <p:spPr bwMode="auto">
          <a:xfrm>
            <a:off x="1219200" y="4441825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b="1" dirty="0">
                <a:solidFill>
                  <a:schemeClr val="tx2"/>
                </a:solidFill>
                <a:cs typeface="Arial" charset="0"/>
              </a:rPr>
              <a:t>D</a:t>
            </a:r>
            <a:endParaRPr lang="ru-RU" sz="2400" b="1" dirty="0">
              <a:solidFill>
                <a:schemeClr val="tx2"/>
              </a:solidFill>
              <a:cs typeface="Arial" charset="0"/>
            </a:endParaRPr>
          </a:p>
        </p:txBody>
      </p:sp>
      <p:sp>
        <p:nvSpPr>
          <p:cNvPr id="7195" name="Text Box 27"/>
          <p:cNvSpPr txBox="1">
            <a:spLocks noChangeArrowheads="1"/>
          </p:cNvSpPr>
          <p:nvPr/>
        </p:nvSpPr>
        <p:spPr bwMode="auto">
          <a:xfrm>
            <a:off x="609600" y="54864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b="1" dirty="0">
                <a:solidFill>
                  <a:schemeClr val="tx2"/>
                </a:solidFill>
                <a:cs typeface="Arial" charset="0"/>
              </a:rPr>
              <a:t>А</a:t>
            </a:r>
          </a:p>
        </p:txBody>
      </p:sp>
      <p:sp>
        <p:nvSpPr>
          <p:cNvPr id="7196" name="Text Box 28"/>
          <p:cNvSpPr txBox="1">
            <a:spLocks noChangeArrowheads="1"/>
          </p:cNvSpPr>
          <p:nvPr/>
        </p:nvSpPr>
        <p:spPr bwMode="auto">
          <a:xfrm>
            <a:off x="3200400" y="54864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b="1" dirty="0">
                <a:solidFill>
                  <a:schemeClr val="tx2"/>
                </a:solidFill>
                <a:cs typeface="Arial" charset="0"/>
              </a:rPr>
              <a:t>В</a:t>
            </a:r>
          </a:p>
        </p:txBody>
      </p:sp>
      <p:sp>
        <p:nvSpPr>
          <p:cNvPr id="7197" name="Text Box 29"/>
          <p:cNvSpPr txBox="1">
            <a:spLocks noChangeArrowheads="1"/>
          </p:cNvSpPr>
          <p:nvPr/>
        </p:nvSpPr>
        <p:spPr bwMode="auto">
          <a:xfrm>
            <a:off x="4191000" y="4267200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b="1" dirty="0">
                <a:solidFill>
                  <a:schemeClr val="tx2"/>
                </a:solidFill>
                <a:cs typeface="Arial" charset="0"/>
              </a:rPr>
              <a:t>С</a:t>
            </a:r>
          </a:p>
        </p:txBody>
      </p:sp>
      <p:sp>
        <p:nvSpPr>
          <p:cNvPr id="7198" name="Text Box 30"/>
          <p:cNvSpPr txBox="1">
            <a:spLocks noChangeArrowheads="1"/>
          </p:cNvSpPr>
          <p:nvPr/>
        </p:nvSpPr>
        <p:spPr bwMode="auto">
          <a:xfrm>
            <a:off x="228600" y="25146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b="1" dirty="0">
                <a:solidFill>
                  <a:schemeClr val="tx2"/>
                </a:solidFill>
                <a:cs typeface="Arial" charset="0"/>
              </a:rPr>
              <a:t>А</a:t>
            </a:r>
            <a:r>
              <a:rPr lang="en-US" sz="2400" b="1" baseline="-25000" dirty="0">
                <a:solidFill>
                  <a:schemeClr val="tx2"/>
                </a:solidFill>
                <a:cs typeface="Arial" charset="0"/>
              </a:rPr>
              <a:t>1</a:t>
            </a:r>
            <a:endParaRPr lang="ru-RU" sz="2400" b="1" dirty="0">
              <a:solidFill>
                <a:schemeClr val="tx2"/>
              </a:solidFill>
              <a:cs typeface="Arial" charset="0"/>
            </a:endParaRPr>
          </a:p>
        </p:txBody>
      </p:sp>
      <p:sp>
        <p:nvSpPr>
          <p:cNvPr id="7199" name="Text Box 31"/>
          <p:cNvSpPr txBox="1">
            <a:spLocks noChangeArrowheads="1"/>
          </p:cNvSpPr>
          <p:nvPr/>
        </p:nvSpPr>
        <p:spPr bwMode="auto">
          <a:xfrm>
            <a:off x="1536700" y="16510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b="1" dirty="0">
                <a:solidFill>
                  <a:schemeClr val="tx2"/>
                </a:solidFill>
                <a:cs typeface="Arial" charset="0"/>
              </a:rPr>
              <a:t>D</a:t>
            </a:r>
            <a:r>
              <a:rPr lang="en-US" sz="2400" b="1" baseline="-25000" dirty="0">
                <a:solidFill>
                  <a:schemeClr val="tx2"/>
                </a:solidFill>
                <a:cs typeface="Arial" charset="0"/>
              </a:rPr>
              <a:t>1</a:t>
            </a:r>
            <a:endParaRPr lang="ru-RU" sz="2400" b="1" dirty="0">
              <a:solidFill>
                <a:schemeClr val="tx2"/>
              </a:solidFill>
              <a:cs typeface="Arial" charset="0"/>
            </a:endParaRPr>
          </a:p>
        </p:txBody>
      </p:sp>
      <p:sp>
        <p:nvSpPr>
          <p:cNvPr id="7200" name="Text Box 32"/>
          <p:cNvSpPr txBox="1">
            <a:spLocks noChangeArrowheads="1"/>
          </p:cNvSpPr>
          <p:nvPr/>
        </p:nvSpPr>
        <p:spPr bwMode="auto">
          <a:xfrm>
            <a:off x="4038600" y="16764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b="1" dirty="0">
                <a:solidFill>
                  <a:schemeClr val="tx2"/>
                </a:solidFill>
                <a:cs typeface="Arial" charset="0"/>
              </a:rPr>
              <a:t>С</a:t>
            </a:r>
            <a:r>
              <a:rPr lang="en-US" sz="2400" b="1" baseline="-25000" dirty="0">
                <a:solidFill>
                  <a:schemeClr val="tx2"/>
                </a:solidFill>
                <a:cs typeface="Arial" charset="0"/>
              </a:rPr>
              <a:t>1</a:t>
            </a:r>
            <a:endParaRPr lang="ru-RU" sz="2400" b="1" dirty="0">
              <a:solidFill>
                <a:schemeClr val="tx2"/>
              </a:solidFill>
              <a:cs typeface="Arial" charset="0"/>
            </a:endParaRPr>
          </a:p>
        </p:txBody>
      </p:sp>
      <p:sp>
        <p:nvSpPr>
          <p:cNvPr id="7201" name="AutoShape 33"/>
          <p:cNvSpPr>
            <a:spLocks noChangeArrowheads="1"/>
          </p:cNvSpPr>
          <p:nvPr/>
        </p:nvSpPr>
        <p:spPr bwMode="auto">
          <a:xfrm>
            <a:off x="685800" y="2057400"/>
            <a:ext cx="3581400" cy="3460750"/>
          </a:xfrm>
          <a:prstGeom prst="cube">
            <a:avLst>
              <a:gd name="adj" fmla="val 25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7202" name="Text Box 34"/>
          <p:cNvSpPr txBox="1">
            <a:spLocks noChangeArrowheads="1"/>
          </p:cNvSpPr>
          <p:nvPr/>
        </p:nvSpPr>
        <p:spPr bwMode="auto">
          <a:xfrm>
            <a:off x="2895600" y="25146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b="1" dirty="0">
                <a:solidFill>
                  <a:schemeClr val="tx2"/>
                </a:solidFill>
                <a:cs typeface="Arial" charset="0"/>
              </a:rPr>
              <a:t>В</a:t>
            </a:r>
            <a:r>
              <a:rPr lang="en-US" sz="2400" b="1" baseline="-25000" dirty="0">
                <a:solidFill>
                  <a:schemeClr val="tx2"/>
                </a:solidFill>
                <a:cs typeface="Arial" charset="0"/>
              </a:rPr>
              <a:t>1</a:t>
            </a:r>
            <a:endParaRPr lang="ru-RU" sz="2400" b="1" dirty="0">
              <a:solidFill>
                <a:schemeClr val="tx2"/>
              </a:solidFill>
              <a:cs typeface="Arial" charset="0"/>
            </a:endParaRPr>
          </a:p>
        </p:txBody>
      </p:sp>
      <p:sp>
        <p:nvSpPr>
          <p:cNvPr id="7203" name="Freeform 35"/>
          <p:cNvSpPr>
            <a:spLocks/>
          </p:cNvSpPr>
          <p:nvPr/>
        </p:nvSpPr>
        <p:spPr bwMode="auto">
          <a:xfrm>
            <a:off x="673100" y="2921000"/>
            <a:ext cx="2705100" cy="2590800"/>
          </a:xfrm>
          <a:custGeom>
            <a:avLst/>
            <a:gdLst/>
            <a:ahLst/>
            <a:cxnLst>
              <a:cxn ang="0">
                <a:pos x="1704" y="1632"/>
              </a:cxn>
              <a:cxn ang="0">
                <a:pos x="0" y="0"/>
              </a:cxn>
            </a:cxnLst>
            <a:rect l="0" t="0" r="r" b="b"/>
            <a:pathLst>
              <a:path w="1704" h="1632">
                <a:moveTo>
                  <a:pt x="1704" y="1632"/>
                </a:moveTo>
                <a:lnTo>
                  <a:pt x="0" y="0"/>
                </a:lnTo>
              </a:path>
            </a:pathLst>
          </a:custGeom>
          <a:noFill/>
          <a:ln w="19050" cap="flat" cmpd="sng">
            <a:solidFill>
              <a:srgbClr val="6600CC"/>
            </a:solidFill>
            <a:prstDash val="solid"/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ru-RU" dirty="0"/>
          </a:p>
        </p:txBody>
      </p:sp>
      <p:sp>
        <p:nvSpPr>
          <p:cNvPr id="7204" name="Freeform 36"/>
          <p:cNvSpPr>
            <a:spLocks/>
          </p:cNvSpPr>
          <p:nvPr/>
        </p:nvSpPr>
        <p:spPr bwMode="auto">
          <a:xfrm>
            <a:off x="4933950" y="1365250"/>
            <a:ext cx="163513" cy="2190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03" y="35"/>
              </a:cxn>
              <a:cxn ang="0">
                <a:pos x="70" y="138"/>
              </a:cxn>
            </a:cxnLst>
            <a:rect l="0" t="0" r="r" b="b"/>
            <a:pathLst>
              <a:path w="103" h="138">
                <a:moveTo>
                  <a:pt x="0" y="0"/>
                </a:moveTo>
                <a:lnTo>
                  <a:pt x="103" y="35"/>
                </a:lnTo>
                <a:lnTo>
                  <a:pt x="70" y="138"/>
                </a:lnTo>
              </a:path>
            </a:pathLst>
          </a:cu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 dirty="0"/>
          </a:p>
        </p:txBody>
      </p:sp>
      <p:sp>
        <p:nvSpPr>
          <p:cNvPr id="7205" name="Text Box 37"/>
          <p:cNvSpPr txBox="1">
            <a:spLocks noChangeArrowheads="1"/>
          </p:cNvSpPr>
          <p:nvPr/>
        </p:nvSpPr>
        <p:spPr bwMode="auto">
          <a:xfrm>
            <a:off x="558800" y="6437313"/>
            <a:ext cx="8128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pSp>
        <p:nvGrpSpPr>
          <p:cNvPr id="7" name="Group 39"/>
          <p:cNvGrpSpPr>
            <a:grpSpLocks/>
          </p:cNvGrpSpPr>
          <p:nvPr/>
        </p:nvGrpSpPr>
        <p:grpSpPr bwMode="auto">
          <a:xfrm>
            <a:off x="228600" y="3200400"/>
            <a:ext cx="4025900" cy="1677988"/>
            <a:chOff x="144" y="2016"/>
            <a:chExt cx="2536" cy="1057"/>
          </a:xfrm>
        </p:grpSpPr>
        <p:sp>
          <p:nvSpPr>
            <p:cNvPr id="7208" name="Freeform 40"/>
            <p:cNvSpPr>
              <a:spLocks/>
            </p:cNvSpPr>
            <p:nvPr/>
          </p:nvSpPr>
          <p:spPr bwMode="auto">
            <a:xfrm>
              <a:off x="432" y="2632"/>
              <a:ext cx="2248" cy="29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248" y="294"/>
                </a:cxn>
              </a:cxnLst>
              <a:rect l="0" t="0" r="r" b="b"/>
              <a:pathLst>
                <a:path w="2248" h="294">
                  <a:moveTo>
                    <a:pt x="0" y="0"/>
                  </a:moveTo>
                  <a:lnTo>
                    <a:pt x="2248" y="294"/>
                  </a:lnTo>
                </a:path>
              </a:pathLst>
            </a:custGeom>
            <a:noFill/>
            <a:ln w="19050" cap="flat" cmpd="sng">
              <a:solidFill>
                <a:srgbClr val="CC00CC"/>
              </a:solidFill>
              <a:prstDash val="dash"/>
              <a:round/>
              <a:headEnd/>
              <a:tailEnd type="stealth" w="lg" len="lg"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grpSp>
          <p:nvGrpSpPr>
            <p:cNvPr id="8" name="Group 41"/>
            <p:cNvGrpSpPr>
              <a:grpSpLocks/>
            </p:cNvGrpSpPr>
            <p:nvPr/>
          </p:nvGrpSpPr>
          <p:grpSpPr bwMode="auto">
            <a:xfrm>
              <a:off x="144" y="2208"/>
              <a:ext cx="336" cy="865"/>
              <a:chOff x="144" y="2208"/>
              <a:chExt cx="336" cy="865"/>
            </a:xfrm>
          </p:grpSpPr>
          <p:sp>
            <p:nvSpPr>
              <p:cNvPr id="7210" name="Text Box 42"/>
              <p:cNvSpPr txBox="1">
                <a:spLocks noChangeArrowheads="1"/>
              </p:cNvSpPr>
              <p:nvPr/>
            </p:nvSpPr>
            <p:spPr bwMode="auto">
              <a:xfrm>
                <a:off x="144" y="2496"/>
                <a:ext cx="288" cy="288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r>
                  <a:rPr lang="ru-RU" sz="2400" b="1" dirty="0">
                    <a:solidFill>
                      <a:schemeClr val="tx2"/>
                    </a:solidFill>
                    <a:cs typeface="Arial" charset="0"/>
                  </a:rPr>
                  <a:t>К</a:t>
                </a:r>
              </a:p>
            </p:txBody>
          </p:sp>
          <p:sp>
            <p:nvSpPr>
              <p:cNvPr id="7211" name="Oval 43"/>
              <p:cNvSpPr>
                <a:spLocks noChangeArrowheads="1"/>
              </p:cNvSpPr>
              <p:nvPr/>
            </p:nvSpPr>
            <p:spPr bwMode="auto">
              <a:xfrm>
                <a:off x="408" y="2616"/>
                <a:ext cx="48" cy="48"/>
              </a:xfrm>
              <a:prstGeom prst="ellipse">
                <a:avLst/>
              </a:prstGeom>
              <a:solidFill>
                <a:srgbClr val="FF0000"/>
              </a:solidFill>
              <a:ln w="19050">
                <a:solidFill>
                  <a:srgbClr val="CC00CC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 dirty="0"/>
              </a:p>
            </p:txBody>
          </p:sp>
          <p:sp>
            <p:nvSpPr>
              <p:cNvPr id="7212" name="Line 44"/>
              <p:cNvSpPr>
                <a:spLocks noChangeShapeType="1"/>
              </p:cNvSpPr>
              <p:nvPr/>
            </p:nvSpPr>
            <p:spPr bwMode="auto">
              <a:xfrm>
                <a:off x="384" y="2208"/>
                <a:ext cx="96" cy="1"/>
              </a:xfrm>
              <a:prstGeom prst="line">
                <a:avLst/>
              </a:prstGeom>
              <a:noFill/>
              <a:ln w="19050">
                <a:solidFill>
                  <a:srgbClr val="CC00CC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7213" name="Line 45"/>
              <p:cNvSpPr>
                <a:spLocks noChangeShapeType="1"/>
              </p:cNvSpPr>
              <p:nvPr/>
            </p:nvSpPr>
            <p:spPr bwMode="auto">
              <a:xfrm>
                <a:off x="384" y="3072"/>
                <a:ext cx="96" cy="1"/>
              </a:xfrm>
              <a:prstGeom prst="line">
                <a:avLst/>
              </a:prstGeom>
              <a:noFill/>
              <a:ln w="19050">
                <a:solidFill>
                  <a:srgbClr val="CC00CC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</p:grpSp>
        <p:grpSp>
          <p:nvGrpSpPr>
            <p:cNvPr id="9" name="Group 46"/>
            <p:cNvGrpSpPr>
              <a:grpSpLocks/>
            </p:cNvGrpSpPr>
            <p:nvPr/>
          </p:nvGrpSpPr>
          <p:grpSpPr bwMode="auto">
            <a:xfrm>
              <a:off x="192" y="2016"/>
              <a:ext cx="124" cy="385"/>
              <a:chOff x="3416" y="2776"/>
              <a:chExt cx="124" cy="385"/>
            </a:xfrm>
          </p:grpSpPr>
          <p:sp>
            <p:nvSpPr>
              <p:cNvPr id="7215" name="Rectangle 47"/>
              <p:cNvSpPr>
                <a:spLocks noChangeArrowheads="1"/>
              </p:cNvSpPr>
              <p:nvPr/>
            </p:nvSpPr>
            <p:spPr bwMode="auto">
              <a:xfrm>
                <a:off x="3416" y="2776"/>
                <a:ext cx="116" cy="233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endParaRPr lang="ru-RU" b="1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  <p:sp>
            <p:nvSpPr>
              <p:cNvPr id="7216" name="Rectangle 48"/>
              <p:cNvSpPr>
                <a:spLocks noChangeArrowheads="1"/>
              </p:cNvSpPr>
              <p:nvPr/>
            </p:nvSpPr>
            <p:spPr bwMode="auto">
              <a:xfrm>
                <a:off x="3424" y="2928"/>
                <a:ext cx="116" cy="233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endParaRPr lang="ru-RU" b="1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</p:grpSp>
      </p:grpSp>
      <p:grpSp>
        <p:nvGrpSpPr>
          <p:cNvPr id="11" name="Group 54"/>
          <p:cNvGrpSpPr>
            <a:grpSpLocks/>
          </p:cNvGrpSpPr>
          <p:nvPr/>
        </p:nvGrpSpPr>
        <p:grpSpPr bwMode="auto">
          <a:xfrm>
            <a:off x="76200" y="1447800"/>
            <a:ext cx="4846638" cy="4470400"/>
            <a:chOff x="48" y="912"/>
            <a:chExt cx="3053" cy="2816"/>
          </a:xfrm>
        </p:grpSpPr>
        <p:sp>
          <p:nvSpPr>
            <p:cNvPr id="7223" name="Freeform 55"/>
            <p:cNvSpPr>
              <a:spLocks/>
            </p:cNvSpPr>
            <p:nvPr/>
          </p:nvSpPr>
          <p:spPr bwMode="auto">
            <a:xfrm>
              <a:off x="160" y="3472"/>
              <a:ext cx="264" cy="256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0" y="256"/>
                </a:cxn>
              </a:cxnLst>
              <a:rect l="0" t="0" r="r" b="b"/>
              <a:pathLst>
                <a:path w="264" h="256">
                  <a:moveTo>
                    <a:pt x="264" y="0"/>
                  </a:moveTo>
                  <a:lnTo>
                    <a:pt x="0" y="256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stealth" w="lg" len="lg"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7224" name="Rectangle 56"/>
            <p:cNvSpPr>
              <a:spLocks noChangeArrowheads="1"/>
            </p:cNvSpPr>
            <p:nvPr/>
          </p:nvSpPr>
          <p:spPr bwMode="auto">
            <a:xfrm>
              <a:off x="48" y="3456"/>
              <a:ext cx="20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2000" b="1" dirty="0" err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х</a:t>
              </a:r>
              <a:endParaRPr lang="ru-RU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sp>
          <p:nvSpPr>
            <p:cNvPr id="7225" name="Freeform 57"/>
            <p:cNvSpPr>
              <a:spLocks/>
            </p:cNvSpPr>
            <p:nvPr/>
          </p:nvSpPr>
          <p:spPr bwMode="auto">
            <a:xfrm rot="-137089">
              <a:off x="2665" y="2927"/>
              <a:ext cx="341" cy="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96" y="8"/>
                </a:cxn>
              </a:cxnLst>
              <a:rect l="0" t="0" r="r" b="b"/>
              <a:pathLst>
                <a:path w="296" h="8">
                  <a:moveTo>
                    <a:pt x="0" y="0"/>
                  </a:moveTo>
                  <a:lnTo>
                    <a:pt x="296" y="8"/>
                  </a:ln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 type="stealth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7226" name="Rectangle 58"/>
            <p:cNvSpPr>
              <a:spLocks noChangeArrowheads="1"/>
            </p:cNvSpPr>
            <p:nvPr/>
          </p:nvSpPr>
          <p:spPr bwMode="auto">
            <a:xfrm rot="-137089">
              <a:off x="2896" y="2880"/>
              <a:ext cx="20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y</a:t>
              </a:r>
              <a:endParaRPr lang="ru-RU" sz="20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sp>
          <p:nvSpPr>
            <p:cNvPr id="7227" name="Freeform 59"/>
            <p:cNvSpPr>
              <a:spLocks/>
            </p:cNvSpPr>
            <p:nvPr/>
          </p:nvSpPr>
          <p:spPr bwMode="auto">
            <a:xfrm>
              <a:off x="960" y="960"/>
              <a:ext cx="16" cy="336"/>
            </a:xfrm>
            <a:custGeom>
              <a:avLst/>
              <a:gdLst/>
              <a:ahLst/>
              <a:cxnLst>
                <a:cxn ang="0">
                  <a:pos x="16" y="336"/>
                </a:cxn>
                <a:cxn ang="0">
                  <a:pos x="0" y="0"/>
                </a:cxn>
              </a:cxnLst>
              <a:rect l="0" t="0" r="r" b="b"/>
              <a:pathLst>
                <a:path w="16" h="336">
                  <a:moveTo>
                    <a:pt x="16" y="336"/>
                  </a:moveTo>
                  <a:lnTo>
                    <a:pt x="0" y="0"/>
                  </a:ln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 type="stealth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7228" name="Rectangle 60"/>
            <p:cNvSpPr>
              <a:spLocks noChangeArrowheads="1"/>
            </p:cNvSpPr>
            <p:nvPr/>
          </p:nvSpPr>
          <p:spPr bwMode="auto">
            <a:xfrm>
              <a:off x="768" y="912"/>
              <a:ext cx="19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z</a:t>
              </a:r>
              <a:endParaRPr lang="ru-RU" sz="20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</p:grpSp>
      <p:sp>
        <p:nvSpPr>
          <p:cNvPr id="7229" name="Text Box 61"/>
          <p:cNvSpPr txBox="1">
            <a:spLocks noChangeArrowheads="1"/>
          </p:cNvSpPr>
          <p:nvPr/>
        </p:nvSpPr>
        <p:spPr bwMode="auto">
          <a:xfrm>
            <a:off x="381000" y="3962400"/>
            <a:ext cx="4016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?</a:t>
            </a:r>
          </a:p>
        </p:txBody>
      </p:sp>
      <p:sp>
        <p:nvSpPr>
          <p:cNvPr id="7230" name="AutoShape 62"/>
          <p:cNvSpPr>
            <a:spLocks noChangeArrowheads="1"/>
          </p:cNvSpPr>
          <p:nvPr/>
        </p:nvSpPr>
        <p:spPr bwMode="auto">
          <a:xfrm rot="8299637">
            <a:off x="1358900" y="4597400"/>
            <a:ext cx="4572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12" name="Group 63"/>
          <p:cNvGrpSpPr>
            <a:grpSpLocks/>
          </p:cNvGrpSpPr>
          <p:nvPr/>
        </p:nvGrpSpPr>
        <p:grpSpPr bwMode="auto">
          <a:xfrm>
            <a:off x="431800" y="3860800"/>
            <a:ext cx="1012825" cy="608013"/>
            <a:chOff x="2640" y="2016"/>
            <a:chExt cx="638" cy="383"/>
          </a:xfrm>
        </p:grpSpPr>
        <p:sp>
          <p:nvSpPr>
            <p:cNvPr id="7232" name="Text Box 64"/>
            <p:cNvSpPr txBox="1">
              <a:spLocks noChangeArrowheads="1"/>
            </p:cNvSpPr>
            <p:nvPr/>
          </p:nvSpPr>
          <p:spPr bwMode="auto">
            <a:xfrm>
              <a:off x="2640" y="2087"/>
              <a:ext cx="63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2000" b="1">
                  <a:effectLst>
                    <a:outerShdw blurRad="38100" dist="38100" dir="2700000" algn="tl">
                      <a:srgbClr val="C0C0C0"/>
                    </a:outerShdw>
                  </a:effectLst>
                  <a:cs typeface="Arial" charset="0"/>
                </a:rPr>
                <a:t>(1;0;   )</a:t>
              </a:r>
            </a:p>
          </p:txBody>
        </p:sp>
        <p:grpSp>
          <p:nvGrpSpPr>
            <p:cNvPr id="13" name="Group 65"/>
            <p:cNvGrpSpPr>
              <a:grpSpLocks/>
            </p:cNvGrpSpPr>
            <p:nvPr/>
          </p:nvGrpSpPr>
          <p:grpSpPr bwMode="auto">
            <a:xfrm>
              <a:off x="3004" y="2016"/>
              <a:ext cx="204" cy="383"/>
              <a:chOff x="3416" y="2776"/>
              <a:chExt cx="204" cy="383"/>
            </a:xfrm>
          </p:grpSpPr>
          <p:sp>
            <p:nvSpPr>
              <p:cNvPr id="7234" name="Rectangle 66"/>
              <p:cNvSpPr>
                <a:spLocks noChangeArrowheads="1"/>
              </p:cNvSpPr>
              <p:nvPr/>
            </p:nvSpPr>
            <p:spPr bwMode="auto">
              <a:xfrm>
                <a:off x="3416" y="2776"/>
                <a:ext cx="19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b="1">
                    <a:solidFill>
                      <a:srgbClr val="0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1</a:t>
                </a:r>
              </a:p>
            </p:txBody>
          </p:sp>
          <p:sp>
            <p:nvSpPr>
              <p:cNvPr id="7235" name="Rectangle 67"/>
              <p:cNvSpPr>
                <a:spLocks noChangeArrowheads="1"/>
              </p:cNvSpPr>
              <p:nvPr/>
            </p:nvSpPr>
            <p:spPr bwMode="auto">
              <a:xfrm>
                <a:off x="3424" y="2928"/>
                <a:ext cx="19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b="1">
                    <a:solidFill>
                      <a:srgbClr val="0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2</a:t>
                </a:r>
              </a:p>
            </p:txBody>
          </p:sp>
          <p:sp>
            <p:nvSpPr>
              <p:cNvPr id="7236" name="Line 68"/>
              <p:cNvSpPr>
                <a:spLocks noChangeShapeType="1"/>
              </p:cNvSpPr>
              <p:nvPr/>
            </p:nvSpPr>
            <p:spPr bwMode="auto">
              <a:xfrm>
                <a:off x="3464" y="2968"/>
                <a:ext cx="96" cy="1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7237" name="Text Box 69"/>
          <p:cNvSpPr txBox="1">
            <a:spLocks noChangeArrowheads="1"/>
          </p:cNvSpPr>
          <p:nvPr/>
        </p:nvSpPr>
        <p:spPr bwMode="auto">
          <a:xfrm>
            <a:off x="3505200" y="5410200"/>
            <a:ext cx="4016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?</a:t>
            </a:r>
          </a:p>
        </p:txBody>
      </p:sp>
      <p:sp>
        <p:nvSpPr>
          <p:cNvPr id="7238" name="Text Box 70"/>
          <p:cNvSpPr txBox="1">
            <a:spLocks noChangeArrowheads="1"/>
          </p:cNvSpPr>
          <p:nvPr/>
        </p:nvSpPr>
        <p:spPr bwMode="auto">
          <a:xfrm>
            <a:off x="3429000" y="5486400"/>
            <a:ext cx="9445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000" b="1"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(1;1;0)</a:t>
            </a:r>
          </a:p>
        </p:txBody>
      </p:sp>
      <p:sp>
        <p:nvSpPr>
          <p:cNvPr id="7239" name="AutoShape 71"/>
          <p:cNvSpPr>
            <a:spLocks noChangeArrowheads="1"/>
          </p:cNvSpPr>
          <p:nvPr/>
        </p:nvSpPr>
        <p:spPr bwMode="auto">
          <a:xfrm rot="8471887">
            <a:off x="1358900" y="4610100"/>
            <a:ext cx="4572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240" name="Text Box 72"/>
          <p:cNvSpPr txBox="1">
            <a:spLocks noChangeArrowheads="1"/>
          </p:cNvSpPr>
          <p:nvPr/>
        </p:nvSpPr>
        <p:spPr bwMode="auto">
          <a:xfrm>
            <a:off x="4406900" y="4216400"/>
            <a:ext cx="4016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?</a:t>
            </a:r>
          </a:p>
        </p:txBody>
      </p:sp>
      <p:sp>
        <p:nvSpPr>
          <p:cNvPr id="7241" name="AutoShape 73"/>
          <p:cNvSpPr>
            <a:spLocks noChangeArrowheads="1"/>
          </p:cNvSpPr>
          <p:nvPr/>
        </p:nvSpPr>
        <p:spPr bwMode="auto">
          <a:xfrm>
            <a:off x="1447800" y="4584700"/>
            <a:ext cx="4572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242" name="Text Box 74"/>
          <p:cNvSpPr txBox="1">
            <a:spLocks noChangeArrowheads="1"/>
          </p:cNvSpPr>
          <p:nvPr/>
        </p:nvSpPr>
        <p:spPr bwMode="auto">
          <a:xfrm>
            <a:off x="4406900" y="4267200"/>
            <a:ext cx="9445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000" b="1"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(0;1;0)</a:t>
            </a:r>
          </a:p>
        </p:txBody>
      </p:sp>
      <p:sp>
        <p:nvSpPr>
          <p:cNvPr id="7243" name="AutoShape 75"/>
          <p:cNvSpPr>
            <a:spLocks noChangeArrowheads="1"/>
          </p:cNvSpPr>
          <p:nvPr/>
        </p:nvSpPr>
        <p:spPr bwMode="auto">
          <a:xfrm rot="8322166">
            <a:off x="1371600" y="4572000"/>
            <a:ext cx="4572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244" name="Text Box 76"/>
          <p:cNvSpPr txBox="1">
            <a:spLocks noChangeArrowheads="1"/>
          </p:cNvSpPr>
          <p:nvPr/>
        </p:nvSpPr>
        <p:spPr bwMode="auto">
          <a:xfrm>
            <a:off x="495300" y="2489200"/>
            <a:ext cx="4016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?</a:t>
            </a:r>
          </a:p>
        </p:txBody>
      </p:sp>
      <p:sp>
        <p:nvSpPr>
          <p:cNvPr id="7245" name="Text Box 77"/>
          <p:cNvSpPr txBox="1">
            <a:spLocks noChangeArrowheads="1"/>
          </p:cNvSpPr>
          <p:nvPr/>
        </p:nvSpPr>
        <p:spPr bwMode="auto">
          <a:xfrm>
            <a:off x="533400" y="2514600"/>
            <a:ext cx="9445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000" b="1"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(1;0;1)</a:t>
            </a:r>
          </a:p>
        </p:txBody>
      </p:sp>
      <p:graphicFrame>
        <p:nvGraphicFramePr>
          <p:cNvPr id="7246" name="Object 78"/>
          <p:cNvGraphicFramePr>
            <a:graphicFrameLocks noChangeAspect="1"/>
          </p:cNvGraphicFramePr>
          <p:nvPr/>
        </p:nvGraphicFramePr>
        <p:xfrm>
          <a:off x="642910" y="1141758"/>
          <a:ext cx="1728786" cy="566376"/>
        </p:xfrm>
        <a:graphic>
          <a:graphicData uri="http://schemas.openxmlformats.org/presentationml/2006/ole">
            <p:oleObj spid="_x0000_s88066" name="Формула" r:id="rId3" imgW="774364" imgH="253890" progId="Equation.3">
              <p:embed/>
            </p:oleObj>
          </a:graphicData>
        </a:graphic>
      </p:graphicFrame>
      <p:graphicFrame>
        <p:nvGraphicFramePr>
          <p:cNvPr id="7247" name="Object 79"/>
          <p:cNvGraphicFramePr>
            <a:graphicFrameLocks noChangeAspect="1"/>
          </p:cNvGraphicFramePr>
          <p:nvPr/>
        </p:nvGraphicFramePr>
        <p:xfrm>
          <a:off x="2571736" y="1094900"/>
          <a:ext cx="2014536" cy="891045"/>
        </p:xfrm>
        <a:graphic>
          <a:graphicData uri="http://schemas.openxmlformats.org/presentationml/2006/ole">
            <p:oleObj spid="_x0000_s88067" name="Формула" r:id="rId4" imgW="888614" imgH="393529" progId="Equation.3">
              <p:embed/>
            </p:oleObj>
          </a:graphicData>
        </a:graphic>
      </p:graphicFrame>
      <p:graphicFrame>
        <p:nvGraphicFramePr>
          <p:cNvPr id="7248" name="Object 80"/>
          <p:cNvGraphicFramePr>
            <a:graphicFrameLocks noChangeAspect="1"/>
          </p:cNvGraphicFramePr>
          <p:nvPr/>
        </p:nvGraphicFramePr>
        <p:xfrm>
          <a:off x="4724400" y="1071546"/>
          <a:ext cx="4189413" cy="1000132"/>
        </p:xfrm>
        <a:graphic>
          <a:graphicData uri="http://schemas.openxmlformats.org/presentationml/2006/ole">
            <p:oleObj spid="_x0000_s88068" name="Формула" r:id="rId5" imgW="2273300" imgH="495300" progId="Equation.3">
              <p:embed/>
            </p:oleObj>
          </a:graphicData>
        </a:graphic>
      </p:graphicFrame>
      <p:graphicFrame>
        <p:nvGraphicFramePr>
          <p:cNvPr id="7249" name="Object 81"/>
          <p:cNvGraphicFramePr>
            <a:graphicFrameLocks noChangeAspect="1"/>
          </p:cNvGraphicFramePr>
          <p:nvPr/>
        </p:nvGraphicFramePr>
        <p:xfrm>
          <a:off x="4267200" y="2143116"/>
          <a:ext cx="4733956" cy="1636713"/>
        </p:xfrm>
        <a:graphic>
          <a:graphicData uri="http://schemas.openxmlformats.org/presentationml/2006/ole">
            <p:oleObj spid="_x0000_s88069" name="Формула" r:id="rId6" imgW="2806700" imgH="939800" progId="Equation.3">
              <p:embed/>
            </p:oleObj>
          </a:graphicData>
        </a:graphic>
      </p:graphicFrame>
      <p:graphicFrame>
        <p:nvGraphicFramePr>
          <p:cNvPr id="7250" name="Object 82"/>
          <p:cNvGraphicFramePr>
            <a:graphicFrameLocks noChangeAspect="1"/>
          </p:cNvGraphicFramePr>
          <p:nvPr/>
        </p:nvGraphicFramePr>
        <p:xfrm>
          <a:off x="4643438" y="4143380"/>
          <a:ext cx="1871662" cy="1317624"/>
        </p:xfrm>
        <a:graphic>
          <a:graphicData uri="http://schemas.openxmlformats.org/presentationml/2006/ole">
            <p:oleObj spid="_x0000_s88070" name="Формула" r:id="rId7" imgW="1117600" imgH="838200" progId="Equation.3">
              <p:embed/>
            </p:oleObj>
          </a:graphicData>
        </a:graphic>
      </p:graphicFrame>
      <p:graphicFrame>
        <p:nvGraphicFramePr>
          <p:cNvPr id="7251" name="Object 83"/>
          <p:cNvGraphicFramePr>
            <a:graphicFrameLocks noChangeAspect="1"/>
          </p:cNvGraphicFramePr>
          <p:nvPr/>
        </p:nvGraphicFramePr>
        <p:xfrm>
          <a:off x="6500826" y="4143380"/>
          <a:ext cx="1169987" cy="1393825"/>
        </p:xfrm>
        <a:graphic>
          <a:graphicData uri="http://schemas.openxmlformats.org/presentationml/2006/ole">
            <p:oleObj spid="_x0000_s88071" name="Формула" r:id="rId8" imgW="672808" imgH="799753" progId="Equation.3">
              <p:embed/>
            </p:oleObj>
          </a:graphicData>
        </a:graphic>
      </p:graphicFrame>
      <p:graphicFrame>
        <p:nvGraphicFramePr>
          <p:cNvPr id="7252" name="Object 84"/>
          <p:cNvGraphicFramePr>
            <a:graphicFrameLocks noChangeAspect="1"/>
          </p:cNvGraphicFramePr>
          <p:nvPr/>
        </p:nvGraphicFramePr>
        <p:xfrm>
          <a:off x="7715272" y="4143380"/>
          <a:ext cx="971550" cy="1255712"/>
        </p:xfrm>
        <a:graphic>
          <a:graphicData uri="http://schemas.openxmlformats.org/presentationml/2006/ole">
            <p:oleObj spid="_x0000_s88072" name="Формула" r:id="rId9" imgW="558558" imgH="761669" progId="Equation.3">
              <p:embed/>
            </p:oleObj>
          </a:graphicData>
        </a:graphic>
      </p:graphicFrame>
      <p:graphicFrame>
        <p:nvGraphicFramePr>
          <p:cNvPr id="7255" name="Object 87"/>
          <p:cNvGraphicFramePr>
            <a:graphicFrameLocks noChangeAspect="1"/>
          </p:cNvGraphicFramePr>
          <p:nvPr/>
        </p:nvGraphicFramePr>
        <p:xfrm>
          <a:off x="4953000" y="5715000"/>
          <a:ext cx="1279525" cy="749300"/>
        </p:xfrm>
        <a:graphic>
          <a:graphicData uri="http://schemas.openxmlformats.org/presentationml/2006/ole">
            <p:oleObj spid="_x0000_s88075" name="Формула" r:id="rId10" imgW="736600" imgH="431800" progId="Equation.3">
              <p:embed/>
            </p:oleObj>
          </a:graphicData>
        </a:graphic>
      </p:graphicFrame>
      <p:graphicFrame>
        <p:nvGraphicFramePr>
          <p:cNvPr id="7256" name="Object 88"/>
          <p:cNvGraphicFramePr>
            <a:graphicFrameLocks noChangeAspect="1"/>
          </p:cNvGraphicFramePr>
          <p:nvPr/>
        </p:nvGraphicFramePr>
        <p:xfrm>
          <a:off x="7467600" y="5943600"/>
          <a:ext cx="860425" cy="396875"/>
        </p:xfrm>
        <a:graphic>
          <a:graphicData uri="http://schemas.openxmlformats.org/presentationml/2006/ole">
            <p:oleObj spid="_x0000_s88076" name="Формула" r:id="rId11" imgW="495085" imgH="228501" progId="Equation.3">
              <p:embed/>
            </p:oleObj>
          </a:graphicData>
        </a:graphic>
      </p:graphicFrame>
      <p:grpSp>
        <p:nvGrpSpPr>
          <p:cNvPr id="14" name="Group 89"/>
          <p:cNvGrpSpPr>
            <a:grpSpLocks/>
          </p:cNvGrpSpPr>
          <p:nvPr/>
        </p:nvGrpSpPr>
        <p:grpSpPr bwMode="auto">
          <a:xfrm>
            <a:off x="762000" y="2209800"/>
            <a:ext cx="3402013" cy="3733800"/>
            <a:chOff x="480" y="1392"/>
            <a:chExt cx="2143" cy="2352"/>
          </a:xfrm>
        </p:grpSpPr>
        <p:sp>
          <p:nvSpPr>
            <p:cNvPr id="7258" name="Text Box 90"/>
            <p:cNvSpPr txBox="1">
              <a:spLocks noChangeArrowheads="1"/>
            </p:cNvSpPr>
            <p:nvPr/>
          </p:nvSpPr>
          <p:spPr bwMode="auto">
            <a:xfrm>
              <a:off x="480" y="1392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24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cs typeface="Arial" charset="0"/>
                </a:rPr>
                <a:t>1</a:t>
              </a:r>
            </a:p>
          </p:txBody>
        </p:sp>
        <p:sp>
          <p:nvSpPr>
            <p:cNvPr id="7259" name="Text Box 91"/>
            <p:cNvSpPr txBox="1">
              <a:spLocks noChangeArrowheads="1"/>
            </p:cNvSpPr>
            <p:nvPr/>
          </p:nvSpPr>
          <p:spPr bwMode="auto">
            <a:xfrm>
              <a:off x="2400" y="3134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24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cs typeface="Arial" charset="0"/>
                </a:rPr>
                <a:t>1</a:t>
              </a:r>
            </a:p>
          </p:txBody>
        </p:sp>
        <p:sp>
          <p:nvSpPr>
            <p:cNvPr id="7260" name="Text Box 92"/>
            <p:cNvSpPr txBox="1">
              <a:spLocks noChangeArrowheads="1"/>
            </p:cNvSpPr>
            <p:nvPr/>
          </p:nvSpPr>
          <p:spPr bwMode="auto">
            <a:xfrm>
              <a:off x="1152" y="3456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24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cs typeface="Arial" charset="0"/>
                </a:rPr>
                <a:t>1</a:t>
              </a:r>
            </a:p>
          </p:txBody>
        </p:sp>
        <p:sp>
          <p:nvSpPr>
            <p:cNvPr id="7261" name="Text Box 93"/>
            <p:cNvSpPr txBox="1">
              <a:spLocks noChangeArrowheads="1"/>
            </p:cNvSpPr>
            <p:nvPr/>
          </p:nvSpPr>
          <p:spPr bwMode="auto">
            <a:xfrm>
              <a:off x="576" y="3024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24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cs typeface="Arial" charset="0"/>
                </a:rPr>
                <a:t>1</a:t>
              </a:r>
            </a:p>
          </p:txBody>
        </p:sp>
      </p:grpSp>
      <p:sp>
        <p:nvSpPr>
          <p:cNvPr id="7262" name="Text Box 94"/>
          <p:cNvSpPr txBox="1">
            <a:spLocks noChangeArrowheads="1"/>
          </p:cNvSpPr>
          <p:nvPr/>
        </p:nvSpPr>
        <p:spPr bwMode="auto">
          <a:xfrm>
            <a:off x="152400" y="1371600"/>
            <a:ext cx="2487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94" name="Стрелка влево 93"/>
          <p:cNvSpPr/>
          <p:nvPr/>
        </p:nvSpPr>
        <p:spPr>
          <a:xfrm>
            <a:off x="53375" y="6627078"/>
            <a:ext cx="144016" cy="12115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5" name="Диагональная полоса 94"/>
          <p:cNvSpPr/>
          <p:nvPr/>
        </p:nvSpPr>
        <p:spPr>
          <a:xfrm>
            <a:off x="377534" y="6627078"/>
            <a:ext cx="108012" cy="121852"/>
          </a:xfrm>
          <a:prstGeom prst="diagStri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mc:AlternateContent xmlns:mc="http://schemas.openxmlformats.org/markup-compatibility/2006">
        <mc:Choice xmlns:p14="http://schemas.microsoft.com/office/powerpoint/2010/main" xmlns="" Requires="p14">
          <p:contentPart p14:bwMode="auto" r:id="rId25">
            <p14:nvContentPartPr>
              <p14:cNvPr id="15" name="Рукописные данные 14"/>
              <p14:cNvContentPartPr/>
              <p14:nvPr/>
            </p14:nvContentPartPr>
            <p14:xfrm>
              <a:off x="5366880" y="4500720"/>
              <a:ext cx="360" cy="360"/>
            </p14:xfrm>
          </p:contentPart>
        </mc:Choice>
        <mc:Fallback>
          <p:pic>
            <p:nvPicPr>
              <p:cNvPr id="15" name="Рукописные данные 14"/>
              <p:cNvPicPr/>
              <p:nvPr/>
            </p:nvPicPr>
            <p:blipFill>
              <a:blip r:embed="rId26"/>
              <a:stretch>
                <a:fillRect/>
              </a:stretch>
            </p:blipFill>
            <p:spPr>
              <a:xfrm>
                <a:off x="5357520" y="4491360"/>
                <a:ext cx="19080" cy="190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719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719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2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2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2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2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2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2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2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2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7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2.22222E-6 L -0.04305 0.0537 L -0.10139 0.11481 " pathEditMode="relative" rAng="0" ptsTypes="AAA">
                                      <p:cBhvr>
                                        <p:cTn id="51" dur="2000" fill="hold"/>
                                        <p:tgtEl>
                                          <p:spTgt spid="72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100" y="5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500"/>
                            </p:stCondLst>
                            <p:childTnLst>
                              <p:par>
                                <p:cTn id="53" presetID="8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Rot by="7920000">
                                      <p:cBhvr>
                                        <p:cTn id="54" dur="500" fill="hold"/>
                                        <p:tgtEl>
                                          <p:spTgt spid="72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000"/>
                            </p:stCondLst>
                            <p:childTnLst>
                              <p:par>
                                <p:cTn id="56" presetID="0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0139 0.11481 L -0.1 0.03889 L -0.1 -0.0426 " pathEditMode="relative" rAng="0" ptsTypes="AAA">
                                      <p:cBhvr>
                                        <p:cTn id="57" dur="2000" fill="hold"/>
                                        <p:tgtEl>
                                          <p:spTgt spid="72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" y="-7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72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10" presetClass="exit" presetSubtype="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72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23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2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23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2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23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2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23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23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1" dur="500"/>
                                        <p:tgtEl>
                                          <p:spTgt spid="7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00"/>
                            </p:stCondLst>
                            <p:childTnLst>
                              <p:par>
                                <p:cTn id="93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2.22222E-6 L -0.04583 0.0537 L -0.09861 0.11481 " pathEditMode="relative" rAng="0" ptsTypes="AAA">
                                      <p:cBhvr>
                                        <p:cTn id="94" dur="2000" fill="hold"/>
                                        <p:tgtEl>
                                          <p:spTgt spid="72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900" y="5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500"/>
                            </p:stCondLst>
                            <p:childTnLst>
                              <p:par>
                                <p:cTn id="96" presetID="8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8220000">
                                      <p:cBhvr>
                                        <p:cTn id="97" dur="500" fill="hold"/>
                                        <p:tgtEl>
                                          <p:spTgt spid="72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3000"/>
                            </p:stCondLst>
                            <p:childTnLst>
                              <p:par>
                                <p:cTn id="99" presetID="0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0139 0.11296 L -0.03194 0.11481 L 0.16528 0.11296 " pathEditMode="relative" rAng="0" ptsTypes="AAA">
                                      <p:cBhvr>
                                        <p:cTn id="100" dur="2000" fill="hold"/>
                                        <p:tgtEl>
                                          <p:spTgt spid="72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300" y="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"/>
                                        <p:tgtEl>
                                          <p:spTgt spid="7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500"/>
                                        <p:tgtEl>
                                          <p:spTgt spid="72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500"/>
                            </p:stCondLst>
                            <p:childTnLst>
                              <p:par>
                                <p:cTn id="110" presetID="10" presetClass="exit" presetSubtype="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1" dur="500"/>
                                        <p:tgtEl>
                                          <p:spTgt spid="72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14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24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2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24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2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24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2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24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24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4" dur="500"/>
                                        <p:tgtEl>
                                          <p:spTgt spid="7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500"/>
                            </p:stCondLst>
                            <p:childTnLst>
                              <p:par>
                                <p:cTn id="136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33333E-6 L 0.05139 -3.33333E-6 L 0.25417 -0.0037 " pathEditMode="relative" rAng="0" ptsTypes="AAA">
                                      <p:cBhvr>
                                        <p:cTn id="137" dur="2000" fill="hold"/>
                                        <p:tgtEl>
                                          <p:spTgt spid="72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700" y="-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500"/>
                                        <p:tgtEl>
                                          <p:spTgt spid="7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4" dur="500"/>
                                        <p:tgtEl>
                                          <p:spTgt spid="72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500"/>
                            </p:stCondLst>
                            <p:childTnLst>
                              <p:par>
                                <p:cTn id="147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8" dur="500"/>
                                        <p:tgtEl>
                                          <p:spTgt spid="72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1000"/>
                            </p:stCondLst>
                            <p:childTnLst>
                              <p:par>
                                <p:cTn id="151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24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2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24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2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24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2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24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24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1" dur="500"/>
                                        <p:tgtEl>
                                          <p:spTgt spid="7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500"/>
                            </p:stCondLst>
                            <p:childTnLst>
                              <p:par>
                                <p:cTn id="173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33333E-6 L -0.04167 0.05556 L -0.10139 0.12223 " pathEditMode="relative" rAng="0" ptsTypes="AAA">
                                      <p:cBhvr>
                                        <p:cTn id="174" dur="2000" fill="hold"/>
                                        <p:tgtEl>
                                          <p:spTgt spid="72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100" y="6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2500"/>
                            </p:stCondLst>
                            <p:childTnLst>
                              <p:par>
                                <p:cTn id="176" presetID="8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Rot by="7860000">
                                      <p:cBhvr>
                                        <p:cTn id="177" dur="500" fill="hold"/>
                                        <p:tgtEl>
                                          <p:spTgt spid="72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3000"/>
                            </p:stCondLst>
                            <p:childTnLst>
                              <p:par>
                                <p:cTn id="179" presetID="0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0278 0.11852 L -0.10139 0.00371 L -0.10278 -0.21666 " pathEditMode="relative" rAng="0" ptsTypes="AAA">
                                      <p:cBhvr>
                                        <p:cTn id="180" dur="2000" fill="hold"/>
                                        <p:tgtEl>
                                          <p:spTgt spid="72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" y="-16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5" dur="500"/>
                                        <p:tgtEl>
                                          <p:spTgt spid="7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7" dur="500"/>
                                        <p:tgtEl>
                                          <p:spTgt spid="72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>
                            <p:stCondLst>
                              <p:cond delay="500"/>
                            </p:stCondLst>
                            <p:childTnLst>
                              <p:par>
                                <p:cTn id="190" presetID="10" presetClass="exit" presetSubtype="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1" dur="500"/>
                                        <p:tgtEl>
                                          <p:spTgt spid="72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7" dur="500"/>
                                        <p:tgtEl>
                                          <p:spTgt spid="7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2" dur="500"/>
                                        <p:tgtEl>
                                          <p:spTgt spid="7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7" dur="500"/>
                                        <p:tgtEl>
                                          <p:spTgt spid="7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2" dur="500"/>
                                        <p:tgtEl>
                                          <p:spTgt spid="7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5" dur="500"/>
                                        <p:tgtEl>
                                          <p:spTgt spid="7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8" dur="500"/>
                                        <p:tgtEl>
                                          <p:spTgt spid="7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1" dur="500"/>
                                        <p:tgtEl>
                                          <p:spTgt spid="7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2" fill="hold">
                            <p:stCondLst>
                              <p:cond delay="500"/>
                            </p:stCondLst>
                            <p:childTnLst>
                              <p:par>
                                <p:cTn id="2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5" dur="500"/>
                                        <p:tgtEl>
                                          <p:spTgt spid="7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9" dur="500"/>
                                        <p:tgtEl>
                                          <p:spTgt spid="7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03" grpId="0" animBg="1"/>
      <p:bldP spid="7229" grpId="0"/>
      <p:bldP spid="7229" grpId="1"/>
      <p:bldP spid="7230" grpId="0" animBg="1"/>
      <p:bldP spid="7230" grpId="1" animBg="1"/>
      <p:bldP spid="7230" grpId="2" animBg="1"/>
      <p:bldP spid="7230" grpId="3" animBg="1"/>
      <p:bldP spid="7230" grpId="4" animBg="1"/>
      <p:bldP spid="7237" grpId="0"/>
      <p:bldP spid="7237" grpId="1"/>
      <p:bldP spid="7238" grpId="0"/>
      <p:bldP spid="7239" grpId="0" animBg="1"/>
      <p:bldP spid="7239" grpId="1" animBg="1"/>
      <p:bldP spid="7239" grpId="2" animBg="1"/>
      <p:bldP spid="7239" grpId="3" animBg="1"/>
      <p:bldP spid="7239" grpId="4" animBg="1"/>
      <p:bldP spid="7240" grpId="0"/>
      <p:bldP spid="7240" grpId="1"/>
      <p:bldP spid="7241" grpId="0" animBg="1"/>
      <p:bldP spid="7241" grpId="1" animBg="1"/>
      <p:bldP spid="7241" grpId="2" animBg="1"/>
      <p:bldP spid="7242" grpId="0"/>
      <p:bldP spid="7243" grpId="0" animBg="1"/>
      <p:bldP spid="7243" grpId="1" animBg="1"/>
      <p:bldP spid="7243" grpId="2" animBg="1"/>
      <p:bldP spid="7243" grpId="3" animBg="1"/>
      <p:bldP spid="7243" grpId="4" animBg="1"/>
      <p:bldP spid="7244" grpId="0"/>
      <p:bldP spid="7244" grpId="1"/>
      <p:bldP spid="724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71" name="Группа 31"/>
          <p:cNvGrpSpPr>
            <a:grpSpLocks/>
          </p:cNvGrpSpPr>
          <p:nvPr/>
        </p:nvGrpSpPr>
        <p:grpSpPr bwMode="auto">
          <a:xfrm>
            <a:off x="500063" y="-177800"/>
            <a:ext cx="8229600" cy="5321300"/>
            <a:chOff x="500034" y="0"/>
            <a:chExt cx="8229600" cy="5321651"/>
          </a:xfrm>
        </p:grpSpPr>
        <p:sp>
          <p:nvSpPr>
            <p:cNvPr id="2" name="Параллелограмм 1"/>
            <p:cNvSpPr/>
            <p:nvPr/>
          </p:nvSpPr>
          <p:spPr>
            <a:xfrm>
              <a:off x="1928783" y="3321266"/>
              <a:ext cx="4786328" cy="1857500"/>
            </a:xfrm>
            <a:prstGeom prst="parallelogram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>
                <a:solidFill>
                  <a:srgbClr val="FFC000"/>
                </a:solidFill>
              </a:endParaRPr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2928909" y="4286533"/>
              <a:ext cx="28575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5376" name="Группа 28"/>
            <p:cNvGrpSpPr>
              <a:grpSpLocks/>
            </p:cNvGrpSpPr>
            <p:nvPr/>
          </p:nvGrpSpPr>
          <p:grpSpPr bwMode="auto">
            <a:xfrm>
              <a:off x="2786021" y="2071678"/>
              <a:ext cx="3214700" cy="3249973"/>
              <a:chOff x="2786021" y="2071678"/>
              <a:chExt cx="3214700" cy="3249973"/>
            </a:xfrm>
          </p:grpSpPr>
          <p:cxnSp>
            <p:nvCxnSpPr>
              <p:cNvPr id="4" name="Прямая соединительная линия 3"/>
              <p:cNvCxnSpPr/>
              <p:nvPr/>
            </p:nvCxnSpPr>
            <p:spPr>
              <a:xfrm rot="5400000">
                <a:off x="4000405" y="2214775"/>
                <a:ext cx="2000382" cy="200025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Прямая соединительная линия 5"/>
              <p:cNvCxnSpPr/>
              <p:nvPr/>
            </p:nvCxnSpPr>
            <p:spPr>
              <a:xfrm rot="10800000" flipV="1">
                <a:off x="2786034" y="4215091"/>
                <a:ext cx="1214437" cy="1106560"/>
              </a:xfrm>
              <a:prstGeom prst="line">
                <a:avLst/>
              </a:prstGeom>
              <a:ln w="2540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aphicFrame>
            <p:nvGraphicFramePr>
              <p:cNvPr id="15370" name="Object 2"/>
              <p:cNvGraphicFramePr>
                <a:graphicFrameLocks noChangeAspect="1"/>
              </p:cNvGraphicFramePr>
              <p:nvPr/>
            </p:nvGraphicFramePr>
            <p:xfrm>
              <a:off x="5500694" y="2071678"/>
              <a:ext cx="277814" cy="465341"/>
            </p:xfrm>
            <a:graphic>
              <a:graphicData uri="http://schemas.openxmlformats.org/presentationml/2006/ole">
                <p:oleObj spid="_x0000_s15389" name="Формула" r:id="rId3" imgW="126835" imgH="139518" progId="Equation.3">
                  <p:embed/>
                </p:oleObj>
              </a:graphicData>
            </a:graphic>
          </p:graphicFrame>
        </p:grpSp>
        <p:grpSp>
          <p:nvGrpSpPr>
            <p:cNvPr id="15377" name="Группа 23"/>
            <p:cNvGrpSpPr>
              <a:grpSpLocks/>
            </p:cNvGrpSpPr>
            <p:nvPr/>
          </p:nvGrpSpPr>
          <p:grpSpPr bwMode="auto">
            <a:xfrm>
              <a:off x="4143372" y="3929066"/>
              <a:ext cx="427040" cy="642942"/>
              <a:chOff x="4143372" y="3929066"/>
              <a:chExt cx="427040" cy="642942"/>
            </a:xfrm>
          </p:grpSpPr>
          <p:grpSp>
            <p:nvGrpSpPr>
              <p:cNvPr id="15387" name="Группа 21"/>
              <p:cNvGrpSpPr>
                <a:grpSpLocks/>
              </p:cNvGrpSpPr>
              <p:nvPr/>
            </p:nvGrpSpPr>
            <p:grpSpPr bwMode="auto">
              <a:xfrm>
                <a:off x="4143372" y="4000504"/>
                <a:ext cx="142876" cy="571504"/>
                <a:chOff x="4143372" y="4000504"/>
                <a:chExt cx="142876" cy="571504"/>
              </a:xfrm>
            </p:grpSpPr>
            <p:sp>
              <p:nvSpPr>
                <p:cNvPr id="19" name="Дуга 18"/>
                <p:cNvSpPr/>
                <p:nvPr/>
              </p:nvSpPr>
              <p:spPr>
                <a:xfrm>
                  <a:off x="4143346" y="4072207"/>
                  <a:ext cx="71438" cy="428653"/>
                </a:xfrm>
                <a:prstGeom prst="arc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  <p:sp>
              <p:nvSpPr>
                <p:cNvPr id="21" name="Дуга 20"/>
                <p:cNvSpPr/>
                <p:nvPr/>
              </p:nvSpPr>
              <p:spPr>
                <a:xfrm>
                  <a:off x="4214784" y="4000764"/>
                  <a:ext cx="71437" cy="571537"/>
                </a:xfrm>
                <a:prstGeom prst="arc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</p:grpSp>
          <p:graphicFrame>
            <p:nvGraphicFramePr>
              <p:cNvPr id="15369" name="Object 3"/>
              <p:cNvGraphicFramePr>
                <a:graphicFrameLocks noChangeAspect="1"/>
              </p:cNvGraphicFramePr>
              <p:nvPr/>
            </p:nvGraphicFramePr>
            <p:xfrm>
              <a:off x="4286248" y="3929066"/>
              <a:ext cx="284164" cy="335830"/>
            </p:xfrm>
            <a:graphic>
              <a:graphicData uri="http://schemas.openxmlformats.org/presentationml/2006/ole">
                <p:oleObj spid="_x0000_s15390" name="Формула" r:id="rId4" imgW="139579" imgH="164957" progId="Equation.3">
                  <p:embed/>
                </p:oleObj>
              </a:graphicData>
            </a:graphic>
          </p:graphicFrame>
        </p:grpSp>
        <p:grpSp>
          <p:nvGrpSpPr>
            <p:cNvPr id="15378" name="Группа 25"/>
            <p:cNvGrpSpPr>
              <a:grpSpLocks/>
            </p:cNvGrpSpPr>
            <p:nvPr/>
          </p:nvGrpSpPr>
          <p:grpSpPr bwMode="auto">
            <a:xfrm>
              <a:off x="3929034" y="2790313"/>
              <a:ext cx="1285875" cy="1495948"/>
              <a:chOff x="3929034" y="2790313"/>
              <a:chExt cx="1285875" cy="1495948"/>
            </a:xfrm>
          </p:grpSpPr>
          <p:cxnSp>
            <p:nvCxnSpPr>
              <p:cNvPr id="14" name="Прямая со стрелкой 13"/>
              <p:cNvCxnSpPr/>
              <p:nvPr/>
            </p:nvCxnSpPr>
            <p:spPr>
              <a:xfrm rot="5400000" flipH="1" flipV="1">
                <a:off x="3928991" y="3000615"/>
                <a:ext cx="1285960" cy="1285875"/>
              </a:xfrm>
              <a:prstGeom prst="straightConnector1">
                <a:avLst/>
              </a:prstGeom>
              <a:ln w="31750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aphicFrame>
            <p:nvGraphicFramePr>
              <p:cNvPr id="15368" name="Object 4"/>
              <p:cNvGraphicFramePr>
                <a:graphicFrameLocks noChangeAspect="1"/>
              </p:cNvGraphicFramePr>
              <p:nvPr/>
            </p:nvGraphicFramePr>
            <p:xfrm>
              <a:off x="4643250" y="2790313"/>
              <a:ext cx="357188" cy="595312"/>
            </p:xfrm>
            <a:graphic>
              <a:graphicData uri="http://schemas.openxmlformats.org/presentationml/2006/ole">
                <p:oleObj spid="_x0000_s15391" name="Формула" r:id="rId5" imgW="152268" imgH="253780" progId="Equation.3">
                  <p:embed/>
                </p:oleObj>
              </a:graphicData>
            </a:graphic>
          </p:graphicFrame>
        </p:grpSp>
        <p:grpSp>
          <p:nvGrpSpPr>
            <p:cNvPr id="15379" name="Группа 27"/>
            <p:cNvGrpSpPr>
              <a:grpSpLocks/>
            </p:cNvGrpSpPr>
            <p:nvPr/>
          </p:nvGrpSpPr>
          <p:grpSpPr bwMode="auto">
            <a:xfrm>
              <a:off x="3571868" y="2428874"/>
              <a:ext cx="358748" cy="1857380"/>
              <a:chOff x="3571868" y="2428874"/>
              <a:chExt cx="358748" cy="1857380"/>
            </a:xfrm>
          </p:grpSpPr>
          <p:cxnSp>
            <p:nvCxnSpPr>
              <p:cNvPr id="16" name="Прямая со стрелкой 15"/>
              <p:cNvCxnSpPr/>
              <p:nvPr/>
            </p:nvCxnSpPr>
            <p:spPr>
              <a:xfrm rot="5400000" flipH="1" flipV="1">
                <a:off x="3001078" y="3356991"/>
                <a:ext cx="1857498" cy="1587"/>
              </a:xfrm>
              <a:prstGeom prst="straightConnector1">
                <a:avLst/>
              </a:prstGeom>
              <a:ln w="31750">
                <a:solidFill>
                  <a:srgbClr val="3219ED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aphicFrame>
            <p:nvGraphicFramePr>
              <p:cNvPr id="15367" name="Object 5"/>
              <p:cNvGraphicFramePr>
                <a:graphicFrameLocks noChangeAspect="1"/>
              </p:cNvGraphicFramePr>
              <p:nvPr/>
            </p:nvGraphicFramePr>
            <p:xfrm>
              <a:off x="3571868" y="2585497"/>
              <a:ext cx="349252" cy="614366"/>
            </p:xfrm>
            <a:graphic>
              <a:graphicData uri="http://schemas.openxmlformats.org/presentationml/2006/ole">
                <p:oleObj spid="_x0000_s15392" name="Формула" r:id="rId6" imgW="126890" imgH="228402" progId="Equation.3">
                  <p:embed/>
                </p:oleObj>
              </a:graphicData>
            </a:graphic>
          </p:graphicFrame>
        </p:grpSp>
        <p:graphicFrame>
          <p:nvGraphicFramePr>
            <p:cNvPr id="15364" name="Object 6"/>
            <p:cNvGraphicFramePr>
              <a:graphicFrameLocks noChangeAspect="1"/>
            </p:cNvGraphicFramePr>
            <p:nvPr/>
          </p:nvGraphicFramePr>
          <p:xfrm>
            <a:off x="5767701" y="4798385"/>
            <a:ext cx="439884" cy="403227"/>
          </p:xfrm>
          <a:graphic>
            <a:graphicData uri="http://schemas.openxmlformats.org/presentationml/2006/ole">
              <p:oleObj spid="_x0000_s15393" name="Формула" r:id="rId7" imgW="152334" imgH="139639" progId="Equation.3">
                <p:embed/>
              </p:oleObj>
            </a:graphicData>
          </a:graphic>
        </p:graphicFrame>
        <p:sp>
          <p:nvSpPr>
            <p:cNvPr id="15380" name="Text Box 3"/>
            <p:cNvSpPr txBox="1">
              <a:spLocks noChangeArrowheads="1"/>
            </p:cNvSpPr>
            <p:nvPr/>
          </p:nvSpPr>
          <p:spPr bwMode="auto">
            <a:xfrm>
              <a:off x="500034" y="0"/>
              <a:ext cx="8229600" cy="88104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anchor="ctr"/>
            <a:lstStyle/>
            <a:p>
              <a:pPr algn="ctr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ru-RU" sz="4000" b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Угол между прямой и плоскостью</a:t>
              </a:r>
            </a:p>
          </p:txBody>
        </p:sp>
        <p:grpSp>
          <p:nvGrpSpPr>
            <p:cNvPr id="15381" name="Группа 52"/>
            <p:cNvGrpSpPr>
              <a:grpSpLocks/>
            </p:cNvGrpSpPr>
            <p:nvPr/>
          </p:nvGrpSpPr>
          <p:grpSpPr bwMode="auto">
            <a:xfrm>
              <a:off x="857224" y="714356"/>
              <a:ext cx="7240606" cy="698500"/>
              <a:chOff x="903294" y="785813"/>
              <a:chExt cx="7240606" cy="698500"/>
            </a:xfrm>
          </p:grpSpPr>
          <p:graphicFrame>
            <p:nvGraphicFramePr>
              <p:cNvPr id="15366" name="Object 8"/>
              <p:cNvGraphicFramePr>
                <a:graphicFrameLocks noChangeAspect="1"/>
              </p:cNvGraphicFramePr>
              <p:nvPr/>
            </p:nvGraphicFramePr>
            <p:xfrm>
              <a:off x="903294" y="785813"/>
              <a:ext cx="2057401" cy="698500"/>
            </p:xfrm>
            <a:graphic>
              <a:graphicData uri="http://schemas.openxmlformats.org/presentationml/2006/ole">
                <p:oleObj spid="_x0000_s15394" name="Формула" r:id="rId8" imgW="723586" imgH="253890" progId="Equation.3">
                  <p:embed/>
                </p:oleObj>
              </a:graphicData>
            </a:graphic>
          </p:graphicFrame>
          <p:sp>
            <p:nvSpPr>
              <p:cNvPr id="15384" name="TextBox 50"/>
              <p:cNvSpPr txBox="1">
                <a:spLocks noChangeArrowheads="1"/>
              </p:cNvSpPr>
              <p:nvPr/>
            </p:nvSpPr>
            <p:spPr bwMode="auto">
              <a:xfrm>
                <a:off x="2928926" y="928670"/>
                <a:ext cx="5214974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ru-RU">
                    <a:latin typeface="Calibri" pitchFamily="34" charset="0"/>
                  </a:rPr>
                  <a:t>- </a:t>
                </a:r>
                <a:r>
                  <a:rPr lang="ru-RU" sz="2800" i="1">
                    <a:latin typeface="Times New Roman" pitchFamily="18" charset="0"/>
                    <a:cs typeface="Times New Roman" pitchFamily="18" charset="0"/>
                  </a:rPr>
                  <a:t>направляющий вектор прямой  </a:t>
                </a:r>
              </a:p>
            </p:txBody>
          </p:sp>
        </p:grpSp>
        <p:grpSp>
          <p:nvGrpSpPr>
            <p:cNvPr id="15382" name="Группа 55"/>
            <p:cNvGrpSpPr>
              <a:grpSpLocks/>
            </p:cNvGrpSpPr>
            <p:nvPr/>
          </p:nvGrpSpPr>
          <p:grpSpPr bwMode="auto">
            <a:xfrm>
              <a:off x="857224" y="1500174"/>
              <a:ext cx="7572428" cy="668369"/>
              <a:chOff x="857224" y="1500174"/>
              <a:chExt cx="7572428" cy="668369"/>
            </a:xfrm>
          </p:grpSpPr>
          <p:graphicFrame>
            <p:nvGraphicFramePr>
              <p:cNvPr id="15365" name="Object 9"/>
              <p:cNvGraphicFramePr>
                <a:graphicFrameLocks noChangeAspect="1"/>
              </p:cNvGraphicFramePr>
              <p:nvPr/>
            </p:nvGraphicFramePr>
            <p:xfrm>
              <a:off x="857224" y="1500174"/>
              <a:ext cx="1971688" cy="668369"/>
            </p:xfrm>
            <a:graphic>
              <a:graphicData uri="http://schemas.openxmlformats.org/presentationml/2006/ole">
                <p:oleObj spid="_x0000_s15395" name="Формула" r:id="rId9" imgW="748975" imgH="253890" progId="Equation.3">
                  <p:embed/>
                </p:oleObj>
              </a:graphicData>
            </a:graphic>
          </p:graphicFrame>
          <p:sp>
            <p:nvSpPr>
              <p:cNvPr id="15383" name="TextBox 54"/>
              <p:cNvSpPr txBox="1">
                <a:spLocks noChangeArrowheads="1"/>
              </p:cNvSpPr>
              <p:nvPr/>
            </p:nvSpPr>
            <p:spPr bwMode="auto">
              <a:xfrm>
                <a:off x="2857488" y="1571612"/>
                <a:ext cx="5572164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ru-RU" sz="2800" i="1">
                    <a:latin typeface="Times New Roman" pitchFamily="18" charset="0"/>
                    <a:cs typeface="Times New Roman" pitchFamily="18" charset="0"/>
                  </a:rPr>
                  <a:t>- нормальный вектор плоскости</a:t>
                </a:r>
              </a:p>
            </p:txBody>
          </p:sp>
        </p:grpSp>
      </p:grpSp>
      <p:grpSp>
        <p:nvGrpSpPr>
          <p:cNvPr id="15" name="Группа 35"/>
          <p:cNvGrpSpPr>
            <a:grpSpLocks/>
          </p:cNvGrpSpPr>
          <p:nvPr/>
        </p:nvGrpSpPr>
        <p:grpSpPr bwMode="auto">
          <a:xfrm>
            <a:off x="1143000" y="5227638"/>
            <a:ext cx="6572250" cy="1500187"/>
            <a:chOff x="1143164" y="5227177"/>
            <a:chExt cx="6572296" cy="1500198"/>
          </a:xfrm>
        </p:grpSpPr>
        <p:sp>
          <p:nvSpPr>
            <p:cNvPr id="33" name="Прямоугольник 32"/>
            <p:cNvSpPr/>
            <p:nvPr/>
          </p:nvSpPr>
          <p:spPr>
            <a:xfrm>
              <a:off x="1143164" y="5227177"/>
              <a:ext cx="6572296" cy="150019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graphicFrame>
          <p:nvGraphicFramePr>
            <p:cNvPr id="58" name="Object 11"/>
            <p:cNvGraphicFramePr>
              <a:graphicFrameLocks noChangeAspect="1"/>
            </p:cNvGraphicFramePr>
            <p:nvPr/>
          </p:nvGraphicFramePr>
          <p:xfrm>
            <a:off x="1357455" y="5357366"/>
            <a:ext cx="6196012" cy="1298575"/>
          </p:xfrm>
          <a:graphic>
            <a:graphicData uri="http://schemas.openxmlformats.org/presentationml/2006/ole">
              <p:oleObj spid="_x0000_s15396" name="Формула" r:id="rId10" imgW="2247900" imgH="469900" progId="Equation.3">
                <p:embed/>
              </p:oleObj>
            </a:graphicData>
          </a:graphic>
        </p:graphicFrame>
      </p:grpSp>
      <p:graphicFrame>
        <p:nvGraphicFramePr>
          <p:cNvPr id="57" name="Object 13"/>
          <p:cNvGraphicFramePr>
            <a:graphicFrameLocks noChangeAspect="1"/>
          </p:cNvGraphicFramePr>
          <p:nvPr/>
        </p:nvGraphicFramePr>
        <p:xfrm>
          <a:off x="928688" y="2071688"/>
          <a:ext cx="1554162" cy="688975"/>
        </p:xfrm>
        <a:graphic>
          <a:graphicData uri="http://schemas.openxmlformats.org/presentationml/2006/ole">
            <p:oleObj spid="_x0000_s15397" name="Формула" r:id="rId11" imgW="393529" imgH="228501" progId="Equation.3">
              <p:embed/>
            </p:oleObj>
          </a:graphicData>
        </a:graphic>
      </p:graphicFrame>
      <p:sp>
        <p:nvSpPr>
          <p:cNvPr id="32" name="Стрелка влево 31"/>
          <p:cNvSpPr/>
          <p:nvPr/>
        </p:nvSpPr>
        <p:spPr>
          <a:xfrm>
            <a:off x="53375" y="6627078"/>
            <a:ext cx="144016" cy="12115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Диагональная полоса 33"/>
          <p:cNvSpPr/>
          <p:nvPr/>
        </p:nvSpPr>
        <p:spPr>
          <a:xfrm>
            <a:off x="377534" y="6627078"/>
            <a:ext cx="108012" cy="121852"/>
          </a:xfrm>
          <a:prstGeom prst="diagStri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9" name="Text Box 4"/>
          <p:cNvSpPr txBox="1">
            <a:spLocks noChangeArrowheads="1"/>
          </p:cNvSpPr>
          <p:nvPr/>
        </p:nvSpPr>
        <p:spPr bwMode="auto">
          <a:xfrm>
            <a:off x="250825" y="471488"/>
            <a:ext cx="871378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dirty="0">
                <a:solidFill>
                  <a:srgbClr val="C00000"/>
                </a:solidFill>
              </a:rPr>
              <a:t>Задача </a:t>
            </a:r>
            <a:r>
              <a:rPr lang="ru-RU" dirty="0" smtClean="0">
                <a:solidFill>
                  <a:srgbClr val="C00000"/>
                </a:solidFill>
              </a:rPr>
              <a:t>2</a:t>
            </a:r>
            <a:r>
              <a:rPr lang="en-US" dirty="0" smtClean="0">
                <a:solidFill>
                  <a:srgbClr val="C00000"/>
                </a:solidFill>
              </a:rPr>
              <a:t>.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/>
              <a:t>Дан прямоугольный параллелепипед АВС</a:t>
            </a:r>
            <a:r>
              <a:rPr lang="en-US" dirty="0"/>
              <a:t>DA</a:t>
            </a:r>
            <a:r>
              <a:rPr lang="en-US" baseline="-25000" dirty="0"/>
              <a:t>1</a:t>
            </a:r>
            <a:r>
              <a:rPr lang="en-US" dirty="0"/>
              <a:t>B</a:t>
            </a:r>
            <a:r>
              <a:rPr lang="en-US" baseline="-25000" dirty="0"/>
              <a:t>1</a:t>
            </a:r>
            <a:r>
              <a:rPr lang="en-US" dirty="0"/>
              <a:t>C</a:t>
            </a:r>
            <a:r>
              <a:rPr lang="en-US" baseline="-25000" dirty="0"/>
              <a:t>1</a:t>
            </a:r>
            <a:r>
              <a:rPr lang="en-US" dirty="0"/>
              <a:t>D</a:t>
            </a:r>
            <a:r>
              <a:rPr lang="en-US" baseline="-25000" dirty="0"/>
              <a:t>1</a:t>
            </a:r>
            <a:r>
              <a:rPr lang="en-US" dirty="0"/>
              <a:t> </a:t>
            </a:r>
            <a:endParaRPr lang="ru-RU" dirty="0"/>
          </a:p>
          <a:p>
            <a:r>
              <a:rPr lang="en-US" dirty="0"/>
              <a:t>(</a:t>
            </a:r>
            <a:r>
              <a:rPr lang="ru-RU" dirty="0"/>
              <a:t>АВ  = </a:t>
            </a:r>
            <a:r>
              <a:rPr lang="en-US" dirty="0"/>
              <a:t>AD = </a:t>
            </a:r>
            <a:r>
              <a:rPr lang="ru-RU" dirty="0"/>
              <a:t> 2, АА</a:t>
            </a:r>
            <a:r>
              <a:rPr lang="ru-RU" baseline="-25000" dirty="0"/>
              <a:t>1</a:t>
            </a:r>
            <a:r>
              <a:rPr lang="ru-RU" dirty="0"/>
              <a:t> = 1). Найти угол между прямой АС</a:t>
            </a:r>
            <a:r>
              <a:rPr lang="ru-RU" baseline="-25000" dirty="0"/>
              <a:t>1</a:t>
            </a:r>
            <a:r>
              <a:rPr lang="ru-RU" dirty="0"/>
              <a:t> и плоскостью АВ</a:t>
            </a:r>
            <a:r>
              <a:rPr lang="ru-RU" baseline="-25000" dirty="0"/>
              <a:t>1</a:t>
            </a:r>
            <a:r>
              <a:rPr lang="ru-RU" dirty="0"/>
              <a:t>С. </a:t>
            </a:r>
          </a:p>
        </p:txBody>
      </p:sp>
      <p:graphicFrame>
        <p:nvGraphicFramePr>
          <p:cNvPr id="15394" name="Object 34"/>
          <p:cNvGraphicFramePr>
            <a:graphicFrameLocks noChangeAspect="1"/>
          </p:cNvGraphicFramePr>
          <p:nvPr/>
        </p:nvGraphicFramePr>
        <p:xfrm>
          <a:off x="3384550" y="2143116"/>
          <a:ext cx="5111750" cy="642942"/>
        </p:xfrm>
        <a:graphic>
          <a:graphicData uri="http://schemas.openxmlformats.org/presentationml/2006/ole">
            <p:oleObj spid="_x0000_s97282" name="Формула" r:id="rId3" imgW="2438400" imgH="330200" progId="Equation.3">
              <p:embed/>
            </p:oleObj>
          </a:graphicData>
        </a:graphic>
      </p:graphicFrame>
      <p:graphicFrame>
        <p:nvGraphicFramePr>
          <p:cNvPr id="15395" name="Object 35"/>
          <p:cNvGraphicFramePr>
            <a:graphicFrameLocks noChangeAspect="1"/>
          </p:cNvGraphicFramePr>
          <p:nvPr/>
        </p:nvGraphicFramePr>
        <p:xfrm>
          <a:off x="3814762" y="2857496"/>
          <a:ext cx="4686328" cy="1071570"/>
        </p:xfrm>
        <a:graphic>
          <a:graphicData uri="http://schemas.openxmlformats.org/presentationml/2006/ole">
            <p:oleObj spid="_x0000_s97283" name="Формула" r:id="rId4" imgW="1498600" imgH="419100" progId="Equation.3">
              <p:embed/>
            </p:oleObj>
          </a:graphicData>
        </a:graphic>
      </p:graphicFrame>
      <p:graphicFrame>
        <p:nvGraphicFramePr>
          <p:cNvPr id="15396" name="Object 36"/>
          <p:cNvGraphicFramePr>
            <a:graphicFrameLocks noChangeAspect="1"/>
          </p:cNvGraphicFramePr>
          <p:nvPr/>
        </p:nvGraphicFramePr>
        <p:xfrm>
          <a:off x="4010025" y="4071943"/>
          <a:ext cx="4364038" cy="2071702"/>
        </p:xfrm>
        <a:graphic>
          <a:graphicData uri="http://schemas.openxmlformats.org/presentationml/2006/ole">
            <p:oleObj spid="_x0000_s97284" name="Формула" r:id="rId5" imgW="2438400" imgH="1117600" progId="Equation.3">
              <p:embed/>
            </p:oleObj>
          </a:graphicData>
        </a:graphic>
      </p:graphicFrame>
      <p:grpSp>
        <p:nvGrpSpPr>
          <p:cNvPr id="2" name="Group 39"/>
          <p:cNvGrpSpPr>
            <a:grpSpLocks/>
          </p:cNvGrpSpPr>
          <p:nvPr/>
        </p:nvGrpSpPr>
        <p:grpSpPr bwMode="auto">
          <a:xfrm>
            <a:off x="792163" y="6042025"/>
            <a:ext cx="2374900" cy="815975"/>
            <a:chOff x="1429" y="3793"/>
            <a:chExt cx="1496" cy="514"/>
          </a:xfrm>
        </p:grpSpPr>
        <p:sp>
          <p:nvSpPr>
            <p:cNvPr id="8238" name="Text Box 40"/>
            <p:cNvSpPr txBox="1">
              <a:spLocks noChangeArrowheads="1"/>
            </p:cNvSpPr>
            <p:nvPr/>
          </p:nvSpPr>
          <p:spPr bwMode="auto">
            <a:xfrm>
              <a:off x="1429" y="3929"/>
              <a:ext cx="68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i="0">
                  <a:solidFill>
                    <a:srgbClr val="A50021"/>
                  </a:solidFill>
                </a:rPr>
                <a:t>Ответ: </a:t>
              </a:r>
            </a:p>
          </p:txBody>
        </p:sp>
        <p:graphicFrame>
          <p:nvGraphicFramePr>
            <p:cNvPr id="8197" name="Object 41"/>
            <p:cNvGraphicFramePr>
              <a:graphicFrameLocks noChangeAspect="1"/>
            </p:cNvGraphicFramePr>
            <p:nvPr/>
          </p:nvGraphicFramePr>
          <p:xfrm>
            <a:off x="2154" y="3793"/>
            <a:ext cx="771" cy="514"/>
          </p:xfrm>
          <a:graphic>
            <a:graphicData uri="http://schemas.openxmlformats.org/presentationml/2006/ole">
              <p:oleObj spid="_x0000_s97285" name="Формула" r:id="rId6" imgW="647700" imgH="431800" progId="Equation.3">
                <p:embed/>
              </p:oleObj>
            </a:graphicData>
          </a:graphic>
        </p:graphicFrame>
      </p:grpSp>
      <p:sp>
        <p:nvSpPr>
          <p:cNvPr id="15404" name="Rectangle 44"/>
          <p:cNvSpPr>
            <a:spLocks noChangeArrowheads="1"/>
          </p:cNvSpPr>
          <p:nvPr/>
        </p:nvSpPr>
        <p:spPr bwMode="auto">
          <a:xfrm>
            <a:off x="323850" y="141287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 dirty="0">
              <a:solidFill>
                <a:srgbClr val="A50021"/>
              </a:solidFill>
            </a:endParaRPr>
          </a:p>
        </p:txBody>
      </p:sp>
      <p:grpSp>
        <p:nvGrpSpPr>
          <p:cNvPr id="3" name="Группа 54"/>
          <p:cNvGrpSpPr>
            <a:grpSpLocks/>
          </p:cNvGrpSpPr>
          <p:nvPr/>
        </p:nvGrpSpPr>
        <p:grpSpPr bwMode="auto">
          <a:xfrm>
            <a:off x="-36513" y="1714488"/>
            <a:ext cx="3679819" cy="4508512"/>
            <a:chOff x="-36512" y="2420938"/>
            <a:chExt cx="3194080" cy="3802122"/>
          </a:xfrm>
        </p:grpSpPr>
        <p:sp>
          <p:nvSpPr>
            <p:cNvPr id="8207" name="Freeform 2" descr="Широкий диагональный 1"/>
            <p:cNvSpPr>
              <a:spLocks/>
            </p:cNvSpPr>
            <p:nvPr/>
          </p:nvSpPr>
          <p:spPr bwMode="auto">
            <a:xfrm>
              <a:off x="911225" y="2978150"/>
              <a:ext cx="1579563" cy="2503487"/>
            </a:xfrm>
            <a:custGeom>
              <a:avLst/>
              <a:gdLst>
                <a:gd name="T0" fmla="*/ 2147483647 w 1361"/>
                <a:gd name="T1" fmla="*/ 2147483647 h 2041"/>
                <a:gd name="T2" fmla="*/ 2147483647 w 1361"/>
                <a:gd name="T3" fmla="*/ 0 h 2041"/>
                <a:gd name="T4" fmla="*/ 0 w 1361"/>
                <a:gd name="T5" fmla="*/ 2147483647 h 2041"/>
                <a:gd name="T6" fmla="*/ 2147483647 w 1361"/>
                <a:gd name="T7" fmla="*/ 2147483647 h 204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361"/>
                <a:gd name="T13" fmla="*/ 0 h 2041"/>
                <a:gd name="T14" fmla="*/ 1361 w 1361"/>
                <a:gd name="T15" fmla="*/ 2041 h 204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361" h="2041">
                  <a:moveTo>
                    <a:pt x="907" y="2041"/>
                  </a:moveTo>
                  <a:lnTo>
                    <a:pt x="1361" y="0"/>
                  </a:lnTo>
                  <a:lnTo>
                    <a:pt x="0" y="1587"/>
                  </a:lnTo>
                  <a:lnTo>
                    <a:pt x="907" y="2041"/>
                  </a:lnTo>
                  <a:close/>
                </a:path>
              </a:pathLst>
            </a:custGeom>
            <a:pattFill prst="wdDnDiag">
              <a:fgClr>
                <a:schemeClr val="folHlink"/>
              </a:fgClr>
              <a:bgClr>
                <a:schemeClr val="bg1"/>
              </a:bgClr>
            </a:pattFill>
            <a:ln w="9525">
              <a:solidFill>
                <a:schemeClr val="accent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08" name="Line 7"/>
            <p:cNvSpPr>
              <a:spLocks noChangeShapeType="1"/>
            </p:cNvSpPr>
            <p:nvPr/>
          </p:nvSpPr>
          <p:spPr bwMode="auto">
            <a:xfrm flipH="1">
              <a:off x="0" y="5480050"/>
              <a:ext cx="395288" cy="40481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09" name="Line 8"/>
            <p:cNvSpPr>
              <a:spLocks noChangeShapeType="1"/>
            </p:cNvSpPr>
            <p:nvPr/>
          </p:nvSpPr>
          <p:spPr bwMode="auto">
            <a:xfrm flipV="1">
              <a:off x="900113" y="2532063"/>
              <a:ext cx="11113" cy="4286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10" name="Text Box 9"/>
            <p:cNvSpPr txBox="1">
              <a:spLocks noChangeArrowheads="1"/>
            </p:cNvSpPr>
            <p:nvPr/>
          </p:nvSpPr>
          <p:spPr bwMode="auto">
            <a:xfrm>
              <a:off x="122238" y="5822950"/>
              <a:ext cx="31290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>
                  <a:latin typeface="Times New Roman" pitchFamily="18" charset="0"/>
                  <a:cs typeface="Times New Roman" pitchFamily="18" charset="0"/>
                </a:rPr>
                <a:t>х</a:t>
              </a:r>
            </a:p>
          </p:txBody>
        </p:sp>
        <p:sp>
          <p:nvSpPr>
            <p:cNvPr id="8211" name="Text Box 10"/>
            <p:cNvSpPr txBox="1">
              <a:spLocks noChangeArrowheads="1"/>
            </p:cNvSpPr>
            <p:nvPr/>
          </p:nvSpPr>
          <p:spPr bwMode="auto">
            <a:xfrm>
              <a:off x="2859088" y="4981575"/>
              <a:ext cx="29848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>
                  <a:latin typeface="Times New Roman" pitchFamily="18" charset="0"/>
                  <a:cs typeface="Times New Roman" pitchFamily="18" charset="0"/>
                </a:rPr>
                <a:t>у</a:t>
              </a:r>
            </a:p>
          </p:txBody>
        </p:sp>
        <p:sp>
          <p:nvSpPr>
            <p:cNvPr id="8212" name="Text Box 11"/>
            <p:cNvSpPr txBox="1">
              <a:spLocks noChangeArrowheads="1"/>
            </p:cNvSpPr>
            <p:nvPr/>
          </p:nvSpPr>
          <p:spPr bwMode="auto">
            <a:xfrm>
              <a:off x="963613" y="2420938"/>
              <a:ext cx="28405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Times New Roman" pitchFamily="18" charset="0"/>
                  <a:cs typeface="Times New Roman" pitchFamily="18" charset="0"/>
                </a:rPr>
                <a:t>z</a:t>
              </a:r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13" name="Line 3"/>
            <p:cNvSpPr>
              <a:spLocks noChangeShapeType="1"/>
            </p:cNvSpPr>
            <p:nvPr/>
          </p:nvSpPr>
          <p:spPr bwMode="auto">
            <a:xfrm>
              <a:off x="384175" y="5481638"/>
              <a:ext cx="1571625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14" name="Line 5"/>
            <p:cNvSpPr>
              <a:spLocks noChangeShapeType="1"/>
            </p:cNvSpPr>
            <p:nvPr/>
          </p:nvSpPr>
          <p:spPr bwMode="auto">
            <a:xfrm flipH="1">
              <a:off x="384175" y="3533775"/>
              <a:ext cx="0" cy="194786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15" name="Line 6"/>
            <p:cNvSpPr>
              <a:spLocks noChangeShapeType="1"/>
            </p:cNvSpPr>
            <p:nvPr/>
          </p:nvSpPr>
          <p:spPr bwMode="auto">
            <a:xfrm>
              <a:off x="911225" y="2976563"/>
              <a:ext cx="1574800" cy="1111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16" name="Line 7"/>
            <p:cNvSpPr>
              <a:spLocks noChangeShapeType="1"/>
            </p:cNvSpPr>
            <p:nvPr/>
          </p:nvSpPr>
          <p:spPr bwMode="auto">
            <a:xfrm>
              <a:off x="911225" y="4924425"/>
              <a:ext cx="15748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17" name="Line 8"/>
            <p:cNvSpPr>
              <a:spLocks noChangeShapeType="1"/>
            </p:cNvSpPr>
            <p:nvPr/>
          </p:nvSpPr>
          <p:spPr bwMode="auto">
            <a:xfrm flipV="1">
              <a:off x="384175" y="2978150"/>
              <a:ext cx="527050" cy="55562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18" name="Line 10"/>
            <p:cNvSpPr>
              <a:spLocks noChangeShapeType="1"/>
            </p:cNvSpPr>
            <p:nvPr/>
          </p:nvSpPr>
          <p:spPr bwMode="auto">
            <a:xfrm flipV="1">
              <a:off x="1965325" y="4926013"/>
              <a:ext cx="525463" cy="55562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19" name="Line 11"/>
            <p:cNvSpPr>
              <a:spLocks noChangeShapeType="1"/>
            </p:cNvSpPr>
            <p:nvPr/>
          </p:nvSpPr>
          <p:spPr bwMode="auto">
            <a:xfrm flipV="1">
              <a:off x="431800" y="4868863"/>
              <a:ext cx="527050" cy="55562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20" name="Text Box 12"/>
            <p:cNvSpPr txBox="1">
              <a:spLocks noChangeArrowheads="1"/>
            </p:cNvSpPr>
            <p:nvPr/>
          </p:nvSpPr>
          <p:spPr bwMode="auto">
            <a:xfrm>
              <a:off x="542925" y="4581128"/>
              <a:ext cx="36830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i="0"/>
                <a:t>C</a:t>
              </a:r>
              <a:endParaRPr lang="ru-RU" i="0"/>
            </a:p>
          </p:txBody>
        </p:sp>
        <p:sp>
          <p:nvSpPr>
            <p:cNvPr id="8221" name="Text Box 13"/>
            <p:cNvSpPr txBox="1">
              <a:spLocks noChangeArrowheads="1"/>
            </p:cNvSpPr>
            <p:nvPr/>
          </p:nvSpPr>
          <p:spPr bwMode="auto">
            <a:xfrm>
              <a:off x="-508" y="5336381"/>
              <a:ext cx="36830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i="0"/>
                <a:t>D</a:t>
              </a:r>
              <a:endParaRPr lang="ru-RU" i="0"/>
            </a:p>
          </p:txBody>
        </p:sp>
        <p:sp>
          <p:nvSpPr>
            <p:cNvPr id="8222" name="Text Box 14"/>
            <p:cNvSpPr txBox="1">
              <a:spLocks noChangeArrowheads="1"/>
            </p:cNvSpPr>
            <p:nvPr/>
          </p:nvSpPr>
          <p:spPr bwMode="auto">
            <a:xfrm>
              <a:off x="1968500" y="5424488"/>
              <a:ext cx="307975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i="0"/>
                <a:t>A</a:t>
              </a:r>
              <a:endParaRPr lang="ru-RU" i="0"/>
            </a:p>
          </p:txBody>
        </p:sp>
        <p:sp>
          <p:nvSpPr>
            <p:cNvPr id="8223" name="Text Box 15"/>
            <p:cNvSpPr txBox="1">
              <a:spLocks noChangeArrowheads="1"/>
            </p:cNvSpPr>
            <p:nvPr/>
          </p:nvSpPr>
          <p:spPr bwMode="auto">
            <a:xfrm>
              <a:off x="2495550" y="4581128"/>
              <a:ext cx="36830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i="0"/>
                <a:t>B</a:t>
              </a:r>
              <a:endParaRPr lang="ru-RU" i="0"/>
            </a:p>
          </p:txBody>
        </p:sp>
        <p:sp>
          <p:nvSpPr>
            <p:cNvPr id="8224" name="Text Box 16"/>
            <p:cNvSpPr txBox="1">
              <a:spLocks noChangeArrowheads="1"/>
            </p:cNvSpPr>
            <p:nvPr/>
          </p:nvSpPr>
          <p:spPr bwMode="auto">
            <a:xfrm>
              <a:off x="469900" y="2587625"/>
              <a:ext cx="460375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i="0"/>
                <a:t>C</a:t>
              </a:r>
              <a:r>
                <a:rPr lang="en-US" i="0" baseline="-25000"/>
                <a:t>1</a:t>
              </a:r>
              <a:endParaRPr lang="ru-RU" i="0" baseline="-25000"/>
            </a:p>
          </p:txBody>
        </p:sp>
        <p:sp>
          <p:nvSpPr>
            <p:cNvPr id="8225" name="Text Box 17"/>
            <p:cNvSpPr txBox="1">
              <a:spLocks noChangeArrowheads="1"/>
            </p:cNvSpPr>
            <p:nvPr/>
          </p:nvSpPr>
          <p:spPr bwMode="auto">
            <a:xfrm>
              <a:off x="-36512" y="3422650"/>
              <a:ext cx="460375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i="0"/>
                <a:t>D</a:t>
              </a:r>
              <a:r>
                <a:rPr lang="en-US" i="0" baseline="-25000"/>
                <a:t>1</a:t>
              </a:r>
              <a:endParaRPr lang="ru-RU" i="0" baseline="-25000"/>
            </a:p>
          </p:txBody>
        </p:sp>
        <p:sp>
          <p:nvSpPr>
            <p:cNvPr id="8226" name="Text Box 18"/>
            <p:cNvSpPr txBox="1">
              <a:spLocks noChangeArrowheads="1"/>
            </p:cNvSpPr>
            <p:nvPr/>
          </p:nvSpPr>
          <p:spPr bwMode="auto">
            <a:xfrm>
              <a:off x="1911350" y="3422650"/>
              <a:ext cx="479425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i="0"/>
                <a:t>A</a:t>
              </a:r>
              <a:r>
                <a:rPr lang="en-US" i="0" baseline="-25000"/>
                <a:t>1</a:t>
              </a:r>
              <a:endParaRPr lang="ru-RU" i="0" baseline="-25000"/>
            </a:p>
          </p:txBody>
        </p:sp>
        <p:sp>
          <p:nvSpPr>
            <p:cNvPr id="8227" name="Text Box 19"/>
            <p:cNvSpPr txBox="1">
              <a:spLocks noChangeArrowheads="1"/>
            </p:cNvSpPr>
            <p:nvPr/>
          </p:nvSpPr>
          <p:spPr bwMode="auto">
            <a:xfrm>
              <a:off x="2390775" y="2586038"/>
              <a:ext cx="460375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i="0"/>
                <a:t>B</a:t>
              </a:r>
              <a:r>
                <a:rPr lang="en-US" i="0" baseline="-25000"/>
                <a:t>1</a:t>
              </a:r>
              <a:endParaRPr lang="ru-RU" i="0" baseline="-25000"/>
            </a:p>
          </p:txBody>
        </p:sp>
        <p:sp>
          <p:nvSpPr>
            <p:cNvPr id="8228" name="Line 20"/>
            <p:cNvSpPr>
              <a:spLocks noChangeShapeType="1"/>
            </p:cNvSpPr>
            <p:nvPr/>
          </p:nvSpPr>
          <p:spPr bwMode="auto">
            <a:xfrm flipH="1">
              <a:off x="2490788" y="2976563"/>
              <a:ext cx="0" cy="194786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29" name="Line 21"/>
            <p:cNvSpPr>
              <a:spLocks noChangeShapeType="1"/>
            </p:cNvSpPr>
            <p:nvPr/>
          </p:nvSpPr>
          <p:spPr bwMode="auto">
            <a:xfrm flipH="1">
              <a:off x="900113" y="2997200"/>
              <a:ext cx="0" cy="194786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30" name="Line 3"/>
            <p:cNvSpPr>
              <a:spLocks noChangeShapeType="1"/>
            </p:cNvSpPr>
            <p:nvPr/>
          </p:nvSpPr>
          <p:spPr bwMode="auto">
            <a:xfrm>
              <a:off x="384175" y="3532188"/>
              <a:ext cx="1571625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31" name="Line 42"/>
            <p:cNvSpPr>
              <a:spLocks noChangeShapeType="1"/>
            </p:cNvSpPr>
            <p:nvPr/>
          </p:nvSpPr>
          <p:spPr bwMode="auto">
            <a:xfrm>
              <a:off x="2465388" y="4926013"/>
              <a:ext cx="473075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cxnSp>
          <p:nvCxnSpPr>
            <p:cNvPr id="8232" name="Прямая соединительная линия 45"/>
            <p:cNvCxnSpPr>
              <a:cxnSpLocks noChangeShapeType="1"/>
              <a:stCxn id="8236" idx="1"/>
              <a:endCxn id="8237" idx="1"/>
            </p:cNvCxnSpPr>
            <p:nvPr/>
          </p:nvCxnSpPr>
          <p:spPr bwMode="auto">
            <a:xfrm flipH="1">
              <a:off x="1965325" y="2976563"/>
              <a:ext cx="525463" cy="2505074"/>
            </a:xfrm>
            <a:prstGeom prst="line">
              <a:avLst/>
            </a:prstGeom>
            <a:noFill/>
            <a:ln w="19050" algn="ctr">
              <a:solidFill>
                <a:srgbClr val="00B050"/>
              </a:solidFill>
              <a:round/>
              <a:headEnd/>
              <a:tailEnd/>
            </a:ln>
          </p:spPr>
        </p:cxnSp>
        <p:cxnSp>
          <p:nvCxnSpPr>
            <p:cNvPr id="8233" name="Прямая соединительная линия 47"/>
            <p:cNvCxnSpPr>
              <a:cxnSpLocks noChangeShapeType="1"/>
              <a:stCxn id="8236" idx="1"/>
              <a:endCxn id="8229" idx="1"/>
            </p:cNvCxnSpPr>
            <p:nvPr/>
          </p:nvCxnSpPr>
          <p:spPr bwMode="auto">
            <a:xfrm flipH="1">
              <a:off x="900113" y="2976563"/>
              <a:ext cx="1590675" cy="1968499"/>
            </a:xfrm>
            <a:prstGeom prst="line">
              <a:avLst/>
            </a:prstGeom>
            <a:noFill/>
            <a:ln w="19050" algn="ctr">
              <a:solidFill>
                <a:srgbClr val="00B050"/>
              </a:solidFill>
              <a:prstDash val="lgDash"/>
              <a:round/>
              <a:headEnd/>
              <a:tailEnd/>
            </a:ln>
          </p:spPr>
        </p:cxnSp>
        <p:sp>
          <p:nvSpPr>
            <p:cNvPr id="8234" name="Line 24"/>
            <p:cNvSpPr>
              <a:spLocks noChangeShapeType="1"/>
            </p:cNvSpPr>
            <p:nvPr/>
          </p:nvSpPr>
          <p:spPr bwMode="auto">
            <a:xfrm flipH="1">
              <a:off x="1965325" y="3533775"/>
              <a:ext cx="0" cy="194786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cxnSp>
          <p:nvCxnSpPr>
            <p:cNvPr id="8235" name="Прямая соединительная линия 50"/>
            <p:cNvCxnSpPr>
              <a:cxnSpLocks noChangeShapeType="1"/>
              <a:stCxn id="8234" idx="1"/>
              <a:endCxn id="8229" idx="1"/>
            </p:cNvCxnSpPr>
            <p:nvPr/>
          </p:nvCxnSpPr>
          <p:spPr bwMode="auto">
            <a:xfrm flipH="1" flipV="1">
              <a:off x="900113" y="4945062"/>
              <a:ext cx="1065212" cy="536575"/>
            </a:xfrm>
            <a:prstGeom prst="line">
              <a:avLst/>
            </a:prstGeom>
            <a:noFill/>
            <a:ln w="19050" algn="ctr">
              <a:solidFill>
                <a:srgbClr val="00B050"/>
              </a:solidFill>
              <a:prstDash val="lgDash"/>
              <a:round/>
              <a:headEnd/>
              <a:tailEnd/>
            </a:ln>
          </p:spPr>
        </p:cxnSp>
        <p:sp>
          <p:nvSpPr>
            <p:cNvPr id="8236" name="Line 10"/>
            <p:cNvSpPr>
              <a:spLocks noChangeShapeType="1"/>
            </p:cNvSpPr>
            <p:nvPr/>
          </p:nvSpPr>
          <p:spPr bwMode="auto">
            <a:xfrm flipV="1">
              <a:off x="1965325" y="2976563"/>
              <a:ext cx="525463" cy="55562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37" name="Line 38"/>
            <p:cNvSpPr>
              <a:spLocks noChangeShapeType="1"/>
            </p:cNvSpPr>
            <p:nvPr/>
          </p:nvSpPr>
          <p:spPr bwMode="auto">
            <a:xfrm>
              <a:off x="911225" y="2978150"/>
              <a:ext cx="1054100" cy="2503487"/>
            </a:xfrm>
            <a:prstGeom prst="line">
              <a:avLst/>
            </a:prstGeom>
            <a:noFill/>
            <a:ln w="28575">
              <a:solidFill>
                <a:srgbClr val="A5002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6" name="Нижний колонтитул 45"/>
          <p:cNvSpPr>
            <a:spLocks noGrp="1"/>
          </p:cNvSpPr>
          <p:nvPr>
            <p:ph type="ftr" sz="quarter" idx="11"/>
          </p:nvPr>
        </p:nvSpPr>
        <p:spPr>
          <a:xfrm>
            <a:off x="4608513" y="6492875"/>
            <a:ext cx="4535487" cy="365125"/>
          </a:xfrm>
        </p:spPr>
        <p:txBody>
          <a:bodyPr/>
          <a:lstStyle/>
          <a:p>
            <a:pPr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0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8" name="Text Box 3"/>
          <p:cNvSpPr txBox="1">
            <a:spLocks noChangeArrowheads="1"/>
          </p:cNvSpPr>
          <p:nvPr/>
        </p:nvSpPr>
        <p:spPr bwMode="auto">
          <a:xfrm>
            <a:off x="2214563" y="0"/>
            <a:ext cx="5000625" cy="7858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Уравнение плоскости</a:t>
            </a:r>
          </a:p>
        </p:txBody>
      </p:sp>
      <p:sp>
        <p:nvSpPr>
          <p:cNvPr id="18445" name="TextBox 3"/>
          <p:cNvSpPr txBox="1">
            <a:spLocks noChangeArrowheads="1"/>
          </p:cNvSpPr>
          <p:nvPr/>
        </p:nvSpPr>
        <p:spPr bwMode="auto">
          <a:xfrm>
            <a:off x="714375" y="2357431"/>
            <a:ext cx="81438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Если плоскость проходит через начало координат, то </a:t>
            </a:r>
            <a:r>
              <a:rPr lang="en-US" sz="28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d=0</a:t>
            </a:r>
            <a:endParaRPr lang="ru-RU" sz="2800" b="1" i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Группа 20"/>
          <p:cNvGrpSpPr>
            <a:grpSpLocks/>
          </p:cNvGrpSpPr>
          <p:nvPr/>
        </p:nvGrpSpPr>
        <p:grpSpPr bwMode="auto">
          <a:xfrm>
            <a:off x="571500" y="3333750"/>
            <a:ext cx="3429000" cy="3214688"/>
            <a:chOff x="785786" y="2500306"/>
            <a:chExt cx="3429025" cy="3214710"/>
          </a:xfrm>
        </p:grpSpPr>
        <p:grpSp>
          <p:nvGrpSpPr>
            <p:cNvPr id="3" name="Группа 4"/>
            <p:cNvGrpSpPr>
              <a:grpSpLocks/>
            </p:cNvGrpSpPr>
            <p:nvPr/>
          </p:nvGrpSpPr>
          <p:grpSpPr bwMode="auto">
            <a:xfrm>
              <a:off x="785786" y="2500306"/>
              <a:ext cx="3429025" cy="3214710"/>
              <a:chOff x="2500298" y="2000240"/>
              <a:chExt cx="4429157" cy="3952840"/>
            </a:xfrm>
          </p:grpSpPr>
          <p:cxnSp>
            <p:nvCxnSpPr>
              <p:cNvPr id="6" name="Прямая со стрелкой 5"/>
              <p:cNvCxnSpPr/>
              <p:nvPr/>
            </p:nvCxnSpPr>
            <p:spPr>
              <a:xfrm rot="5400000">
                <a:off x="2428261" y="4310332"/>
                <a:ext cx="1858323" cy="1427173"/>
              </a:xfrm>
              <a:prstGeom prst="straightConnector1">
                <a:avLst/>
              </a:prstGeom>
              <a:ln w="25400">
                <a:solidFill>
                  <a:srgbClr val="000099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Прямая со стрелкой 6"/>
              <p:cNvCxnSpPr/>
              <p:nvPr/>
            </p:nvCxnSpPr>
            <p:spPr>
              <a:xfrm>
                <a:off x="4071008" y="4083045"/>
                <a:ext cx="2858447" cy="1951"/>
              </a:xfrm>
              <a:prstGeom prst="straightConnector1">
                <a:avLst/>
              </a:prstGeom>
              <a:ln w="25400">
                <a:solidFill>
                  <a:srgbClr val="000099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Прямая со стрелкой 7"/>
              <p:cNvCxnSpPr/>
              <p:nvPr/>
            </p:nvCxnSpPr>
            <p:spPr>
              <a:xfrm rot="5400000" flipH="1" flipV="1">
                <a:off x="3035511" y="3035737"/>
                <a:ext cx="2073045" cy="2051"/>
              </a:xfrm>
              <a:prstGeom prst="straightConnector1">
                <a:avLst/>
              </a:prstGeom>
              <a:ln w="25400">
                <a:solidFill>
                  <a:srgbClr val="000099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aphicFrame>
            <p:nvGraphicFramePr>
              <p:cNvPr id="19465" name="Object 17"/>
              <p:cNvGraphicFramePr>
                <a:graphicFrameLocks noChangeAspect="1"/>
              </p:cNvGraphicFramePr>
              <p:nvPr/>
            </p:nvGraphicFramePr>
            <p:xfrm>
              <a:off x="2500298" y="5429264"/>
              <a:ext cx="285712" cy="366448"/>
            </p:xfrm>
            <a:graphic>
              <a:graphicData uri="http://schemas.openxmlformats.org/presentationml/2006/ole">
                <p:oleObj spid="_x0000_s105481" name="Формула" r:id="rId3" imgW="126720" imgH="139680" progId="Equation.3">
                  <p:embed/>
                </p:oleObj>
              </a:graphicData>
            </a:graphic>
          </p:graphicFrame>
          <p:graphicFrame>
            <p:nvGraphicFramePr>
              <p:cNvPr id="19466" name="Object 18"/>
              <p:cNvGraphicFramePr>
                <a:graphicFrameLocks noChangeAspect="1"/>
              </p:cNvGraphicFramePr>
              <p:nvPr/>
            </p:nvGraphicFramePr>
            <p:xfrm>
              <a:off x="6643703" y="4214819"/>
              <a:ext cx="285752" cy="393696"/>
            </p:xfrm>
            <a:graphic>
              <a:graphicData uri="http://schemas.openxmlformats.org/presentationml/2006/ole">
                <p:oleObj spid="_x0000_s105482" name="Формула" r:id="rId4" imgW="139579" imgH="164957" progId="Equation.3">
                  <p:embed/>
                </p:oleObj>
              </a:graphicData>
            </a:graphic>
          </p:graphicFrame>
          <p:graphicFrame>
            <p:nvGraphicFramePr>
              <p:cNvPr id="19467" name="Object 19"/>
              <p:cNvGraphicFramePr>
                <a:graphicFrameLocks noChangeAspect="1"/>
              </p:cNvGraphicFramePr>
              <p:nvPr/>
            </p:nvGraphicFramePr>
            <p:xfrm>
              <a:off x="3786182" y="2000240"/>
              <a:ext cx="248094" cy="289273"/>
            </p:xfrm>
            <a:graphic>
              <a:graphicData uri="http://schemas.openxmlformats.org/presentationml/2006/ole">
                <p:oleObj spid="_x0000_s105483" name="Формула" r:id="rId5" imgW="126725" imgH="126725" progId="Equation.3">
                  <p:embed/>
                </p:oleObj>
              </a:graphicData>
            </a:graphic>
          </p:graphicFrame>
        </p:grpSp>
        <p:cxnSp>
          <p:nvCxnSpPr>
            <p:cNvPr id="13" name="Прямая соединительная линия 12"/>
            <p:cNvCxnSpPr/>
            <p:nvPr/>
          </p:nvCxnSpPr>
          <p:spPr>
            <a:xfrm rot="5400000">
              <a:off x="607192" y="3750470"/>
              <a:ext cx="2071702" cy="714380"/>
            </a:xfrm>
            <a:prstGeom prst="line">
              <a:avLst/>
            </a:prstGeom>
            <a:ln w="254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я соединительная линия 14"/>
            <p:cNvCxnSpPr/>
            <p:nvPr/>
          </p:nvCxnSpPr>
          <p:spPr>
            <a:xfrm flipV="1">
              <a:off x="1285853" y="4214818"/>
              <a:ext cx="2143141" cy="928694"/>
            </a:xfrm>
            <a:prstGeom prst="line">
              <a:avLst/>
            </a:prstGeom>
            <a:ln w="254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>
              <a:off x="2000233" y="3071810"/>
              <a:ext cx="1428760" cy="1143008"/>
            </a:xfrm>
            <a:prstGeom prst="line">
              <a:avLst/>
            </a:prstGeom>
            <a:ln w="254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19462" name="Object 4"/>
            <p:cNvGraphicFramePr>
              <a:graphicFrameLocks noChangeAspect="1"/>
            </p:cNvGraphicFramePr>
            <p:nvPr/>
          </p:nvGraphicFramePr>
          <p:xfrm>
            <a:off x="1262666" y="5060575"/>
            <a:ext cx="339066" cy="368543"/>
          </p:xfrm>
          <a:graphic>
            <a:graphicData uri="http://schemas.openxmlformats.org/presentationml/2006/ole">
              <p:oleObj spid="_x0000_s105478" name="Формула" r:id="rId6" imgW="152280" imgH="164880" progId="Equation.3">
                <p:embed/>
              </p:oleObj>
            </a:graphicData>
          </a:graphic>
        </p:graphicFrame>
        <p:graphicFrame>
          <p:nvGraphicFramePr>
            <p:cNvPr id="19463" name="Object 21"/>
            <p:cNvGraphicFramePr>
              <a:graphicFrameLocks noChangeAspect="1"/>
            </p:cNvGraphicFramePr>
            <p:nvPr/>
          </p:nvGraphicFramePr>
          <p:xfrm>
            <a:off x="3251055" y="4229325"/>
            <a:ext cx="338994" cy="368540"/>
          </p:xfrm>
          <a:graphic>
            <a:graphicData uri="http://schemas.openxmlformats.org/presentationml/2006/ole">
              <p:oleObj spid="_x0000_s105479" name="Формула" r:id="rId7" imgW="152280" imgH="164880" progId="Equation.3">
                <p:embed/>
              </p:oleObj>
            </a:graphicData>
          </a:graphic>
        </p:graphicFrame>
        <p:graphicFrame>
          <p:nvGraphicFramePr>
            <p:cNvPr id="19464" name="Object 22"/>
            <p:cNvGraphicFramePr>
              <a:graphicFrameLocks noChangeAspect="1"/>
            </p:cNvGraphicFramePr>
            <p:nvPr/>
          </p:nvGraphicFramePr>
          <p:xfrm>
            <a:off x="2012295" y="2785870"/>
            <a:ext cx="338993" cy="395839"/>
          </p:xfrm>
          <a:graphic>
            <a:graphicData uri="http://schemas.openxmlformats.org/presentationml/2006/ole">
              <p:oleObj spid="_x0000_s105480" name="Формула" r:id="rId8" imgW="152280" imgH="177480" progId="Equation.3">
                <p:embed/>
              </p:oleObj>
            </a:graphicData>
          </a:graphic>
        </p:graphicFrame>
      </p:grpSp>
      <p:sp>
        <p:nvSpPr>
          <p:cNvPr id="18447" name="TextBox 21"/>
          <p:cNvSpPr txBox="1">
            <a:spLocks noChangeArrowheads="1"/>
          </p:cNvSpPr>
          <p:nvPr/>
        </p:nvSpPr>
        <p:spPr bwMode="auto">
          <a:xfrm>
            <a:off x="4238625" y="3286124"/>
            <a:ext cx="435768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Если плоскость пересекает  оси координат в точках А, В, С, то </a:t>
            </a:r>
            <a:endParaRPr lang="ru-RU" sz="2800" b="1" i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" name="Группа 29"/>
          <p:cNvGrpSpPr>
            <a:grpSpLocks/>
          </p:cNvGrpSpPr>
          <p:nvPr/>
        </p:nvGrpSpPr>
        <p:grpSpPr bwMode="auto">
          <a:xfrm>
            <a:off x="5000625" y="4714875"/>
            <a:ext cx="2714625" cy="1214438"/>
            <a:chOff x="4714876" y="3786190"/>
            <a:chExt cx="2714644" cy="1214446"/>
          </a:xfrm>
        </p:grpSpPr>
        <p:sp>
          <p:nvSpPr>
            <p:cNvPr id="28" name="Прямоугольник 27"/>
            <p:cNvSpPr/>
            <p:nvPr/>
          </p:nvSpPr>
          <p:spPr>
            <a:xfrm>
              <a:off x="4714876" y="3857628"/>
              <a:ext cx="2714644" cy="11430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graphicFrame>
          <p:nvGraphicFramePr>
            <p:cNvPr id="19460" name="Object 11"/>
            <p:cNvGraphicFramePr>
              <a:graphicFrameLocks noChangeAspect="1"/>
            </p:cNvGraphicFramePr>
            <p:nvPr/>
          </p:nvGraphicFramePr>
          <p:xfrm>
            <a:off x="4714876" y="3786190"/>
            <a:ext cx="2624138" cy="1147762"/>
          </p:xfrm>
          <a:graphic>
            <a:graphicData uri="http://schemas.openxmlformats.org/presentationml/2006/ole">
              <p:oleObj spid="_x0000_s105476" name="Формула" r:id="rId9" imgW="901440" imgH="393480" progId="Equation.3">
                <p:embed/>
              </p:oleObj>
            </a:graphicData>
          </a:graphic>
        </p:graphicFrame>
      </p:grpSp>
      <p:sp>
        <p:nvSpPr>
          <p:cNvPr id="18450" name="TextBox 28"/>
          <p:cNvSpPr txBox="1">
            <a:spLocks noChangeArrowheads="1"/>
          </p:cNvSpPr>
          <p:nvPr/>
        </p:nvSpPr>
        <p:spPr bwMode="auto">
          <a:xfrm>
            <a:off x="3643313" y="6096000"/>
            <a:ext cx="49291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уравнение плоскости в отрезках</a:t>
            </a:r>
          </a:p>
        </p:txBody>
      </p:sp>
      <p:grpSp>
        <p:nvGrpSpPr>
          <p:cNvPr id="10" name="Группа 33"/>
          <p:cNvGrpSpPr>
            <a:grpSpLocks/>
          </p:cNvGrpSpPr>
          <p:nvPr/>
        </p:nvGrpSpPr>
        <p:grpSpPr bwMode="auto">
          <a:xfrm>
            <a:off x="571472" y="1357298"/>
            <a:ext cx="3786187" cy="714375"/>
            <a:chOff x="1500166" y="5857892"/>
            <a:chExt cx="3786214" cy="714380"/>
          </a:xfrm>
        </p:grpSpPr>
        <p:sp>
          <p:nvSpPr>
            <p:cNvPr id="35" name="Прямоугольник 34"/>
            <p:cNvSpPr/>
            <p:nvPr/>
          </p:nvSpPr>
          <p:spPr>
            <a:xfrm>
              <a:off x="1500166" y="5857892"/>
              <a:ext cx="3786214" cy="71438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graphicFrame>
          <p:nvGraphicFramePr>
            <p:cNvPr id="19458" name="Object 13"/>
            <p:cNvGraphicFramePr>
              <a:graphicFrameLocks noChangeAspect="1"/>
            </p:cNvGraphicFramePr>
            <p:nvPr/>
          </p:nvGraphicFramePr>
          <p:xfrm>
            <a:off x="1643042" y="5929330"/>
            <a:ext cx="3476459" cy="591738"/>
          </p:xfrm>
          <a:graphic>
            <a:graphicData uri="http://schemas.openxmlformats.org/presentationml/2006/ole">
              <p:oleObj spid="_x0000_s105474" name="Формула" r:id="rId10" imgW="1193760" imgH="203040" progId="Equation.3">
                <p:embed/>
              </p:oleObj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8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8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45" grpId="0"/>
      <p:bldP spid="18447" grpId="0"/>
      <p:bldP spid="1845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54"/>
          <p:cNvGrpSpPr>
            <a:grpSpLocks/>
          </p:cNvGrpSpPr>
          <p:nvPr/>
        </p:nvGrpSpPr>
        <p:grpSpPr bwMode="auto">
          <a:xfrm>
            <a:off x="285720" y="1500174"/>
            <a:ext cx="5500726" cy="4595160"/>
            <a:chOff x="-36512" y="2420938"/>
            <a:chExt cx="2900362" cy="3699344"/>
          </a:xfrm>
        </p:grpSpPr>
        <p:sp>
          <p:nvSpPr>
            <p:cNvPr id="3" name="Freeform 2" descr="Широкий диагональный 1"/>
            <p:cNvSpPr>
              <a:spLocks/>
            </p:cNvSpPr>
            <p:nvPr/>
          </p:nvSpPr>
          <p:spPr bwMode="auto">
            <a:xfrm>
              <a:off x="911225" y="2978150"/>
              <a:ext cx="1579563" cy="2503487"/>
            </a:xfrm>
            <a:custGeom>
              <a:avLst/>
              <a:gdLst>
                <a:gd name="T0" fmla="*/ 2147483647 w 1361"/>
                <a:gd name="T1" fmla="*/ 2147483647 h 2041"/>
                <a:gd name="T2" fmla="*/ 2147483647 w 1361"/>
                <a:gd name="T3" fmla="*/ 0 h 2041"/>
                <a:gd name="T4" fmla="*/ 0 w 1361"/>
                <a:gd name="T5" fmla="*/ 2147483647 h 2041"/>
                <a:gd name="T6" fmla="*/ 2147483647 w 1361"/>
                <a:gd name="T7" fmla="*/ 2147483647 h 204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361"/>
                <a:gd name="T13" fmla="*/ 0 h 2041"/>
                <a:gd name="T14" fmla="*/ 1361 w 1361"/>
                <a:gd name="T15" fmla="*/ 2041 h 204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361" h="2041">
                  <a:moveTo>
                    <a:pt x="907" y="2041"/>
                  </a:moveTo>
                  <a:lnTo>
                    <a:pt x="1361" y="0"/>
                  </a:lnTo>
                  <a:lnTo>
                    <a:pt x="0" y="1587"/>
                  </a:lnTo>
                  <a:lnTo>
                    <a:pt x="907" y="2041"/>
                  </a:lnTo>
                  <a:close/>
                </a:path>
              </a:pathLst>
            </a:custGeom>
            <a:pattFill prst="wdDnDiag">
              <a:fgClr>
                <a:schemeClr val="folHlink"/>
              </a:fgClr>
              <a:bgClr>
                <a:schemeClr val="bg1"/>
              </a:bgClr>
            </a:pattFill>
            <a:ln w="9525">
              <a:solidFill>
                <a:schemeClr val="accent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" name="Text Box 9"/>
            <p:cNvSpPr txBox="1">
              <a:spLocks noChangeArrowheads="1"/>
            </p:cNvSpPr>
            <p:nvPr/>
          </p:nvSpPr>
          <p:spPr bwMode="auto">
            <a:xfrm flipH="1">
              <a:off x="1271906" y="5822950"/>
              <a:ext cx="153932" cy="297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ru-RU" dirty="0" err="1">
                  <a:latin typeface="Times New Roman" pitchFamily="18" charset="0"/>
                  <a:cs typeface="Times New Roman" pitchFamily="18" charset="0"/>
                </a:rPr>
                <a:t>х</a:t>
              </a:r>
              <a:endParaRPr lang="ru-RU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" name="Text Box 10"/>
            <p:cNvSpPr txBox="1">
              <a:spLocks noChangeArrowheads="1"/>
            </p:cNvSpPr>
            <p:nvPr/>
          </p:nvSpPr>
          <p:spPr bwMode="auto">
            <a:xfrm>
              <a:off x="117420" y="4981575"/>
              <a:ext cx="192414" cy="297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ru-RU" dirty="0">
                  <a:latin typeface="Times New Roman" pitchFamily="18" charset="0"/>
                  <a:cs typeface="Times New Roman" pitchFamily="18" charset="0"/>
                </a:rPr>
                <a:t>у</a:t>
              </a:r>
            </a:p>
          </p:txBody>
        </p:sp>
        <p:sp>
          <p:nvSpPr>
            <p:cNvPr id="8" name="Text Box 11"/>
            <p:cNvSpPr txBox="1">
              <a:spLocks noChangeArrowheads="1"/>
            </p:cNvSpPr>
            <p:nvPr/>
          </p:nvSpPr>
          <p:spPr bwMode="auto">
            <a:xfrm flipH="1">
              <a:off x="2272461" y="2420938"/>
              <a:ext cx="153932" cy="297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dirty="0">
                  <a:latin typeface="Times New Roman" pitchFamily="18" charset="0"/>
                  <a:cs typeface="Times New Roman" pitchFamily="18" charset="0"/>
                </a:rPr>
                <a:t>z</a:t>
              </a:r>
              <a:endParaRPr lang="ru-RU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" name="Line 3"/>
            <p:cNvSpPr>
              <a:spLocks noChangeShapeType="1"/>
            </p:cNvSpPr>
            <p:nvPr/>
          </p:nvSpPr>
          <p:spPr bwMode="auto">
            <a:xfrm>
              <a:off x="384175" y="5481638"/>
              <a:ext cx="1571625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" name="Line 5"/>
            <p:cNvSpPr>
              <a:spLocks noChangeShapeType="1"/>
            </p:cNvSpPr>
            <p:nvPr/>
          </p:nvSpPr>
          <p:spPr bwMode="auto">
            <a:xfrm flipH="1">
              <a:off x="384175" y="3533775"/>
              <a:ext cx="0" cy="194786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" name="Line 6"/>
            <p:cNvSpPr>
              <a:spLocks noChangeShapeType="1"/>
            </p:cNvSpPr>
            <p:nvPr/>
          </p:nvSpPr>
          <p:spPr bwMode="auto">
            <a:xfrm>
              <a:off x="911225" y="2976563"/>
              <a:ext cx="1574800" cy="1111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" name="Line 7"/>
            <p:cNvSpPr>
              <a:spLocks noChangeShapeType="1"/>
            </p:cNvSpPr>
            <p:nvPr/>
          </p:nvSpPr>
          <p:spPr bwMode="auto">
            <a:xfrm>
              <a:off x="911225" y="4924425"/>
              <a:ext cx="15748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" name="Line 8"/>
            <p:cNvSpPr>
              <a:spLocks noChangeShapeType="1"/>
            </p:cNvSpPr>
            <p:nvPr/>
          </p:nvSpPr>
          <p:spPr bwMode="auto">
            <a:xfrm flipV="1">
              <a:off x="384175" y="2978150"/>
              <a:ext cx="527050" cy="55562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" name="Line 10"/>
            <p:cNvSpPr>
              <a:spLocks noChangeShapeType="1"/>
            </p:cNvSpPr>
            <p:nvPr/>
          </p:nvSpPr>
          <p:spPr bwMode="auto">
            <a:xfrm flipV="1">
              <a:off x="1965325" y="4926013"/>
              <a:ext cx="525463" cy="55562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" name="Line 11"/>
            <p:cNvSpPr>
              <a:spLocks noChangeShapeType="1"/>
            </p:cNvSpPr>
            <p:nvPr/>
          </p:nvSpPr>
          <p:spPr bwMode="auto">
            <a:xfrm flipV="1">
              <a:off x="431800" y="4868863"/>
              <a:ext cx="527050" cy="55562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" name="Text Box 12"/>
            <p:cNvSpPr txBox="1">
              <a:spLocks noChangeArrowheads="1"/>
            </p:cNvSpPr>
            <p:nvPr/>
          </p:nvSpPr>
          <p:spPr bwMode="auto">
            <a:xfrm>
              <a:off x="542925" y="4581128"/>
              <a:ext cx="36830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i="0"/>
                <a:t>C</a:t>
              </a:r>
              <a:endParaRPr lang="ru-RU" i="0"/>
            </a:p>
          </p:txBody>
        </p:sp>
        <p:sp>
          <p:nvSpPr>
            <p:cNvPr id="17" name="Text Box 13"/>
            <p:cNvSpPr txBox="1">
              <a:spLocks noChangeArrowheads="1"/>
            </p:cNvSpPr>
            <p:nvPr/>
          </p:nvSpPr>
          <p:spPr bwMode="auto">
            <a:xfrm>
              <a:off x="-508" y="5336381"/>
              <a:ext cx="36830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i="0"/>
                <a:t>D</a:t>
              </a:r>
              <a:endParaRPr lang="ru-RU" i="0"/>
            </a:p>
          </p:txBody>
        </p:sp>
        <p:sp>
          <p:nvSpPr>
            <p:cNvPr id="18" name="Text Box 14"/>
            <p:cNvSpPr txBox="1">
              <a:spLocks noChangeArrowheads="1"/>
            </p:cNvSpPr>
            <p:nvPr/>
          </p:nvSpPr>
          <p:spPr bwMode="auto">
            <a:xfrm>
              <a:off x="1968500" y="5424488"/>
              <a:ext cx="307975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i="0"/>
                <a:t>A</a:t>
              </a:r>
              <a:endParaRPr lang="ru-RU" i="0"/>
            </a:p>
          </p:txBody>
        </p:sp>
        <p:sp>
          <p:nvSpPr>
            <p:cNvPr id="19" name="Text Box 15"/>
            <p:cNvSpPr txBox="1">
              <a:spLocks noChangeArrowheads="1"/>
            </p:cNvSpPr>
            <p:nvPr/>
          </p:nvSpPr>
          <p:spPr bwMode="auto">
            <a:xfrm>
              <a:off x="2495550" y="4581128"/>
              <a:ext cx="36830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i="0"/>
                <a:t>B</a:t>
              </a:r>
              <a:endParaRPr lang="ru-RU" i="0"/>
            </a:p>
          </p:txBody>
        </p:sp>
        <p:sp>
          <p:nvSpPr>
            <p:cNvPr id="20" name="Text Box 16"/>
            <p:cNvSpPr txBox="1">
              <a:spLocks noChangeArrowheads="1"/>
            </p:cNvSpPr>
            <p:nvPr/>
          </p:nvSpPr>
          <p:spPr bwMode="auto">
            <a:xfrm>
              <a:off x="469900" y="2587625"/>
              <a:ext cx="460375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i="0"/>
                <a:t>C</a:t>
              </a:r>
              <a:r>
                <a:rPr lang="en-US" i="0" baseline="-25000"/>
                <a:t>1</a:t>
              </a:r>
              <a:endParaRPr lang="ru-RU" i="0" baseline="-25000"/>
            </a:p>
          </p:txBody>
        </p:sp>
        <p:sp>
          <p:nvSpPr>
            <p:cNvPr id="21" name="Text Box 17"/>
            <p:cNvSpPr txBox="1">
              <a:spLocks noChangeArrowheads="1"/>
            </p:cNvSpPr>
            <p:nvPr/>
          </p:nvSpPr>
          <p:spPr bwMode="auto">
            <a:xfrm>
              <a:off x="-36512" y="3422650"/>
              <a:ext cx="460375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i="0"/>
                <a:t>D</a:t>
              </a:r>
              <a:r>
                <a:rPr lang="en-US" i="0" baseline="-25000"/>
                <a:t>1</a:t>
              </a:r>
              <a:endParaRPr lang="ru-RU" i="0" baseline="-25000"/>
            </a:p>
          </p:txBody>
        </p:sp>
        <p:sp>
          <p:nvSpPr>
            <p:cNvPr id="22" name="Text Box 18"/>
            <p:cNvSpPr txBox="1">
              <a:spLocks noChangeArrowheads="1"/>
            </p:cNvSpPr>
            <p:nvPr/>
          </p:nvSpPr>
          <p:spPr bwMode="auto">
            <a:xfrm>
              <a:off x="1911350" y="3422650"/>
              <a:ext cx="479425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i="0"/>
                <a:t>A</a:t>
              </a:r>
              <a:r>
                <a:rPr lang="en-US" i="0" baseline="-25000"/>
                <a:t>1</a:t>
              </a:r>
              <a:endParaRPr lang="ru-RU" i="0" baseline="-25000"/>
            </a:p>
          </p:txBody>
        </p:sp>
        <p:sp>
          <p:nvSpPr>
            <p:cNvPr id="23" name="Text Box 19"/>
            <p:cNvSpPr txBox="1">
              <a:spLocks noChangeArrowheads="1"/>
            </p:cNvSpPr>
            <p:nvPr/>
          </p:nvSpPr>
          <p:spPr bwMode="auto">
            <a:xfrm>
              <a:off x="2390775" y="2586038"/>
              <a:ext cx="460375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i="0"/>
                <a:t>B</a:t>
              </a:r>
              <a:r>
                <a:rPr lang="en-US" i="0" baseline="-25000"/>
                <a:t>1</a:t>
              </a:r>
              <a:endParaRPr lang="ru-RU" i="0" baseline="-25000"/>
            </a:p>
          </p:txBody>
        </p:sp>
        <p:sp>
          <p:nvSpPr>
            <p:cNvPr id="24" name="Line 20"/>
            <p:cNvSpPr>
              <a:spLocks noChangeShapeType="1"/>
            </p:cNvSpPr>
            <p:nvPr/>
          </p:nvSpPr>
          <p:spPr bwMode="auto">
            <a:xfrm flipH="1">
              <a:off x="2490788" y="2976563"/>
              <a:ext cx="0" cy="194786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" name="Line 21"/>
            <p:cNvSpPr>
              <a:spLocks noChangeShapeType="1"/>
            </p:cNvSpPr>
            <p:nvPr/>
          </p:nvSpPr>
          <p:spPr bwMode="auto">
            <a:xfrm flipH="1">
              <a:off x="900113" y="2997200"/>
              <a:ext cx="0" cy="194786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" name="Line 3"/>
            <p:cNvSpPr>
              <a:spLocks noChangeShapeType="1"/>
            </p:cNvSpPr>
            <p:nvPr/>
          </p:nvSpPr>
          <p:spPr bwMode="auto">
            <a:xfrm>
              <a:off x="384175" y="3532188"/>
              <a:ext cx="1571625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cxnSp>
          <p:nvCxnSpPr>
            <p:cNvPr id="28" name="Прямая соединительная линия 45"/>
            <p:cNvCxnSpPr>
              <a:cxnSpLocks noChangeShapeType="1"/>
              <a:stCxn id="32" idx="1"/>
              <a:endCxn id="33" idx="1"/>
            </p:cNvCxnSpPr>
            <p:nvPr/>
          </p:nvCxnSpPr>
          <p:spPr bwMode="auto">
            <a:xfrm flipH="1">
              <a:off x="1965325" y="2976563"/>
              <a:ext cx="525463" cy="2505074"/>
            </a:xfrm>
            <a:prstGeom prst="line">
              <a:avLst/>
            </a:prstGeom>
            <a:noFill/>
            <a:ln w="19050" algn="ctr">
              <a:solidFill>
                <a:srgbClr val="00B050"/>
              </a:solidFill>
              <a:round/>
              <a:headEnd/>
              <a:tailEnd/>
            </a:ln>
          </p:spPr>
        </p:cxnSp>
        <p:cxnSp>
          <p:nvCxnSpPr>
            <p:cNvPr id="29" name="Прямая соединительная линия 47"/>
            <p:cNvCxnSpPr>
              <a:cxnSpLocks noChangeShapeType="1"/>
              <a:stCxn id="32" idx="1"/>
              <a:endCxn id="25" idx="1"/>
            </p:cNvCxnSpPr>
            <p:nvPr/>
          </p:nvCxnSpPr>
          <p:spPr bwMode="auto">
            <a:xfrm flipH="1">
              <a:off x="900113" y="2976563"/>
              <a:ext cx="1590675" cy="1968499"/>
            </a:xfrm>
            <a:prstGeom prst="line">
              <a:avLst/>
            </a:prstGeom>
            <a:noFill/>
            <a:ln w="19050" algn="ctr">
              <a:solidFill>
                <a:srgbClr val="00B050"/>
              </a:solidFill>
              <a:prstDash val="lgDash"/>
              <a:round/>
              <a:headEnd/>
              <a:tailEnd/>
            </a:ln>
          </p:spPr>
        </p:cxnSp>
        <p:sp>
          <p:nvSpPr>
            <p:cNvPr id="30" name="Line 24"/>
            <p:cNvSpPr>
              <a:spLocks noChangeShapeType="1"/>
            </p:cNvSpPr>
            <p:nvPr/>
          </p:nvSpPr>
          <p:spPr bwMode="auto">
            <a:xfrm flipH="1">
              <a:off x="1965325" y="3533775"/>
              <a:ext cx="0" cy="194786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cxnSp>
          <p:nvCxnSpPr>
            <p:cNvPr id="31" name="Прямая соединительная линия 50"/>
            <p:cNvCxnSpPr>
              <a:cxnSpLocks noChangeShapeType="1"/>
              <a:stCxn id="30" idx="1"/>
              <a:endCxn id="25" idx="1"/>
            </p:cNvCxnSpPr>
            <p:nvPr/>
          </p:nvCxnSpPr>
          <p:spPr bwMode="auto">
            <a:xfrm flipH="1" flipV="1">
              <a:off x="900113" y="4945062"/>
              <a:ext cx="1065212" cy="536575"/>
            </a:xfrm>
            <a:prstGeom prst="line">
              <a:avLst/>
            </a:prstGeom>
            <a:noFill/>
            <a:ln w="19050" algn="ctr">
              <a:solidFill>
                <a:srgbClr val="00B050"/>
              </a:solidFill>
              <a:prstDash val="lgDash"/>
              <a:round/>
              <a:headEnd/>
              <a:tailEnd/>
            </a:ln>
          </p:spPr>
        </p:cxnSp>
        <p:sp>
          <p:nvSpPr>
            <p:cNvPr id="32" name="Line 10"/>
            <p:cNvSpPr>
              <a:spLocks noChangeShapeType="1"/>
            </p:cNvSpPr>
            <p:nvPr/>
          </p:nvSpPr>
          <p:spPr bwMode="auto">
            <a:xfrm flipV="1">
              <a:off x="1965325" y="2976563"/>
              <a:ext cx="525463" cy="55562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3" name="Line 38"/>
            <p:cNvSpPr>
              <a:spLocks noChangeShapeType="1"/>
            </p:cNvSpPr>
            <p:nvPr/>
          </p:nvSpPr>
          <p:spPr bwMode="auto">
            <a:xfrm>
              <a:off x="911225" y="2978150"/>
              <a:ext cx="1054100" cy="2503487"/>
            </a:xfrm>
            <a:prstGeom prst="line">
              <a:avLst/>
            </a:prstGeom>
            <a:noFill/>
            <a:ln w="28575">
              <a:solidFill>
                <a:srgbClr val="A5002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cxnSp>
        <p:nvCxnSpPr>
          <p:cNvPr id="35" name="Прямая со стрелкой 34"/>
          <p:cNvCxnSpPr>
            <a:stCxn id="32" idx="1"/>
          </p:cNvCxnSpPr>
          <p:nvPr/>
        </p:nvCxnSpPr>
        <p:spPr>
          <a:xfrm rot="5400000" flipH="1">
            <a:off x="4730403" y="1841840"/>
            <a:ext cx="618734" cy="7828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>
            <a:stCxn id="33" idx="1"/>
          </p:cNvCxnSpPr>
          <p:nvPr/>
        </p:nvCxnSpPr>
        <p:spPr>
          <a:xfrm rot="16200000" flipH="1" flipV="1">
            <a:off x="3334861" y="5110418"/>
            <a:ext cx="555854" cy="93909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>
            <a:stCxn id="25" idx="1"/>
          </p:cNvCxnSpPr>
          <p:nvPr/>
        </p:nvCxnSpPr>
        <p:spPr>
          <a:xfrm rot="16200000" flipH="1" flipV="1">
            <a:off x="1920046" y="4501401"/>
            <a:ext cx="7918" cy="27617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 rot="10800000" flipV="1">
            <a:off x="1500166" y="4643445"/>
            <a:ext cx="214314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 rot="10800000">
            <a:off x="1142976" y="4643446"/>
            <a:ext cx="142876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 стрелкой 54"/>
          <p:cNvCxnSpPr/>
          <p:nvPr/>
        </p:nvCxnSpPr>
        <p:spPr>
          <a:xfrm rot="10800000">
            <a:off x="428596" y="4643446"/>
            <a:ext cx="571504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Заголовок 36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/>
          <a:lstStyle/>
          <a:p>
            <a:r>
              <a:rPr lang="ru-RU" sz="2400" dirty="0" smtClean="0">
                <a:solidFill>
                  <a:srgbClr val="A50021"/>
                </a:solidFill>
              </a:rPr>
              <a:t/>
            </a:r>
            <a:br>
              <a:rPr lang="ru-RU" sz="2400" dirty="0" smtClean="0">
                <a:solidFill>
                  <a:srgbClr val="A50021"/>
                </a:solidFill>
              </a:rPr>
            </a:br>
            <a:r>
              <a:rPr lang="ru-RU" sz="2000" dirty="0" smtClean="0">
                <a:solidFill>
                  <a:srgbClr val="A50021"/>
                </a:solidFill>
              </a:rPr>
              <a:t>Задача№2. </a:t>
            </a:r>
            <a:r>
              <a:rPr lang="ru-RU" sz="2000" dirty="0" smtClean="0"/>
              <a:t>Дан прямоугольный параллелепипед АВС</a:t>
            </a:r>
            <a:r>
              <a:rPr lang="en-US" sz="2000" dirty="0" smtClean="0"/>
              <a:t>DA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B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C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D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 (</a:t>
            </a:r>
            <a:r>
              <a:rPr lang="ru-RU" sz="2000" dirty="0" smtClean="0"/>
              <a:t>АВ  = </a:t>
            </a:r>
            <a:r>
              <a:rPr lang="en-US" sz="2000" dirty="0" smtClean="0"/>
              <a:t>AD = </a:t>
            </a:r>
            <a:r>
              <a:rPr lang="ru-RU" sz="2000" dirty="0" smtClean="0"/>
              <a:t> 2, АА</a:t>
            </a:r>
            <a:r>
              <a:rPr lang="ru-RU" sz="2000" baseline="-25000" dirty="0" smtClean="0"/>
              <a:t>1</a:t>
            </a:r>
            <a:r>
              <a:rPr lang="ru-RU" sz="2000" dirty="0" smtClean="0"/>
              <a:t> = 1). Найти угол между прямой АС</a:t>
            </a:r>
            <a:r>
              <a:rPr lang="ru-RU" sz="2000" baseline="-25000" dirty="0" smtClean="0"/>
              <a:t>1</a:t>
            </a:r>
            <a:r>
              <a:rPr lang="ru-RU" sz="2000" dirty="0" smtClean="0"/>
              <a:t> и плоскостью АВ</a:t>
            </a:r>
            <a:r>
              <a:rPr lang="ru-RU" sz="2000" baseline="-25000" dirty="0" smtClean="0"/>
              <a:t>1</a:t>
            </a:r>
            <a:r>
              <a:rPr lang="ru-RU" sz="2000" dirty="0" smtClean="0"/>
              <a:t>С. </a:t>
            </a:r>
            <a:br>
              <a:rPr lang="ru-RU" sz="2000" dirty="0" smtClean="0"/>
            </a:br>
            <a:endParaRPr lang="ru-RU" sz="2000" dirty="0"/>
          </a:p>
        </p:txBody>
      </p:sp>
      <p:sp>
        <p:nvSpPr>
          <p:cNvPr id="38" name="TextBox 37"/>
          <p:cNvSpPr txBox="1"/>
          <p:nvPr/>
        </p:nvSpPr>
        <p:spPr>
          <a:xfrm>
            <a:off x="5072066" y="3286124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ru-RU" dirty="0"/>
          </a:p>
        </p:txBody>
      </p:sp>
      <p:sp>
        <p:nvSpPr>
          <p:cNvPr id="39" name="TextBox 38"/>
          <p:cNvSpPr txBox="1"/>
          <p:nvPr/>
        </p:nvSpPr>
        <p:spPr>
          <a:xfrm>
            <a:off x="4500562" y="5072074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endParaRPr lang="ru-RU" dirty="0"/>
          </a:p>
        </p:txBody>
      </p:sp>
      <p:sp>
        <p:nvSpPr>
          <p:cNvPr id="41" name="TextBox 40"/>
          <p:cNvSpPr txBox="1"/>
          <p:nvPr/>
        </p:nvSpPr>
        <p:spPr>
          <a:xfrm>
            <a:off x="2285984" y="5429264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endParaRPr lang="ru-RU" dirty="0"/>
          </a:p>
        </p:txBody>
      </p:sp>
      <p:sp>
        <p:nvSpPr>
          <p:cNvPr id="98305" name="Rectangle 1"/>
          <p:cNvSpPr>
            <a:spLocks noChangeArrowheads="1"/>
          </p:cNvSpPr>
          <p:nvPr/>
        </p:nvSpPr>
        <p:spPr bwMode="auto">
          <a:xfrm>
            <a:off x="5500694" y="1428736"/>
            <a:ext cx="355616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Рассмотрим случай, когда</a:t>
            </a:r>
            <a:r>
              <a:rPr kumimoji="0" lang="ru-RU" b="0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т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очки А,В</a:t>
            </a:r>
            <a:r>
              <a:rPr kumimoji="0" lang="ru-RU" b="0" i="0" u="none" strike="noStrike" cap="none" normalizeH="0" baseline="-3000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,С лежат на координатных осях. 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Тогда уравнение плоскости АВ</a:t>
            </a:r>
            <a:r>
              <a:rPr kumimoji="0" lang="ru-RU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 имеет вид: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8307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8306" name="Object 2"/>
          <p:cNvGraphicFramePr>
            <a:graphicFrameLocks noChangeAspect="1"/>
          </p:cNvGraphicFramePr>
          <p:nvPr/>
        </p:nvGraphicFramePr>
        <p:xfrm>
          <a:off x="6000760" y="2786058"/>
          <a:ext cx="2000264" cy="857256"/>
        </p:xfrm>
        <a:graphic>
          <a:graphicData uri="http://schemas.openxmlformats.org/presentationml/2006/ole">
            <p:oleObj spid="_x0000_s98306" name="Формула" r:id="rId3" imgW="863225" imgH="393529" progId="Equation.3">
              <p:embed/>
            </p:oleObj>
          </a:graphicData>
        </a:graphic>
      </p:graphicFrame>
      <p:sp>
        <p:nvSpPr>
          <p:cNvPr id="9830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8308" name="Object 4"/>
          <p:cNvGraphicFramePr>
            <a:graphicFrameLocks noChangeAspect="1"/>
          </p:cNvGraphicFramePr>
          <p:nvPr/>
        </p:nvGraphicFramePr>
        <p:xfrm>
          <a:off x="6143636" y="3786190"/>
          <a:ext cx="1285884" cy="519114"/>
        </p:xfrm>
        <a:graphic>
          <a:graphicData uri="http://schemas.openxmlformats.org/presentationml/2006/ole">
            <p:oleObj spid="_x0000_s98308" name="Формула" r:id="rId4" imgW="469696" imgH="241195" progId="Equation.3">
              <p:embed/>
            </p:oleObj>
          </a:graphicData>
        </a:graphic>
      </p:graphicFrame>
      <p:sp>
        <p:nvSpPr>
          <p:cNvPr id="9831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8313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8312" name="Object 8"/>
          <p:cNvGraphicFramePr>
            <a:graphicFrameLocks noChangeAspect="1"/>
          </p:cNvGraphicFramePr>
          <p:nvPr/>
        </p:nvGraphicFramePr>
        <p:xfrm>
          <a:off x="6215074" y="4500570"/>
          <a:ext cx="1500198" cy="528639"/>
        </p:xfrm>
        <a:graphic>
          <a:graphicData uri="http://schemas.openxmlformats.org/presentationml/2006/ole">
            <p:oleObj spid="_x0000_s98312" name="Формула" r:id="rId5" imgW="761669" imgH="253890" progId="Equation.3">
              <p:embed/>
            </p:oleObj>
          </a:graphicData>
        </a:graphic>
      </p:graphicFrame>
      <p:sp>
        <p:nvSpPr>
          <p:cNvPr id="9831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8314" name="Object 10"/>
          <p:cNvGraphicFramePr>
            <a:graphicFrameLocks noChangeAspect="1"/>
          </p:cNvGraphicFramePr>
          <p:nvPr/>
        </p:nvGraphicFramePr>
        <p:xfrm>
          <a:off x="6000760" y="5143512"/>
          <a:ext cx="1500198" cy="428628"/>
        </p:xfrm>
        <a:graphic>
          <a:graphicData uri="http://schemas.openxmlformats.org/presentationml/2006/ole">
            <p:oleObj spid="_x0000_s98314" name="Формула" r:id="rId6" imgW="799753" imgH="253890" progId="Equation.3">
              <p:embed/>
            </p:oleObj>
          </a:graphicData>
        </a:graphic>
      </p:graphicFrame>
      <p:sp>
        <p:nvSpPr>
          <p:cNvPr id="98317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8316" name="Object 12"/>
          <p:cNvGraphicFramePr>
            <a:graphicFrameLocks noChangeAspect="1"/>
          </p:cNvGraphicFramePr>
          <p:nvPr/>
        </p:nvGraphicFramePr>
        <p:xfrm>
          <a:off x="4643438" y="5715016"/>
          <a:ext cx="3000396" cy="785818"/>
        </p:xfrm>
        <a:graphic>
          <a:graphicData uri="http://schemas.openxmlformats.org/presentationml/2006/ole">
            <p:oleObj spid="_x0000_s98316" name="Формула" r:id="rId7" imgW="2044700" imgH="457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5862</TotalTime>
  <Words>655</Words>
  <Application>Microsoft Office PowerPoint</Application>
  <PresentationFormat>Экран (4:3)</PresentationFormat>
  <Paragraphs>217</Paragraphs>
  <Slides>15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15</vt:i4>
      </vt:variant>
    </vt:vector>
  </HeadingPairs>
  <TitlesOfParts>
    <vt:vector size="18" baseType="lpstr">
      <vt:lpstr>Оформление по умолчанию</vt:lpstr>
      <vt:lpstr>Формула</vt:lpstr>
      <vt:lpstr>Слайд</vt:lpstr>
      <vt:lpstr>Муниципальное общеобразовательное учреждение «Cредняя общеобразовательная школа №3 г.Козьмодемьянска» Республики Марий Эл     Метод координат при решении стереометрических задач геометрия, 11 класс  </vt:lpstr>
      <vt:lpstr>Задача№1. Точка К – середина ребра АА1 куба АВСDA1B1C1D1. Найдите угол между прямыми А1В и СК.</vt:lpstr>
      <vt:lpstr>Слайд 3</vt:lpstr>
      <vt:lpstr>Угол между прямыми</vt:lpstr>
      <vt:lpstr>Слайд 5</vt:lpstr>
      <vt:lpstr>Слайд 6</vt:lpstr>
      <vt:lpstr>Слайд 7</vt:lpstr>
      <vt:lpstr>Слайд 8</vt:lpstr>
      <vt:lpstr> Задача№2. Дан прямоугольный параллелепипед АВСDA1B1C1D1 (АВ  = AD =  2, АА1 = 1). Найти угол между прямой АС1 и плоскостью АВ1С.  </vt:lpstr>
      <vt:lpstr>Слайд 10</vt:lpstr>
      <vt:lpstr>Слайд 11</vt:lpstr>
      <vt:lpstr>Слайд 12</vt:lpstr>
      <vt:lpstr>Слайд 13</vt:lpstr>
      <vt:lpstr>Домашнее задание</vt:lpstr>
      <vt:lpstr>Использованные источники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«Измерительные работы на местности»</dc:title>
  <dc:creator>Учитель</dc:creator>
  <cp:lastModifiedBy>www.PHILka.RU</cp:lastModifiedBy>
  <cp:revision>434</cp:revision>
  <dcterms:created xsi:type="dcterms:W3CDTF">2007-01-28T12:34:01Z</dcterms:created>
  <dcterms:modified xsi:type="dcterms:W3CDTF">2020-08-23T11:11:47Z</dcterms:modified>
</cp:coreProperties>
</file>