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2" r:id="rId2"/>
    <p:sldId id="283" r:id="rId3"/>
    <p:sldId id="257" r:id="rId4"/>
    <p:sldId id="281" r:id="rId5"/>
    <p:sldId id="259" r:id="rId6"/>
    <p:sldId id="286" r:id="rId7"/>
    <p:sldId id="284" r:id="rId8"/>
    <p:sldId id="288" r:id="rId9"/>
    <p:sldId id="289" r:id="rId10"/>
    <p:sldId id="290" r:id="rId11"/>
    <p:sldId id="287" r:id="rId12"/>
    <p:sldId id="285" r:id="rId13"/>
    <p:sldId id="29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2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845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4070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327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0057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951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1943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84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189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577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639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208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66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350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48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39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C9AB8-50E0-481F-95B9-DA98EC56CB92}" type="datetimeFigureOut">
              <a:rPr lang="ru-RU" smtClean="0"/>
              <a:t>01.08.2020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C14B944-F2AF-4C02-AE8B-46394B756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15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34"/>
          <a:stretch/>
        </p:blipFill>
        <p:spPr>
          <a:xfrm>
            <a:off x="362713" y="1014984"/>
            <a:ext cx="8049768" cy="499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286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8195" y="383710"/>
            <a:ext cx="7766936" cy="1646302"/>
          </a:xfrm>
        </p:spPr>
        <p:txBody>
          <a:bodyPr/>
          <a:lstStyle/>
          <a:p>
            <a:r>
              <a:rPr lang="ru-RU" dirty="0" smtClean="0"/>
              <a:t>Имя существительное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05899" y="2304329"/>
            <a:ext cx="7766936" cy="1096899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/>
              <a:t>Отвечает на вопросы </a:t>
            </a:r>
            <a:r>
              <a:rPr lang="ru-RU" sz="2400" b="1" dirty="0" smtClean="0">
                <a:solidFill>
                  <a:srgbClr val="FF0000"/>
                </a:solidFill>
              </a:rPr>
              <a:t>кто? </a:t>
            </a:r>
            <a:r>
              <a:rPr lang="ru-RU" sz="2400" b="1" dirty="0">
                <a:solidFill>
                  <a:srgbClr val="FF0000"/>
                </a:solidFill>
              </a:rPr>
              <a:t>ч</a:t>
            </a:r>
            <a:r>
              <a:rPr lang="ru-RU" sz="2400" b="1" dirty="0" smtClean="0">
                <a:solidFill>
                  <a:srgbClr val="FF0000"/>
                </a:solidFill>
              </a:rPr>
              <a:t>то?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305899" y="2852778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400" dirty="0" smtClean="0"/>
              <a:t>Обозначает </a:t>
            </a:r>
            <a:r>
              <a:rPr lang="ru-RU" sz="3200" b="1" dirty="0" smtClean="0">
                <a:solidFill>
                  <a:srgbClr val="FF0000"/>
                </a:solidFill>
              </a:rPr>
              <a:t>предмет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305899" y="3401227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800" dirty="0" smtClean="0"/>
              <a:t>Род: </a:t>
            </a:r>
            <a:r>
              <a:rPr lang="ru-RU" sz="2800" b="1" dirty="0" smtClean="0">
                <a:solidFill>
                  <a:srgbClr val="FF0000"/>
                </a:solidFill>
              </a:rPr>
              <a:t>мужской, женский, средний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1305899" y="3949676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800" dirty="0" smtClean="0"/>
              <a:t>Число: </a:t>
            </a:r>
            <a:r>
              <a:rPr lang="ru-RU" sz="2800" b="1" dirty="0" smtClean="0">
                <a:solidFill>
                  <a:srgbClr val="FF0000"/>
                </a:solidFill>
              </a:rPr>
              <a:t>единственное, множественное.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8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3016" y="1129391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Спишите, раскрывая скобки.</a:t>
            </a:r>
          </a:p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Над выделенными существительными надпишите их падеж и число.</a:t>
            </a:r>
          </a:p>
        </p:txBody>
      </p:sp>
    </p:spTree>
    <p:extLst>
      <p:ext uri="{BB962C8B-B14F-4D97-AF65-F5344CB8AC3E}">
        <p14:creationId xmlns:p14="http://schemas.microsoft.com/office/powerpoint/2010/main" val="87915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9784" y="515729"/>
            <a:ext cx="61206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sz="4800" dirty="0" smtClean="0">
                <a:latin typeface="GothicRus" pitchFamily="18" charset="0"/>
              </a:rPr>
              <a:t>уди  о людях не по </a:t>
            </a:r>
            <a:r>
              <a:rPr lang="ru-RU" sz="4800" dirty="0" err="1" smtClean="0">
                <a:latin typeface="GothicRus" pitchFamily="18" charset="0"/>
              </a:rPr>
              <a:t>сл</a:t>
            </a:r>
            <a:r>
              <a:rPr lang="ru-RU" sz="4800" dirty="0" err="1" smtClean="0">
                <a:solidFill>
                  <a:srgbClr val="FF0000"/>
                </a:solidFill>
                <a:latin typeface="GothicRus" pitchFamily="18" charset="0"/>
              </a:rPr>
              <a:t>О</a:t>
            </a:r>
            <a:r>
              <a:rPr lang="ru-RU" sz="4800" dirty="0" err="1" smtClean="0">
                <a:latin typeface="GothicRus" pitchFamily="18" charset="0"/>
              </a:rPr>
              <a:t>вам</a:t>
            </a:r>
            <a:r>
              <a:rPr lang="ru-RU" sz="4800" dirty="0" smtClean="0">
                <a:latin typeface="GothicRus" pitchFamily="18" charset="0"/>
              </a:rPr>
              <a:t>, а по </a:t>
            </a:r>
            <a:r>
              <a:rPr lang="ru-RU" sz="4800" dirty="0" err="1" smtClean="0">
                <a:latin typeface="GothicRus" pitchFamily="18" charset="0"/>
              </a:rPr>
              <a:t>д</a:t>
            </a:r>
            <a:r>
              <a:rPr lang="ru-RU" sz="4800" b="1" dirty="0" err="1" smtClean="0">
                <a:solidFill>
                  <a:srgbClr val="FF0000"/>
                </a:solidFill>
                <a:latin typeface="GothicRus" pitchFamily="18" charset="0"/>
              </a:rPr>
              <a:t>Е</a:t>
            </a:r>
            <a:r>
              <a:rPr lang="ru-RU" sz="4800" dirty="0" err="1" smtClean="0">
                <a:latin typeface="GothicRus" pitchFamily="18" charset="0"/>
              </a:rPr>
              <a:t>лам</a:t>
            </a:r>
            <a:r>
              <a:rPr lang="ru-RU" sz="4800" dirty="0" smtClean="0">
                <a:latin typeface="GothicRus" pitchFamily="18" charset="0"/>
              </a:rPr>
              <a:t>.</a:t>
            </a:r>
            <a:endParaRPr lang="ru-RU" sz="4800" dirty="0">
              <a:latin typeface="GothicRus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1632" y="779544"/>
            <a:ext cx="16561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dirty="0" smtClean="0">
                <a:solidFill>
                  <a:srgbClr val="C00000"/>
                </a:solidFill>
                <a:latin typeface="GothicRus" pitchFamily="18" charset="0"/>
              </a:rPr>
              <a:t>С</a:t>
            </a:r>
            <a:endParaRPr lang="ru-RU" sz="15000" dirty="0">
              <a:solidFill>
                <a:srgbClr val="C00000"/>
              </a:solidFill>
              <a:latin typeface="GothicRus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6088" y="3947904"/>
            <a:ext cx="2304256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Падеж? Число?</a:t>
            </a: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6432784" y="1979872"/>
            <a:ext cx="1656184" cy="576064"/>
          </a:xfrm>
          <a:prstGeom prst="wedgeRectCallou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27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Д.п., мн.ч.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06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11800" y="2126087"/>
            <a:ext cx="7632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4"/>
                </a:solidFill>
                <a:effectLst/>
              </a:rPr>
              <a:t>Спасибо за внимание.</a:t>
            </a:r>
            <a:endParaRPr lang="ru-RU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2795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6711" y="465508"/>
            <a:ext cx="8183201" cy="1264920"/>
          </a:xfrm>
        </p:spPr>
        <p:txBody>
          <a:bodyPr>
            <a:normAutofit fontScale="90000"/>
          </a:bodyPr>
          <a:lstStyle/>
          <a:p>
            <a:r>
              <a:rPr lang="ru-RU" spc="300" dirty="0" smtClean="0">
                <a:latin typeface="Andantino script" pitchFamily="2" charset="0"/>
              </a:rPr>
              <a:t>Проверь себя</a:t>
            </a:r>
            <a:r>
              <a:rPr lang="ru-RU" spc="300" dirty="0">
                <a:latin typeface="Andantino script" pitchFamily="2" charset="0"/>
              </a:rPr>
              <a:t/>
            </a:r>
            <a:br>
              <a:rPr lang="ru-RU" spc="300" dirty="0">
                <a:latin typeface="Andantino script" pitchFamily="2" charset="0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831" y="1388872"/>
            <a:ext cx="8366081" cy="1287226"/>
          </a:xfrm>
        </p:spPr>
        <p:txBody>
          <a:bodyPr>
            <a:normAutofit lnSpcReduction="10000"/>
          </a:bodyPr>
          <a:lstStyle/>
          <a:p>
            <a:pPr lvl="0" defTabSz="914400">
              <a:spcBef>
                <a:spcPts val="0"/>
              </a:spcBef>
              <a:buClrTx/>
              <a:buSzTx/>
            </a:pP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Вспомните, что за часть речи существительное.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31" y="2532570"/>
            <a:ext cx="8126672" cy="1066892"/>
          </a:xfrm>
          <a:prstGeom prst="rect">
            <a:avLst/>
          </a:prstGeom>
        </p:spPr>
      </p:pic>
      <p:pic>
        <p:nvPicPr>
          <p:cNvPr id="6" name="Рисунок 5" descr="tim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777" y="5005176"/>
            <a:ext cx="1872208" cy="16327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wint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78032" y="347698"/>
            <a:ext cx="1008112" cy="1129086"/>
          </a:xfrm>
          <a:prstGeom prst="rect">
            <a:avLst/>
          </a:prstGeom>
        </p:spPr>
      </p:pic>
      <p:sp>
        <p:nvSpPr>
          <p:cNvPr id="8" name="Выноска-облако 7"/>
          <p:cNvSpPr/>
          <p:nvPr/>
        </p:nvSpPr>
        <p:spPr>
          <a:xfrm flipH="1">
            <a:off x="249240" y="3233510"/>
            <a:ext cx="2376264" cy="1592097"/>
          </a:xfrm>
          <a:prstGeom prst="cloudCallou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Microsoft Sans Serif" pitchFamily="34" charset="0"/>
                <a:cs typeface="Microsoft Sans Serif" pitchFamily="34" charset="0"/>
              </a:rPr>
              <a:t>Можно  увидеть и потрогать</a:t>
            </a:r>
            <a:endParaRPr lang="ru-RU" sz="2000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9" name="Выноска-облако 8"/>
          <p:cNvSpPr/>
          <p:nvPr/>
        </p:nvSpPr>
        <p:spPr>
          <a:xfrm>
            <a:off x="5682668" y="3108146"/>
            <a:ext cx="2901815" cy="1944216"/>
          </a:xfrm>
          <a:prstGeom prst="cloudCallou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Microsoft Sans Serif" pitchFamily="34" charset="0"/>
                <a:cs typeface="Microsoft Sans Serif" pitchFamily="34" charset="0"/>
              </a:rPr>
              <a:t>Невидимы, нельзя потрогать, но можно ощутить</a:t>
            </a:r>
            <a:endParaRPr lang="ru-RU" dirty="0"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10" name="Рисунок 9" descr="book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280" y="252648"/>
            <a:ext cx="1178313" cy="86409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 rot="19330213">
            <a:off x="1882482" y="604772"/>
            <a:ext cx="1296144" cy="369332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Microsoft Sans Serif" pitchFamily="34" charset="0"/>
                <a:cs typeface="Microsoft Sans Serif" pitchFamily="34" charset="0"/>
              </a:rPr>
              <a:t>ручка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12" name="Рисунок 11" descr="calc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1498888">
            <a:off x="3496396" y="307165"/>
            <a:ext cx="814495" cy="97196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3" name="TextBox 12"/>
          <p:cNvSpPr txBox="1"/>
          <p:nvPr/>
        </p:nvSpPr>
        <p:spPr>
          <a:xfrm rot="20993861">
            <a:off x="658944" y="2955750"/>
            <a:ext cx="1296144" cy="369332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icrosoft Sans Serif" pitchFamily="34" charset="0"/>
                <a:cs typeface="Microsoft Sans Serif" pitchFamily="34" charset="0"/>
              </a:rPr>
              <a:t>мяч</a:t>
            </a:r>
            <a:endParaRPr lang="ru-RU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14" name="Рисунок 13" descr="ball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004251" y="1651206"/>
            <a:ext cx="1115616" cy="1104115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pic>
        <p:nvPicPr>
          <p:cNvPr id="15" name="Рисунок 14" descr="sun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682668" y="252648"/>
            <a:ext cx="1191308" cy="108012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 rot="2386785">
            <a:off x="8129978" y="591523"/>
            <a:ext cx="1296144" cy="369332"/>
          </a:xfrm>
          <a:prstGeom prst="rect">
            <a:avLst/>
          </a:prstGeom>
          <a:noFill/>
        </p:spPr>
        <p:txBody>
          <a:bodyPr wrap="square" rtlCol="0">
            <a:prstTxWarp prst="textInflateBottom">
              <a:avLst/>
            </a:prstTxWarp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icrosoft Sans Serif" pitchFamily="34" charset="0"/>
                <a:cs typeface="Microsoft Sans Serif" pitchFamily="34" charset="0"/>
              </a:rPr>
              <a:t>холод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65464" y="4801346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Microsoft Sans Serif" pitchFamily="34" charset="0"/>
                <a:cs typeface="Microsoft Sans Serif" pitchFamily="34" charset="0"/>
              </a:rPr>
              <a:t>Неуловимо для чувств</a:t>
            </a:r>
            <a:endParaRPr lang="ru-RU" sz="2000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20993861">
            <a:off x="559616" y="4755950"/>
            <a:ext cx="1296144" cy="369332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icrosoft Sans Serif" pitchFamily="34" charset="0"/>
                <a:cs typeface="Microsoft Sans Serif" pitchFamily="34" charset="0"/>
              </a:rPr>
              <a:t>время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19" name="Рисунок 18" descr="idea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578472">
            <a:off x="3783856" y="4741754"/>
            <a:ext cx="1314450" cy="190500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6081888" y="457312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Microsoft Sans Serif" pitchFamily="34" charset="0"/>
                <a:cs typeface="Microsoft Sans Serif" pitchFamily="34" charset="0"/>
              </a:rPr>
              <a:t>Новые слова</a:t>
            </a:r>
            <a:endParaRPr lang="ru-RU" sz="2000" dirty="0"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21" name="Рисунок 20" descr="computer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680575" y="4357104"/>
            <a:ext cx="1713681" cy="112249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" name="Рисунок 21" descr="internetshop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217792" y="5005176"/>
            <a:ext cx="1800200" cy="1800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56219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  <p:bldP spid="13" grpId="0"/>
      <p:bldP spid="16" grpId="0"/>
      <p:bldP spid="17" grpId="0"/>
      <p:bldP spid="18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77156" y="781919"/>
            <a:ext cx="76867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Имя существительное</a:t>
            </a:r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1417320" y="1707374"/>
            <a:ext cx="2359152" cy="200721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6342888" y="1709500"/>
            <a:ext cx="1749552" cy="20029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802411" y="3712464"/>
            <a:ext cx="16626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Кто?</a:t>
            </a:r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81320" y="3836015"/>
            <a:ext cx="16562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Что?</a:t>
            </a:r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911097" y="4562642"/>
            <a:ext cx="301751" cy="11570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7630668" y="4635794"/>
            <a:ext cx="461772" cy="9511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1289369" y="5573375"/>
            <a:ext cx="357822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одушевленные</a:t>
            </a:r>
            <a:endParaRPr lang="ru-RU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924536" y="5559124"/>
            <a:ext cx="368081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неодушевленные</a:t>
            </a:r>
            <a:endParaRPr lang="ru-RU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3492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33" t="25201" b="7333"/>
          <a:stretch/>
        </p:blipFill>
        <p:spPr>
          <a:xfrm>
            <a:off x="704088" y="1097280"/>
            <a:ext cx="8107680" cy="46268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48259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48" y="402336"/>
            <a:ext cx="8104632" cy="607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47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8913" y="370439"/>
            <a:ext cx="886053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Число имен существительных</a:t>
            </a:r>
            <a:endParaRPr lang="ru-RU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1755648" y="2157984"/>
            <a:ext cx="1856232" cy="191109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6233160" y="2157984"/>
            <a:ext cx="1411224" cy="20299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017923" y="3994511"/>
            <a:ext cx="16658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е</a:t>
            </a:r>
            <a:r>
              <a:rPr lang="ru-R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д.ч</a:t>
            </a:r>
            <a:endParaRPr lang="ru-RU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11537" y="4221171"/>
            <a:ext cx="17411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м</a:t>
            </a:r>
            <a:r>
              <a:rPr lang="ru-R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н.ч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452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1196752"/>
            <a:ext cx="3600400" cy="792088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spc="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Именительный</a:t>
            </a:r>
            <a:endParaRPr lang="ru-RU" sz="2800" spc="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99792" y="2082043"/>
            <a:ext cx="3600400" cy="792088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spc="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Родительный</a:t>
            </a:r>
            <a:endParaRPr lang="ru-RU" sz="2800" spc="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99792" y="3068960"/>
            <a:ext cx="3600400" cy="792088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spc="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Дательный</a:t>
            </a:r>
            <a:endParaRPr lang="ru-RU" sz="2800" spc="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99792" y="4941168"/>
            <a:ext cx="3600400" cy="792088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spc="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Творительный</a:t>
            </a:r>
            <a:endParaRPr lang="ru-RU" sz="2800" spc="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99792" y="5877272"/>
            <a:ext cx="3600400" cy="792088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spc="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Предложный</a:t>
            </a:r>
            <a:endParaRPr lang="ru-RU" sz="2800" spc="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1196752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кто?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5576" y="2132856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кого?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5576" y="3081154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кому?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5576" y="4017258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кого?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5576" y="5013176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кем?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5576" y="5961474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 ком?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16216" y="1196752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что?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16216" y="2132856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чего?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16216" y="3081154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чему?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16216" y="4017258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что?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16216" y="5013176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чем?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16216" y="5961474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 чём?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699792" y="4005064"/>
            <a:ext cx="3600400" cy="792088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spc="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Винительный</a:t>
            </a:r>
            <a:endParaRPr lang="ru-RU" sz="2800" spc="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324506" y="-50433"/>
            <a:ext cx="782618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Изменение слова по падежам </a:t>
            </a:r>
          </a:p>
          <a:p>
            <a:pPr algn="ctr"/>
            <a:r>
              <a:rPr lang="ru-RU" sz="4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называется склонением</a:t>
            </a:r>
            <a:endParaRPr lang="ru-RU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965827" y="1232840"/>
            <a:ext cx="2376000" cy="576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Стол столы</a:t>
            </a:r>
          </a:p>
          <a:p>
            <a:pPr algn="ctr"/>
            <a:endParaRPr lang="ru-RU" sz="40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965827" y="2246390"/>
            <a:ext cx="2520000" cy="576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Стола столов</a:t>
            </a:r>
          </a:p>
          <a:p>
            <a:pPr algn="ctr"/>
            <a:endParaRPr lang="ru-RU" sz="40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109827" y="3081154"/>
            <a:ext cx="2232000" cy="1008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Столу столам</a:t>
            </a:r>
          </a:p>
          <a:p>
            <a:pPr algn="ctr"/>
            <a:endParaRPr lang="ru-RU" sz="40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037827" y="4138743"/>
            <a:ext cx="2376000" cy="576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Стол столы</a:t>
            </a:r>
          </a:p>
          <a:p>
            <a:pPr algn="ctr"/>
            <a:endParaRPr lang="ru-RU" sz="40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8109827" y="4899119"/>
            <a:ext cx="2196000" cy="936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Столом столами</a:t>
            </a:r>
          </a:p>
          <a:p>
            <a:pPr algn="ctr"/>
            <a:endParaRPr lang="ru-RU" sz="40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052687" y="5886000"/>
            <a:ext cx="2376000" cy="97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О столе о столах</a:t>
            </a:r>
          </a:p>
          <a:p>
            <a:pPr algn="ctr"/>
            <a:endParaRPr lang="ru-RU" sz="40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203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 animBg="1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88" y="407015"/>
            <a:ext cx="621516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Склонение имен </a:t>
            </a:r>
          </a:p>
          <a:p>
            <a:pPr algn="ctr"/>
            <a:r>
              <a:rPr lang="ru-RU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существительных</a:t>
            </a:r>
            <a:endParaRPr lang="ru-RU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24595" y="2254103"/>
            <a:ext cx="2801101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1скл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24594" y="3348335"/>
            <a:ext cx="2801101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2</a:t>
            </a:r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скл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24593" y="4466642"/>
            <a:ext cx="2801101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3</a:t>
            </a:r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скл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6764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1828" y="352151"/>
            <a:ext cx="943559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Морфологические признаки </a:t>
            </a:r>
          </a:p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существительных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61872" y="2258568"/>
            <a:ext cx="91518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chemeClr val="accent1"/>
                </a:solidFill>
              </a:rPr>
              <a:t>род, число, падеж, склонение.</a:t>
            </a:r>
            <a:endParaRPr lang="ru-RU" sz="4800" dirty="0">
              <a:solidFill>
                <a:schemeClr val="accent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19856" y="4251960"/>
            <a:ext cx="338328" cy="3474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240280" y="3995928"/>
            <a:ext cx="16225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Парта</a:t>
            </a:r>
            <a:r>
              <a:rPr lang="ru-RU" dirty="0" smtClean="0"/>
              <a:t> </a:t>
            </a: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848624" y="4244529"/>
            <a:ext cx="1290304" cy="743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758184" y="4710872"/>
            <a:ext cx="1187696" cy="28918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229368" y="4056364"/>
            <a:ext cx="8370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 smtClean="0">
                <a:solidFill>
                  <a:srgbClr val="FF0000"/>
                </a:solidFill>
              </a:rPr>
              <a:t>Ж.р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38928" y="4703814"/>
            <a:ext cx="8643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err="1" smtClean="0">
                <a:solidFill>
                  <a:srgbClr val="FF0000"/>
                </a:solidFill>
              </a:rPr>
              <a:t>И.п</a:t>
            </a:r>
            <a:endParaRPr lang="ru-RU" sz="3200" b="1" dirty="0">
              <a:solidFill>
                <a:srgbClr val="FF0000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3164336" y="4815254"/>
            <a:ext cx="1187696" cy="8631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418357" y="5406924"/>
            <a:ext cx="10615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err="1" smtClean="0">
                <a:solidFill>
                  <a:srgbClr val="FF0000"/>
                </a:solidFill>
              </a:rPr>
              <a:t>Ед.ч</a:t>
            </a:r>
            <a:endParaRPr lang="ru-RU" sz="3200" b="1" dirty="0">
              <a:solidFill>
                <a:srgbClr val="FF0000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2377440" y="4747007"/>
            <a:ext cx="489972" cy="104285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581375" y="5833057"/>
            <a:ext cx="11063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1скл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59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1" grpId="0"/>
      <p:bldP spid="12" grpId="0"/>
      <p:bldP spid="15" grpId="0"/>
      <p:bldP spid="18" grpId="0"/>
    </p:bld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</TotalTime>
  <Words>180</Words>
  <Application>Microsoft Office PowerPoint</Application>
  <PresentationFormat>Широкоэкранный</PresentationFormat>
  <Paragraphs>69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Andantino script</vt:lpstr>
      <vt:lpstr>Arial</vt:lpstr>
      <vt:lpstr>GothicRus</vt:lpstr>
      <vt:lpstr>Microsoft Sans Serif</vt:lpstr>
      <vt:lpstr>Times New Roman</vt:lpstr>
      <vt:lpstr>Trebuchet MS</vt:lpstr>
      <vt:lpstr>Wingdings 3</vt:lpstr>
      <vt:lpstr>Грань</vt:lpstr>
      <vt:lpstr>Презентация PowerPoint</vt:lpstr>
      <vt:lpstr>Проверь себя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Имя существительное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Инна</dc:creator>
  <cp:lastModifiedBy>Егор Комольцев</cp:lastModifiedBy>
  <cp:revision>13</cp:revision>
  <dcterms:created xsi:type="dcterms:W3CDTF">2018-02-14T14:48:37Z</dcterms:created>
  <dcterms:modified xsi:type="dcterms:W3CDTF">2020-08-01T03:38:14Z</dcterms:modified>
</cp:coreProperties>
</file>