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312" r:id="rId3"/>
    <p:sldId id="315" r:id="rId4"/>
    <p:sldId id="261" r:id="rId5"/>
    <p:sldId id="314" r:id="rId6"/>
    <p:sldId id="313" r:id="rId7"/>
    <p:sldId id="318" r:id="rId8"/>
    <p:sldId id="317" r:id="rId9"/>
    <p:sldId id="264" r:id="rId10"/>
    <p:sldId id="2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2BE"/>
    <a:srgbClr val="9814BC"/>
    <a:srgbClr val="B81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39C1658-760D-4B2E-97B5-C3E3CE695A9B}" type="datetimeFigureOut">
              <a:rPr lang="ru-RU"/>
              <a:pPr>
                <a:defRPr/>
              </a:pPr>
              <a:t>08.08.2021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88EF0BF-4466-40E6-8A00-0387E5741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0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0185013-D8A0-40E2-B3FD-5D740E9E831F}" type="slidenum">
              <a:rPr lang="ru-RU" smtClean="0"/>
              <a:pPr eaLnBrk="1" hangingPunct="1">
                <a:defRPr/>
              </a:pPr>
              <a:t>5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Г.В. Дорофеев, Л.Г. Петерсон, 5 класс (часть 2).     </a:t>
            </a:r>
            <a:r>
              <a:rPr lang="ru-RU" b="1" smtClean="0"/>
              <a:t>№ 496.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512AD-74C4-4976-9C14-90BDCC7BC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C9BD-2BCD-4EA8-BB0D-27002F9E5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7E17-7843-47C6-9221-A167186FE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9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98740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F3DC-7783-4D32-A3C5-F61E551B0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4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F2FF-CC9A-4745-8FBA-E1C8E5BA8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8F61-250C-4391-A61B-5C8DC14B7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4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2DC0-0FDA-47BA-8817-11A058589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2177-5F62-4386-81AE-95B44DC44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DA9E-F827-49E8-AE68-BCFB72254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3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20FE-0661-4770-BCDA-9E190C41C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4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D87D5-A517-4065-BE3F-10069042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77F229D-FC57-4635-9173-10644ADC8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28875"/>
            <a:ext cx="38671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2"/>
          <p:cNvSpPr>
            <a:spLocks noChangeArrowheads="1"/>
          </p:cNvSpPr>
          <p:nvPr/>
        </p:nvSpPr>
        <p:spPr bwMode="auto">
          <a:xfrm>
            <a:off x="0" y="1428750"/>
            <a:ext cx="5000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Я рада нашей новой встрече,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Интересно мне с вами, друзья!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Безупречные ваши ответы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С удовольствием слушаю я.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Мы сегодня будем наблюдать,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Выводы делать и рассуждать.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А чтобы урок пошел каждому впрок,</a:t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Активно в работу включайся, дружок!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57438"/>
            <a:ext cx="387667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571500" y="500063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Моё настроение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534400" cy="542925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кончился урок,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пошёл, надеюсь, впрок.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вы потрудились,</a:t>
            </a:r>
            <a:r>
              <a:rPr lang="ru-RU" dirty="0" smtClean="0"/>
              <a:t> 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СПАСИБО ЗА УРОК!!!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11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43815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979613" y="115888"/>
            <a:ext cx="6772275" cy="6794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2271" y="820400"/>
            <a:ext cx="2376264" cy="708399"/>
          </a:xfrm>
          <a:prstGeom prst="rect">
            <a:avLst/>
          </a:prstGeom>
          <a:blipFill rotWithShape="1">
            <a:blip r:embed="rId2"/>
            <a:stretch>
              <a:fillRect b="-1034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319" y="2835358"/>
            <a:ext cx="2376264" cy="702244"/>
          </a:xfrm>
          <a:prstGeom prst="rect">
            <a:avLst/>
          </a:prstGeom>
          <a:blipFill rotWithShape="1">
            <a:blip r:embed="rId3"/>
            <a:stretch>
              <a:fillRect l="-5385" b="-1043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0913" y="846551"/>
            <a:ext cx="929853" cy="702244"/>
          </a:xfrm>
          <a:prstGeom prst="rect">
            <a:avLst/>
          </a:prstGeom>
          <a:blipFill rotWithShape="1">
            <a:blip r:embed="rId4"/>
            <a:stretch>
              <a:fillRect l="-653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06638" y="1447800"/>
            <a:ext cx="99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= 3,6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41575" y="1905000"/>
            <a:ext cx="895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= 21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308225" y="2924175"/>
            <a:ext cx="118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=0,026</a:t>
            </a:r>
          </a:p>
        </p:txBody>
      </p:sp>
      <p:sp>
        <p:nvSpPr>
          <p:cNvPr id="13" name="Прямоугольник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02527" y="2897129"/>
            <a:ext cx="742511" cy="703911"/>
          </a:xfrm>
          <a:prstGeom prst="rect">
            <a:avLst/>
          </a:prstGeom>
          <a:blipFill rotWithShape="1">
            <a:blip r:embed="rId5"/>
            <a:stretch>
              <a:fillRect l="-17213" b="-862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376863" y="1712913"/>
            <a:ext cx="1001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=3,55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065713" y="2219325"/>
            <a:ext cx="62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= 6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5839" y="2272052"/>
            <a:ext cx="533954" cy="703911"/>
          </a:xfrm>
          <a:prstGeom prst="rect">
            <a:avLst/>
          </a:prstGeom>
          <a:blipFill rotWithShape="1">
            <a:blip r:embed="rId6"/>
            <a:stretch>
              <a:fillRect l="-1034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95338" y="1450975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 7,6 – 4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749300" y="1898650"/>
            <a:ext cx="2376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3)  8,4 : 0,4</a:t>
            </a:r>
          </a:p>
        </p:txBody>
      </p:sp>
      <p:sp>
        <p:nvSpPr>
          <p:cNvPr id="25" name="Прямоугольник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95192" y="893731"/>
            <a:ext cx="2376264" cy="702244"/>
          </a:xfrm>
          <a:prstGeom prst="rect">
            <a:avLst/>
          </a:prstGeom>
          <a:blipFill rotWithShape="1">
            <a:blip r:embed="rId7"/>
            <a:stretch>
              <a:fillRect b="-1043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44538" y="2897188"/>
            <a:ext cx="237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5)0,2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500438" y="1673225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7) 2,25 + 1,3</a:t>
            </a:r>
          </a:p>
        </p:txBody>
      </p:sp>
      <p:sp>
        <p:nvSpPr>
          <p:cNvPr id="28" name="Прямоугольник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68774" y="2069270"/>
            <a:ext cx="2376264" cy="703782"/>
          </a:xfrm>
          <a:prstGeom prst="rect">
            <a:avLst/>
          </a:prstGeom>
          <a:blipFill rotWithShape="1">
            <a:blip r:embed="rId8"/>
            <a:stretch>
              <a:fillRect l="-5385" b="-948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9" name="Прямоугольник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4336" y="2235370"/>
            <a:ext cx="2376264" cy="703911"/>
          </a:xfrm>
          <a:prstGeom prst="rect">
            <a:avLst/>
          </a:prstGeom>
          <a:blipFill rotWithShape="1">
            <a:blip r:embed="rId9"/>
            <a:stretch>
              <a:fillRect l="-5128" b="-1043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9863"/>
            <a:ext cx="1011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2400" cy="11525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8112BE"/>
                </a:solidFill>
                <a:latin typeface="Times New Roman" pitchFamily="18" charset="0"/>
                <a:cs typeface="Times New Roman" pitchFamily="18" charset="0"/>
              </a:rPr>
              <a:t>Деление обыкновенных дробей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2205038"/>
            <a:ext cx="6400800" cy="1752600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познакомиться с правилом деления обыкновенных дробей и научиться его применять.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868863"/>
            <a:ext cx="10128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</a:t>
            </a:r>
            <a:r>
              <a:rPr lang="ru-RU" sz="4000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Правило деления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62000" y="1371600"/>
            <a:ext cx="8077200" cy="1828800"/>
          </a:xfrm>
          <a:prstGeom prst="round2Diag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Чтобы разделить одну дробь на другую, надо делимое умножить на число, обратное делителю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11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" y="3207231"/>
            <a:ext cx="7842448" cy="2605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трелка влево 3"/>
          <p:cNvSpPr/>
          <p:nvPr/>
        </p:nvSpPr>
        <p:spPr>
          <a:xfrm rot="3127431">
            <a:off x="4181476" y="5791200"/>
            <a:ext cx="1719262" cy="757237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делитель</a:t>
            </a:r>
          </a:p>
        </p:txBody>
      </p:sp>
      <p:sp>
        <p:nvSpPr>
          <p:cNvPr id="2" name="Стрелка влево 1"/>
          <p:cNvSpPr/>
          <p:nvPr/>
        </p:nvSpPr>
        <p:spPr>
          <a:xfrm rot="3335153">
            <a:off x="2297112" y="5961063"/>
            <a:ext cx="1706563" cy="71913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делимое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2276475"/>
            <a:ext cx="4114800" cy="3048000"/>
            <a:chOff x="288" y="2208"/>
            <a:chExt cx="2352" cy="1776"/>
          </a:xfrm>
        </p:grpSpPr>
        <p:grpSp>
          <p:nvGrpSpPr>
            <p:cNvPr id="7181" name="Group 3"/>
            <p:cNvGrpSpPr>
              <a:grpSpLocks/>
            </p:cNvGrpSpPr>
            <p:nvPr/>
          </p:nvGrpSpPr>
          <p:grpSpPr bwMode="auto">
            <a:xfrm>
              <a:off x="1344" y="2208"/>
              <a:ext cx="192" cy="144"/>
              <a:chOff x="1161" y="624"/>
              <a:chExt cx="138" cy="144"/>
            </a:xfrm>
          </p:grpSpPr>
          <p:sp>
            <p:nvSpPr>
              <p:cNvPr id="7185" name="Freeform 4"/>
              <p:cNvSpPr>
                <a:spLocks/>
              </p:cNvSpPr>
              <p:nvPr/>
            </p:nvSpPr>
            <p:spPr bwMode="auto">
              <a:xfrm>
                <a:off x="1161" y="629"/>
                <a:ext cx="138" cy="139"/>
              </a:xfrm>
              <a:custGeom>
                <a:avLst/>
                <a:gdLst>
                  <a:gd name="T0" fmla="*/ 39 w 138"/>
                  <a:gd name="T1" fmla="*/ 139 h 139"/>
                  <a:gd name="T2" fmla="*/ 3 w 138"/>
                  <a:gd name="T3" fmla="*/ 97 h 139"/>
                  <a:gd name="T4" fmla="*/ 21 w 138"/>
                  <a:gd name="T5" fmla="*/ 43 h 139"/>
                  <a:gd name="T6" fmla="*/ 63 w 138"/>
                  <a:gd name="T7" fmla="*/ 1 h 139"/>
                  <a:gd name="T8" fmla="*/ 117 w 138"/>
                  <a:gd name="T9" fmla="*/ 49 h 139"/>
                  <a:gd name="T10" fmla="*/ 135 w 138"/>
                  <a:gd name="T11" fmla="*/ 103 h 139"/>
                  <a:gd name="T12" fmla="*/ 99 w 138"/>
                  <a:gd name="T13" fmla="*/ 139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39"/>
                  <a:gd name="T23" fmla="*/ 138 w 138"/>
                  <a:gd name="T24" fmla="*/ 139 h 1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39">
                    <a:moveTo>
                      <a:pt x="39" y="139"/>
                    </a:moveTo>
                    <a:cubicBezTo>
                      <a:pt x="33" y="132"/>
                      <a:pt x="6" y="113"/>
                      <a:pt x="3" y="97"/>
                    </a:cubicBezTo>
                    <a:cubicBezTo>
                      <a:pt x="0" y="81"/>
                      <a:pt x="11" y="59"/>
                      <a:pt x="21" y="43"/>
                    </a:cubicBezTo>
                    <a:cubicBezTo>
                      <a:pt x="31" y="27"/>
                      <a:pt x="47" y="0"/>
                      <a:pt x="63" y="1"/>
                    </a:cubicBezTo>
                    <a:cubicBezTo>
                      <a:pt x="79" y="2"/>
                      <a:pt x="105" y="32"/>
                      <a:pt x="117" y="49"/>
                    </a:cubicBezTo>
                    <a:cubicBezTo>
                      <a:pt x="129" y="66"/>
                      <a:pt x="138" y="88"/>
                      <a:pt x="135" y="103"/>
                    </a:cubicBezTo>
                    <a:cubicBezTo>
                      <a:pt x="132" y="118"/>
                      <a:pt x="106" y="132"/>
                      <a:pt x="99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Oval 5"/>
              <p:cNvSpPr>
                <a:spLocks noChangeArrowheads="1"/>
              </p:cNvSpPr>
              <p:nvPr/>
            </p:nvSpPr>
            <p:spPr bwMode="auto">
              <a:xfrm>
                <a:off x="1200" y="6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82" name="Group 6"/>
            <p:cNvGrpSpPr>
              <a:grpSpLocks/>
            </p:cNvGrpSpPr>
            <p:nvPr/>
          </p:nvGrpSpPr>
          <p:grpSpPr bwMode="auto">
            <a:xfrm>
              <a:off x="288" y="2304"/>
              <a:ext cx="2352" cy="1680"/>
              <a:chOff x="528" y="2304"/>
              <a:chExt cx="2544" cy="1872"/>
            </a:xfrm>
          </p:grpSpPr>
          <p:pic>
            <p:nvPicPr>
              <p:cNvPr id="7183" name="Picture 7" descr="2810275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2388"/>
                <a:ext cx="2160" cy="1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4" name="Freeform 8" descr="Дуб"/>
              <p:cNvSpPr>
                <a:spLocks/>
              </p:cNvSpPr>
              <p:nvPr/>
            </p:nvSpPr>
            <p:spPr bwMode="auto">
              <a:xfrm rot="5400000">
                <a:off x="864" y="1968"/>
                <a:ext cx="1872" cy="2544"/>
              </a:xfrm>
              <a:custGeom>
                <a:avLst/>
                <a:gdLst>
                  <a:gd name="T0" fmla="*/ 163 w 2498"/>
                  <a:gd name="T1" fmla="*/ 215 h 3084"/>
                  <a:gd name="T2" fmla="*/ 1254 w 2498"/>
                  <a:gd name="T3" fmla="*/ 215 h 3084"/>
                  <a:gd name="T4" fmla="*/ 1254 w 2498"/>
                  <a:gd name="T5" fmla="*/ 1912 h 3084"/>
                  <a:gd name="T6" fmla="*/ 162 w 2498"/>
                  <a:gd name="T7" fmla="*/ 1919 h 3084"/>
                  <a:gd name="T8" fmla="*/ 1 w 2498"/>
                  <a:gd name="T9" fmla="*/ 2075 h 3084"/>
                  <a:gd name="T10" fmla="*/ 0 w 2498"/>
                  <a:gd name="T11" fmla="*/ 2090 h 3084"/>
                  <a:gd name="T12" fmla="*/ 1382 w 2498"/>
                  <a:gd name="T13" fmla="*/ 2099 h 3084"/>
                  <a:gd name="T14" fmla="*/ 1374 w 2498"/>
                  <a:gd name="T15" fmla="*/ 2081 h 3084"/>
                  <a:gd name="T16" fmla="*/ 1254 w 2498"/>
                  <a:gd name="T17" fmla="*/ 1910 h 3084"/>
                  <a:gd name="T18" fmla="*/ 1374 w 2498"/>
                  <a:gd name="T19" fmla="*/ 2085 h 3084"/>
                  <a:gd name="T20" fmla="*/ 1374 w 2498"/>
                  <a:gd name="T21" fmla="*/ 2090 h 3084"/>
                  <a:gd name="T22" fmla="*/ 1389 w 2498"/>
                  <a:gd name="T23" fmla="*/ 2099 h 3084"/>
                  <a:gd name="T24" fmla="*/ 1403 w 2498"/>
                  <a:gd name="T25" fmla="*/ 2 h 3084"/>
                  <a:gd name="T26" fmla="*/ 1254 w 2498"/>
                  <a:gd name="T27" fmla="*/ 219 h 3084"/>
                  <a:gd name="T28" fmla="*/ 1403 w 2498"/>
                  <a:gd name="T29" fmla="*/ 2 h 3084"/>
                  <a:gd name="T30" fmla="*/ 23 w 2498"/>
                  <a:gd name="T31" fmla="*/ 10 h 3084"/>
                  <a:gd name="T32" fmla="*/ 21 w 2498"/>
                  <a:gd name="T33" fmla="*/ 10 h 3084"/>
                  <a:gd name="T34" fmla="*/ 7 w 2498"/>
                  <a:gd name="T35" fmla="*/ 0 h 3084"/>
                  <a:gd name="T36" fmla="*/ 0 w 2498"/>
                  <a:gd name="T37" fmla="*/ 2076 h 3084"/>
                  <a:gd name="T38" fmla="*/ 14 w 2498"/>
                  <a:gd name="T39" fmla="*/ 2 h 3084"/>
                  <a:gd name="T40" fmla="*/ 150 w 2498"/>
                  <a:gd name="T41" fmla="*/ 200 h 3084"/>
                  <a:gd name="T42" fmla="*/ 151 w 2498"/>
                  <a:gd name="T43" fmla="*/ 1929 h 3084"/>
                  <a:gd name="T44" fmla="*/ 3 w 2498"/>
                  <a:gd name="T45" fmla="*/ 2071 h 3084"/>
                  <a:gd name="T46" fmla="*/ 3 w 2498"/>
                  <a:gd name="T47" fmla="*/ 2081 h 3084"/>
                  <a:gd name="T48" fmla="*/ 7 w 2498"/>
                  <a:gd name="T49" fmla="*/ 8 h 3084"/>
                  <a:gd name="T50" fmla="*/ 23 w 2498"/>
                  <a:gd name="T51" fmla="*/ 0 h 3084"/>
                  <a:gd name="T52" fmla="*/ 17 w 2498"/>
                  <a:gd name="T53" fmla="*/ 10 h 3084"/>
                  <a:gd name="T54" fmla="*/ 163 w 2498"/>
                  <a:gd name="T55" fmla="*/ 215 h 30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98"/>
                  <a:gd name="T85" fmla="*/ 0 h 3084"/>
                  <a:gd name="T86" fmla="*/ 2498 w 2498"/>
                  <a:gd name="T87" fmla="*/ 3084 h 30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98" h="3084">
                    <a:moveTo>
                      <a:pt x="289" y="316"/>
                    </a:moveTo>
                    <a:lnTo>
                      <a:pt x="2232" y="316"/>
                    </a:lnTo>
                    <a:lnTo>
                      <a:pt x="2232" y="2810"/>
                    </a:lnTo>
                    <a:lnTo>
                      <a:pt x="288" y="2820"/>
                    </a:lnTo>
                    <a:lnTo>
                      <a:pt x="3" y="3049"/>
                    </a:lnTo>
                    <a:lnTo>
                      <a:pt x="0" y="3072"/>
                    </a:lnTo>
                    <a:lnTo>
                      <a:pt x="2460" y="3084"/>
                    </a:lnTo>
                    <a:lnTo>
                      <a:pt x="2447" y="3058"/>
                    </a:lnTo>
                    <a:lnTo>
                      <a:pt x="2234" y="2807"/>
                    </a:lnTo>
                    <a:lnTo>
                      <a:pt x="2447" y="3065"/>
                    </a:lnTo>
                    <a:lnTo>
                      <a:pt x="2447" y="3072"/>
                    </a:lnTo>
                    <a:lnTo>
                      <a:pt x="2472" y="3084"/>
                    </a:lnTo>
                    <a:lnTo>
                      <a:pt x="2498" y="3"/>
                    </a:lnTo>
                    <a:lnTo>
                      <a:pt x="2234" y="321"/>
                    </a:lnTo>
                    <a:lnTo>
                      <a:pt x="2498" y="3"/>
                    </a:lnTo>
                    <a:lnTo>
                      <a:pt x="42" y="14"/>
                    </a:lnTo>
                    <a:lnTo>
                      <a:pt x="37" y="14"/>
                    </a:lnTo>
                    <a:lnTo>
                      <a:pt x="12" y="0"/>
                    </a:lnTo>
                    <a:lnTo>
                      <a:pt x="0" y="3051"/>
                    </a:lnTo>
                    <a:lnTo>
                      <a:pt x="25" y="3"/>
                    </a:lnTo>
                    <a:lnTo>
                      <a:pt x="267" y="293"/>
                    </a:lnTo>
                    <a:lnTo>
                      <a:pt x="270" y="2835"/>
                    </a:lnTo>
                    <a:lnTo>
                      <a:pt x="6" y="3044"/>
                    </a:lnTo>
                    <a:lnTo>
                      <a:pt x="6" y="3058"/>
                    </a:lnTo>
                    <a:lnTo>
                      <a:pt x="12" y="12"/>
                    </a:lnTo>
                    <a:lnTo>
                      <a:pt x="42" y="0"/>
                    </a:lnTo>
                    <a:lnTo>
                      <a:pt x="31" y="14"/>
                    </a:lnTo>
                    <a:lnTo>
                      <a:pt x="289" y="316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04800" y="3352800"/>
            <a:ext cx="4191000" cy="3124200"/>
            <a:chOff x="3120" y="2208"/>
            <a:chExt cx="2400" cy="1776"/>
          </a:xfrm>
        </p:grpSpPr>
        <p:grpSp>
          <p:nvGrpSpPr>
            <p:cNvPr id="7175" name="Group 10"/>
            <p:cNvGrpSpPr>
              <a:grpSpLocks/>
            </p:cNvGrpSpPr>
            <p:nvPr/>
          </p:nvGrpSpPr>
          <p:grpSpPr bwMode="auto">
            <a:xfrm>
              <a:off x="4224" y="2208"/>
              <a:ext cx="192" cy="144"/>
              <a:chOff x="1161" y="624"/>
              <a:chExt cx="138" cy="144"/>
            </a:xfrm>
          </p:grpSpPr>
          <p:sp>
            <p:nvSpPr>
              <p:cNvPr id="7179" name="Freeform 11"/>
              <p:cNvSpPr>
                <a:spLocks/>
              </p:cNvSpPr>
              <p:nvPr/>
            </p:nvSpPr>
            <p:spPr bwMode="auto">
              <a:xfrm>
                <a:off x="1161" y="629"/>
                <a:ext cx="138" cy="139"/>
              </a:xfrm>
              <a:custGeom>
                <a:avLst/>
                <a:gdLst>
                  <a:gd name="T0" fmla="*/ 39 w 138"/>
                  <a:gd name="T1" fmla="*/ 139 h 139"/>
                  <a:gd name="T2" fmla="*/ 3 w 138"/>
                  <a:gd name="T3" fmla="*/ 97 h 139"/>
                  <a:gd name="T4" fmla="*/ 21 w 138"/>
                  <a:gd name="T5" fmla="*/ 43 h 139"/>
                  <a:gd name="T6" fmla="*/ 63 w 138"/>
                  <a:gd name="T7" fmla="*/ 1 h 139"/>
                  <a:gd name="T8" fmla="*/ 117 w 138"/>
                  <a:gd name="T9" fmla="*/ 49 h 139"/>
                  <a:gd name="T10" fmla="*/ 135 w 138"/>
                  <a:gd name="T11" fmla="*/ 103 h 139"/>
                  <a:gd name="T12" fmla="*/ 99 w 138"/>
                  <a:gd name="T13" fmla="*/ 139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39"/>
                  <a:gd name="T23" fmla="*/ 138 w 138"/>
                  <a:gd name="T24" fmla="*/ 139 h 1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39">
                    <a:moveTo>
                      <a:pt x="39" y="139"/>
                    </a:moveTo>
                    <a:cubicBezTo>
                      <a:pt x="33" y="132"/>
                      <a:pt x="6" y="113"/>
                      <a:pt x="3" y="97"/>
                    </a:cubicBezTo>
                    <a:cubicBezTo>
                      <a:pt x="0" y="81"/>
                      <a:pt x="11" y="59"/>
                      <a:pt x="21" y="43"/>
                    </a:cubicBezTo>
                    <a:cubicBezTo>
                      <a:pt x="31" y="27"/>
                      <a:pt x="47" y="0"/>
                      <a:pt x="63" y="1"/>
                    </a:cubicBezTo>
                    <a:cubicBezTo>
                      <a:pt x="79" y="2"/>
                      <a:pt x="105" y="32"/>
                      <a:pt x="117" y="49"/>
                    </a:cubicBezTo>
                    <a:cubicBezTo>
                      <a:pt x="129" y="66"/>
                      <a:pt x="138" y="88"/>
                      <a:pt x="135" y="103"/>
                    </a:cubicBezTo>
                    <a:cubicBezTo>
                      <a:pt x="132" y="118"/>
                      <a:pt x="106" y="132"/>
                      <a:pt x="99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auto">
              <a:xfrm>
                <a:off x="1200" y="6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76" name="Group 13"/>
            <p:cNvGrpSpPr>
              <a:grpSpLocks/>
            </p:cNvGrpSpPr>
            <p:nvPr/>
          </p:nvGrpSpPr>
          <p:grpSpPr bwMode="auto">
            <a:xfrm>
              <a:off x="3120" y="2304"/>
              <a:ext cx="2400" cy="1680"/>
              <a:chOff x="432" y="192"/>
              <a:chExt cx="2592" cy="1920"/>
            </a:xfrm>
          </p:grpSpPr>
          <p:pic>
            <p:nvPicPr>
              <p:cNvPr id="7177" name="Picture 14" descr="3848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48"/>
                <a:ext cx="2160" cy="1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8" name="Freeform 15" descr="Дуб"/>
              <p:cNvSpPr>
                <a:spLocks/>
              </p:cNvSpPr>
              <p:nvPr/>
            </p:nvSpPr>
            <p:spPr bwMode="auto">
              <a:xfrm rot="5400000">
                <a:off x="768" y="-144"/>
                <a:ext cx="1920" cy="2592"/>
              </a:xfrm>
              <a:custGeom>
                <a:avLst/>
                <a:gdLst>
                  <a:gd name="T0" fmla="*/ 171 w 2498"/>
                  <a:gd name="T1" fmla="*/ 224 h 3084"/>
                  <a:gd name="T2" fmla="*/ 1319 w 2498"/>
                  <a:gd name="T3" fmla="*/ 224 h 3084"/>
                  <a:gd name="T4" fmla="*/ 1319 w 2498"/>
                  <a:gd name="T5" fmla="*/ 1985 h 3084"/>
                  <a:gd name="T6" fmla="*/ 170 w 2498"/>
                  <a:gd name="T7" fmla="*/ 1992 h 3084"/>
                  <a:gd name="T8" fmla="*/ 2 w 2498"/>
                  <a:gd name="T9" fmla="*/ 2154 h 3084"/>
                  <a:gd name="T10" fmla="*/ 0 w 2498"/>
                  <a:gd name="T11" fmla="*/ 2170 h 3084"/>
                  <a:gd name="T12" fmla="*/ 1453 w 2498"/>
                  <a:gd name="T13" fmla="*/ 2178 h 3084"/>
                  <a:gd name="T14" fmla="*/ 1446 w 2498"/>
                  <a:gd name="T15" fmla="*/ 2160 h 3084"/>
                  <a:gd name="T16" fmla="*/ 1320 w 2498"/>
                  <a:gd name="T17" fmla="*/ 1983 h 3084"/>
                  <a:gd name="T18" fmla="*/ 1446 w 2498"/>
                  <a:gd name="T19" fmla="*/ 2165 h 3084"/>
                  <a:gd name="T20" fmla="*/ 1446 w 2498"/>
                  <a:gd name="T21" fmla="*/ 2170 h 3084"/>
                  <a:gd name="T22" fmla="*/ 1460 w 2498"/>
                  <a:gd name="T23" fmla="*/ 2178 h 3084"/>
                  <a:gd name="T24" fmla="*/ 1476 w 2498"/>
                  <a:gd name="T25" fmla="*/ 3 h 3084"/>
                  <a:gd name="T26" fmla="*/ 1320 w 2498"/>
                  <a:gd name="T27" fmla="*/ 227 h 3084"/>
                  <a:gd name="T28" fmla="*/ 1476 w 2498"/>
                  <a:gd name="T29" fmla="*/ 3 h 3084"/>
                  <a:gd name="T30" fmla="*/ 25 w 2498"/>
                  <a:gd name="T31" fmla="*/ 10 h 3084"/>
                  <a:gd name="T32" fmla="*/ 22 w 2498"/>
                  <a:gd name="T33" fmla="*/ 10 h 3084"/>
                  <a:gd name="T34" fmla="*/ 7 w 2498"/>
                  <a:gd name="T35" fmla="*/ 0 h 3084"/>
                  <a:gd name="T36" fmla="*/ 0 w 2498"/>
                  <a:gd name="T37" fmla="*/ 2155 h 3084"/>
                  <a:gd name="T38" fmla="*/ 15 w 2498"/>
                  <a:gd name="T39" fmla="*/ 3 h 3084"/>
                  <a:gd name="T40" fmla="*/ 158 w 2498"/>
                  <a:gd name="T41" fmla="*/ 207 h 3084"/>
                  <a:gd name="T42" fmla="*/ 160 w 2498"/>
                  <a:gd name="T43" fmla="*/ 2003 h 3084"/>
                  <a:gd name="T44" fmla="*/ 4 w 2498"/>
                  <a:gd name="T45" fmla="*/ 2150 h 3084"/>
                  <a:gd name="T46" fmla="*/ 4 w 2498"/>
                  <a:gd name="T47" fmla="*/ 2160 h 3084"/>
                  <a:gd name="T48" fmla="*/ 7 w 2498"/>
                  <a:gd name="T49" fmla="*/ 8 h 3084"/>
                  <a:gd name="T50" fmla="*/ 25 w 2498"/>
                  <a:gd name="T51" fmla="*/ 0 h 3084"/>
                  <a:gd name="T52" fmla="*/ 18 w 2498"/>
                  <a:gd name="T53" fmla="*/ 10 h 3084"/>
                  <a:gd name="T54" fmla="*/ 171 w 2498"/>
                  <a:gd name="T55" fmla="*/ 224 h 30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98"/>
                  <a:gd name="T85" fmla="*/ 0 h 3084"/>
                  <a:gd name="T86" fmla="*/ 2498 w 2498"/>
                  <a:gd name="T87" fmla="*/ 3084 h 30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98" h="3084">
                    <a:moveTo>
                      <a:pt x="289" y="316"/>
                    </a:moveTo>
                    <a:lnTo>
                      <a:pt x="2232" y="316"/>
                    </a:lnTo>
                    <a:lnTo>
                      <a:pt x="2232" y="2810"/>
                    </a:lnTo>
                    <a:lnTo>
                      <a:pt x="288" y="2820"/>
                    </a:lnTo>
                    <a:lnTo>
                      <a:pt x="3" y="3049"/>
                    </a:lnTo>
                    <a:lnTo>
                      <a:pt x="0" y="3072"/>
                    </a:lnTo>
                    <a:lnTo>
                      <a:pt x="2460" y="3084"/>
                    </a:lnTo>
                    <a:lnTo>
                      <a:pt x="2447" y="3058"/>
                    </a:lnTo>
                    <a:lnTo>
                      <a:pt x="2234" y="2807"/>
                    </a:lnTo>
                    <a:lnTo>
                      <a:pt x="2447" y="3065"/>
                    </a:lnTo>
                    <a:lnTo>
                      <a:pt x="2447" y="3072"/>
                    </a:lnTo>
                    <a:lnTo>
                      <a:pt x="2472" y="3084"/>
                    </a:lnTo>
                    <a:lnTo>
                      <a:pt x="2498" y="3"/>
                    </a:lnTo>
                    <a:lnTo>
                      <a:pt x="2234" y="321"/>
                    </a:lnTo>
                    <a:lnTo>
                      <a:pt x="2498" y="3"/>
                    </a:lnTo>
                    <a:lnTo>
                      <a:pt x="42" y="14"/>
                    </a:lnTo>
                    <a:lnTo>
                      <a:pt x="37" y="14"/>
                    </a:lnTo>
                    <a:lnTo>
                      <a:pt x="12" y="0"/>
                    </a:lnTo>
                    <a:lnTo>
                      <a:pt x="0" y="3051"/>
                    </a:lnTo>
                    <a:lnTo>
                      <a:pt x="25" y="3"/>
                    </a:lnTo>
                    <a:lnTo>
                      <a:pt x="267" y="293"/>
                    </a:lnTo>
                    <a:lnTo>
                      <a:pt x="270" y="2835"/>
                    </a:lnTo>
                    <a:lnTo>
                      <a:pt x="6" y="3044"/>
                    </a:lnTo>
                    <a:lnTo>
                      <a:pt x="6" y="3058"/>
                    </a:lnTo>
                    <a:lnTo>
                      <a:pt x="12" y="12"/>
                    </a:lnTo>
                    <a:lnTo>
                      <a:pt x="42" y="0"/>
                    </a:lnTo>
                    <a:lnTo>
                      <a:pt x="31" y="14"/>
                    </a:lnTo>
                    <a:lnTo>
                      <a:pt x="289" y="316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475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692150"/>
            <a:ext cx="9144000" cy="1584325"/>
          </a:xfrm>
          <a:prstGeom prst="rect">
            <a:avLst/>
          </a:prstGeom>
          <a:blipFill rotWithShape="1">
            <a:blip r:embed="rId6"/>
            <a:stretch>
              <a:fillRect b="-10425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95288" y="188913"/>
            <a:ext cx="29622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600" b="1" i="1">
                <a:solidFill>
                  <a:srgbClr val="009900"/>
                </a:solidFill>
                <a:latin typeface="Georgia" pitchFamily="18" charset="0"/>
              </a:rPr>
              <a:t>Задача.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6877050" y="5516563"/>
            <a:ext cx="2051050" cy="1066800"/>
          </a:xfrm>
          <a:prstGeom prst="star16">
            <a:avLst>
              <a:gd name="adj" fmla="val 41884"/>
            </a:avLst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D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latin typeface="Georgia" pitchFamily="18" charset="0"/>
              </a:rPr>
              <a:t>10лет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/>
      <p:bldP spid="194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188640"/>
            <a:ext cx="2880320" cy="4627421"/>
          </a:xfrm>
          <a:prstGeom prst="rect">
            <a:avLst/>
          </a:prstGeom>
          <a:blipFill rotWithShape="1">
            <a:blip r:embed="rId2"/>
            <a:stretch>
              <a:fillRect l="-4873" t="-26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1880" y="116632"/>
            <a:ext cx="1708077" cy="5052024"/>
          </a:xfrm>
          <a:prstGeom prst="rect">
            <a:avLst/>
          </a:prstGeom>
          <a:blipFill rotWithShape="1">
            <a:blip r:embed="rId3"/>
            <a:stretch>
              <a:fillRect l="-750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2400" cy="11525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8112BE"/>
                </a:solidFill>
                <a:latin typeface="Times New Roman" pitchFamily="18" charset="0"/>
                <a:cs typeface="Times New Roman" pitchFamily="18" charset="0"/>
              </a:rPr>
              <a:t>Деление обыкновенных дробей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2205038"/>
            <a:ext cx="6400800" cy="1752600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познакомиться с правилом деления обыкновенных дробей и научиться его применять.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3825" y="4509120"/>
            <a:ext cx="2376264" cy="702244"/>
          </a:xfrm>
          <a:prstGeom prst="rect">
            <a:avLst/>
          </a:prstGeom>
          <a:blipFill rotWithShape="1">
            <a:blip r:embed="rId2"/>
            <a:stretch>
              <a:fillRect b="-1043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3529" y="4496681"/>
            <a:ext cx="604653" cy="714683"/>
          </a:xfrm>
          <a:prstGeom prst="rect">
            <a:avLst/>
          </a:prstGeom>
          <a:blipFill rotWithShape="1">
            <a:blip r:embed="rId3"/>
            <a:stretch>
              <a:fillRect l="-909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600575"/>
            <a:ext cx="1300162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Д.з.: выучить правило деления дробей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№ 447(1 строка), 449(1 строка)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941763"/>
            <a:ext cx="15890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solidFill>
            <a:schemeClr val="accent5">
              <a:lumMod val="9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Присвоение звания – </a:t>
            </a:r>
            <a:br>
              <a:rPr lang="ru-RU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</a:br>
            <a:r>
              <a:rPr lang="ru-RU" b="1" dirty="0" smtClean="0">
                <a:ln w="11430">
                  <a:solidFill>
                    <a:srgbClr val="2D2D8A">
                      <a:lumMod val="50000"/>
                    </a:srgbClr>
                  </a:solidFill>
                </a:ln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«Магистры деления»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Умножение – мое мучение, а деление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беда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– горевали школьники XV...XVI веков.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Хотя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умножение в старину и считалось нелёгким делом, однако деление было ещё сложнее. В средние века людей, умевших производить деление, можно было пересчитать чуть ли не по пальцам. Они переезжали из города в город по приглашениям купцов, желавших привести в порядок свои счета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уважительно называли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«Магистрами деления».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011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15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206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Georgia</vt:lpstr>
      <vt:lpstr>Оформление по умолчанию</vt:lpstr>
      <vt:lpstr>Презентация PowerPoint</vt:lpstr>
      <vt:lpstr>Презентация PowerPoint</vt:lpstr>
      <vt:lpstr>Деление обыкновенных дробей</vt:lpstr>
      <vt:lpstr> Правило деления</vt:lpstr>
      <vt:lpstr>Презентация PowerPoint</vt:lpstr>
      <vt:lpstr>Презентация PowerPoint</vt:lpstr>
      <vt:lpstr>Деление обыкновенных дробей</vt:lpstr>
      <vt:lpstr>Д.з.: выучить правило деления дробей № 447(1 строка), 449(1 строка)</vt:lpstr>
      <vt:lpstr>Присвоение звания –  «Магистры деления»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Семья</dc:creator>
  <cp:lastModifiedBy>Пользователь Windows</cp:lastModifiedBy>
  <cp:revision>158</cp:revision>
  <cp:lastPrinted>1601-01-01T00:00:00Z</cp:lastPrinted>
  <dcterms:created xsi:type="dcterms:W3CDTF">1601-01-01T00:00:00Z</dcterms:created>
  <dcterms:modified xsi:type="dcterms:W3CDTF">2021-08-08T16:21:17Z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