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0" r:id="rId6"/>
    <p:sldId id="262" r:id="rId7"/>
    <p:sldId id="264" r:id="rId8"/>
    <p:sldId id="263" r:id="rId9"/>
    <p:sldId id="265" r:id="rId10"/>
    <p:sldId id="266" r:id="rId11"/>
    <p:sldId id="268" r:id="rId12"/>
    <p:sldId id="269" r:id="rId13"/>
    <p:sldId id="267" r:id="rId14"/>
    <p:sldId id="270" r:id="rId15"/>
    <p:sldId id="271" r:id="rId16"/>
    <p:sldId id="272" r:id="rId17"/>
    <p:sldId id="275" r:id="rId18"/>
    <p:sldId id="274" r:id="rId19"/>
    <p:sldId id="276" r:id="rId20"/>
    <p:sldId id="273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6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7765-5546-43CB-8CBB-1E654CDE7DD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8CC1E-1149-45CB-82AD-DEB1175F69C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1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7765-5546-43CB-8CBB-1E654CDE7DD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8CC1E-1149-45CB-82AD-DEB1175F69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0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7765-5546-43CB-8CBB-1E654CDE7DD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8CC1E-1149-45CB-82AD-DEB1175F69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7765-5546-43CB-8CBB-1E654CDE7DD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8CC1E-1149-45CB-82AD-DEB1175F69C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2"/>
            <a:ext cx="597049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7765-5546-43CB-8CBB-1E654CDE7DD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8CC1E-1149-45CB-82AD-DEB1175F69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7765-5546-43CB-8CBB-1E654CDE7DD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8CC1E-1149-45CB-82AD-DEB1175F69C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7765-5546-43CB-8CBB-1E654CDE7DD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8CC1E-1149-45CB-82AD-DEB1175F69C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7765-5546-43CB-8CBB-1E654CDE7DD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8CC1E-1149-45CB-82AD-DEB1175F69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7765-5546-43CB-8CBB-1E654CDE7DD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8CC1E-1149-45CB-82AD-DEB1175F69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1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7765-5546-43CB-8CBB-1E654CDE7DD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8CC1E-1149-45CB-82AD-DEB1175F69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7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C7765-5546-43CB-8CBB-1E654CDE7DD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8CC1E-1149-45CB-82AD-DEB1175F69C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1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FDC7765-5546-43CB-8CBB-1E654CDE7DDD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172201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F8CC1E-1149-45CB-82AD-DEB1175F69C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3" y="5733256"/>
            <a:ext cx="5581910" cy="882119"/>
          </a:xfrm>
        </p:spPr>
        <p:txBody>
          <a:bodyPr/>
          <a:lstStyle/>
          <a:p>
            <a:r>
              <a:rPr lang="ru-RU" dirty="0" smtClean="0"/>
              <a:t>                    Выполнила воспитатель гр.4</a:t>
            </a:r>
          </a:p>
          <a:p>
            <a:r>
              <a:rPr lang="ru-RU" dirty="0" smtClean="0"/>
              <a:t>                    Дмитриева Е.А.</a:t>
            </a:r>
            <a:endParaRPr lang="ru-RU" dirty="0"/>
          </a:p>
        </p:txBody>
      </p:sp>
      <p:pic>
        <p:nvPicPr>
          <p:cNvPr id="1026" name="Picture 2" descr="Его поймал я на цветке, Зажал, как следует в руке. Жужжит он: «Попрошу без ру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2" t="30196" r="11112" b="9501"/>
          <a:stretch/>
        </p:blipFill>
        <p:spPr bwMode="auto">
          <a:xfrm flipH="1">
            <a:off x="251520" y="4889376"/>
            <a:ext cx="2752949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0528" y="476672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/>
              <a:t>Речевое развитие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«Звуковая культура речи: дифференциация звуков [Ж]-[Ш]»</a:t>
            </a:r>
          </a:p>
        </p:txBody>
      </p:sp>
      <p:pic>
        <p:nvPicPr>
          <p:cNvPr id="1028" name="Picture 4" descr="Веревка по земле ползет, Вот язычок, открытый рот, Всех укусить, готова Я, По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0" t="10004" r="8241" b="13935"/>
          <a:stretch/>
        </p:blipFill>
        <p:spPr bwMode="auto">
          <a:xfrm>
            <a:off x="6863060" y="1844824"/>
            <a:ext cx="213872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58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373216"/>
            <a:ext cx="856895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Жук упал и встать не может,</a:t>
            </a:r>
            <a:b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Ждет он, кто ему… </a:t>
            </a:r>
            <a:r>
              <a:rPr lang="ru-RU" sz="2800" b="0" i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(поможет)</a:t>
            </a:r>
            <a: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0" dirty="0">
                <a:solidFill>
                  <a:srgbClr val="111111"/>
                </a:solidFill>
                <a:effectLst/>
                <a:latin typeface="Arial"/>
              </a:rPr>
              <a:t/>
            </a:r>
            <a:br>
              <a:rPr lang="ru-RU" b="0" dirty="0">
                <a:solidFill>
                  <a:srgbClr val="111111"/>
                </a:solidFill>
                <a:effectLst/>
                <a:latin typeface="Arial"/>
              </a:rPr>
            </a:br>
            <a:endParaRPr lang="ru-RU" dirty="0"/>
          </a:p>
        </p:txBody>
      </p:sp>
      <p:pic>
        <p:nvPicPr>
          <p:cNvPr id="13314" name="Picture 2" descr="https://fsd.multiurok.ru/html/2017/03/23/s_58d3816dbfe24/img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563" b="13225"/>
          <a:stretch/>
        </p:blipFill>
        <p:spPr bwMode="auto">
          <a:xfrm>
            <a:off x="1187624" y="404664"/>
            <a:ext cx="6408712" cy="492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50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4668" y="5733256"/>
            <a:ext cx="6512511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Прицепившись к задней шине,</a:t>
            </a:r>
            <a:br>
              <a:rPr lang="ru-RU" sz="24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Мишка едет на… </a:t>
            </a:r>
            <a:r>
              <a:rPr lang="ru-RU" sz="2400" b="0" i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(машине</a:t>
            </a:r>
            <a:r>
              <a:rPr lang="ru-RU" sz="2400" b="0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r="10204" b="17271"/>
          <a:stretch/>
        </p:blipFill>
        <p:spPr bwMode="auto">
          <a:xfrm>
            <a:off x="539552" y="260648"/>
            <a:ext cx="7971572" cy="539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26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428393"/>
            <a:ext cx="6512511" cy="1143000"/>
          </a:xfrm>
        </p:spPr>
        <p:txBody>
          <a:bodyPr/>
          <a:lstStyle/>
          <a:p>
            <a:pPr algn="ctr"/>
            <a: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светит очень ярко,</a:t>
            </a:r>
            <a:b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Бегемоту очень </a:t>
            </a:r>
            <a:r>
              <a:rPr lang="ru-RU" sz="2800" b="0" i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(жарко)</a:t>
            </a:r>
            <a:r>
              <a:rPr lang="ru-RU" b="0" dirty="0">
                <a:solidFill>
                  <a:srgbClr val="111111"/>
                </a:solidFill>
                <a:effectLst/>
                <a:latin typeface="Arial"/>
              </a:rPr>
              <a:t/>
            </a:r>
            <a:br>
              <a:rPr lang="ru-RU" b="0" dirty="0">
                <a:solidFill>
                  <a:srgbClr val="111111"/>
                </a:solidFill>
                <a:effectLst/>
                <a:latin typeface="Arial"/>
              </a:rPr>
            </a:br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9" b="15482"/>
          <a:stretch/>
        </p:blipFill>
        <p:spPr bwMode="auto">
          <a:xfrm>
            <a:off x="1403648" y="260648"/>
            <a:ext cx="6474296" cy="516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88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0891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Игра </a:t>
            </a:r>
            <a:r>
              <a:rPr lang="ru-RU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«Четвертый лишний»</a:t>
            </a:r>
            <a:endParaRPr lang="ru-RU" dirty="0"/>
          </a:p>
        </p:txBody>
      </p:sp>
      <p:pic>
        <p:nvPicPr>
          <p:cNvPr id="16386" name="Picture 2" descr="https://img2.freepng.ru/20180322/qaq/kisspng-conifer-cone-pine-spruce-clip-art-pine-cone-5ab479378b1089.89589134152177695156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5" y="1428265"/>
            <a:ext cx="1944241" cy="216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img2.freepng.ru/20180604/xb/kisspng-toy-balloon-violet-air-transportation-born-5b1555814344d1.73613737152812480127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92275"/>
            <a:ext cx="170256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https://www.pngkey.com/png/detail/593-5938801_download-svg-download-png-wallet-bag-emoji-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562" y="1526040"/>
            <a:ext cx="2100480" cy="196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9" descr="https://www.clipartmax.com/png/full/108-1089973_chocolate-clipart-pn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5" name="Picture 11" descr="https://www.clipartmax.com/png/full/108-1089973_chocolate-clipart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98857"/>
            <a:ext cx="170348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9" name="Picture 15" descr="https://i.pinimg.com/originals/c8/4f/6a/c84f6a9a6c2c3635450a8669f8da8f8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90" y="3789040"/>
            <a:ext cx="1618838" cy="273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79351"/>
            <a:ext cx="1704840" cy="253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4" name="Picture 20" descr="https://cosmetics.minemegashop.ru/images/audio_cd_covers/101318224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1" r="16775"/>
          <a:stretch/>
        </p:blipFill>
        <p:spPr bwMode="auto">
          <a:xfrm>
            <a:off x="4288191" y="4141445"/>
            <a:ext cx="2257222" cy="220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6" name="Picture 22" descr="https://static2.kupivip.ru/V0/03/39/78/21/1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038" y="3764801"/>
            <a:ext cx="1718759" cy="257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29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8" r="15909"/>
          <a:stretch/>
        </p:blipFill>
        <p:spPr bwMode="auto">
          <a:xfrm>
            <a:off x="179512" y="246584"/>
            <a:ext cx="205047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373" y="920552"/>
            <a:ext cx="252089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https://img2.pngindir.com/20180701/cj/kisspng-chewing-gum-orbit-wrigley-company-sweetness-taste-chewing-gum-5b38a6f2114334.29507586153043941007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709" y="764704"/>
            <a:ext cx="2329755" cy="181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91" y="390600"/>
            <a:ext cx="1940603" cy="275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https://img2.freepng.ru/20190725/ryq/kisspng-watercolor-paint-wet-ink-5d3970810965b1.29270156156404544103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98" y="4077072"/>
            <a:ext cx="2136754" cy="189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https://yt3.ggpht.com/a/AATXAJyR6Iz6SqfwWl7-ckPMVqhtP3LXZo429yYEX6nv=s900-c-k-c0xffffffff-no-rj-m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982" y="3599299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s://img2.freepng.ru/20180525/hvi/kisspng-walrus-sea-lion-earless-seal-child-polar-bear-5b08356a34aa22.162391891527264618215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4" r="13646"/>
          <a:stretch/>
        </p:blipFill>
        <p:spPr bwMode="auto">
          <a:xfrm>
            <a:off x="4064843" y="3974315"/>
            <a:ext cx="2347419" cy="214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16173" y="4219296"/>
            <a:ext cx="23780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44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1296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Игра </a:t>
            </a:r>
            <a:r>
              <a:rPr lang="ru-RU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«Большой - маленький»</a:t>
            </a:r>
            <a:endParaRPr lang="ru-RU" dirty="0"/>
          </a:p>
        </p:txBody>
      </p:sp>
      <p:pic>
        <p:nvPicPr>
          <p:cNvPr id="18434" name="Picture 2" descr="Игра «Большой – маленький»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" t="19036" r="50000" b="45923"/>
          <a:stretch/>
        </p:blipFill>
        <p:spPr bwMode="auto">
          <a:xfrm>
            <a:off x="1043608" y="1339408"/>
            <a:ext cx="3697284" cy="227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Игра «Большой – маленький»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1" t="54323" r="50708" b="5980"/>
          <a:stretch/>
        </p:blipFill>
        <p:spPr bwMode="auto">
          <a:xfrm>
            <a:off x="1040258" y="3792517"/>
            <a:ext cx="3524989" cy="271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87592"/>
            <a:ext cx="2233042" cy="137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Игра «Большой – маленький»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1" t="54323" r="50708" b="5980"/>
          <a:stretch/>
        </p:blipFill>
        <p:spPr bwMode="auto">
          <a:xfrm>
            <a:off x="5991766" y="4341566"/>
            <a:ext cx="2101650" cy="162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98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2912291" cy="291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8"/>
            <a:ext cx="1872208" cy="187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53301"/>
            <a:ext cx="2912291" cy="278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477" y="4337607"/>
            <a:ext cx="1673349" cy="159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17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Игра </a:t>
            </a:r>
            <a:r>
              <a:rPr lang="ru-RU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«Посчитай – ка»</a:t>
            </a:r>
            <a:endParaRPr lang="ru-RU" dirty="0"/>
          </a:p>
        </p:txBody>
      </p:sp>
      <p:pic>
        <p:nvPicPr>
          <p:cNvPr id="20484" name="Picture 4" descr="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t="12187" r="53124" b="18420"/>
          <a:stretch/>
        </p:blipFill>
        <p:spPr bwMode="auto">
          <a:xfrm>
            <a:off x="683568" y="1411853"/>
            <a:ext cx="1728192" cy="224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t="12187" r="53124" b="18420"/>
          <a:stretch/>
        </p:blipFill>
        <p:spPr bwMode="auto">
          <a:xfrm>
            <a:off x="6516216" y="1411852"/>
            <a:ext cx="1728192" cy="224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t="12187" r="53124" b="18420"/>
          <a:stretch/>
        </p:blipFill>
        <p:spPr bwMode="auto">
          <a:xfrm>
            <a:off x="4499992" y="1411851"/>
            <a:ext cx="1728192" cy="224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t="12187" r="53124" b="18420"/>
          <a:stretch/>
        </p:blipFill>
        <p:spPr bwMode="auto">
          <a:xfrm>
            <a:off x="2572545" y="1421159"/>
            <a:ext cx="1728192" cy="224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 t="50000" r="57589"/>
          <a:stretch/>
        </p:blipFill>
        <p:spPr bwMode="auto">
          <a:xfrm>
            <a:off x="1187624" y="4005064"/>
            <a:ext cx="1981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888" y="4005064"/>
            <a:ext cx="19812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 t="50000" r="57589"/>
          <a:stretch/>
        </p:blipFill>
        <p:spPr bwMode="auto">
          <a:xfrm>
            <a:off x="5525616" y="4033161"/>
            <a:ext cx="1981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30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r="12597"/>
          <a:stretch/>
        </p:blipFill>
        <p:spPr bwMode="auto">
          <a:xfrm>
            <a:off x="6727859" y="246049"/>
            <a:ext cx="1566640" cy="199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90" y="260648"/>
            <a:ext cx="1566863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415" y="260648"/>
            <a:ext cx="1566863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721" y="260648"/>
            <a:ext cx="1566863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11" y="260648"/>
            <a:ext cx="1566863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97" y="2420888"/>
            <a:ext cx="153256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356" y="2446173"/>
            <a:ext cx="1536700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56" y="2446172"/>
            <a:ext cx="1536700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59" y="2477719"/>
            <a:ext cx="1536700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243" y="2446174"/>
            <a:ext cx="1536700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13" y="4658816"/>
            <a:ext cx="1668340" cy="185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028" y="4658815"/>
            <a:ext cx="1668340" cy="185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688" y="4678351"/>
            <a:ext cx="1668340" cy="185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721" y="4660679"/>
            <a:ext cx="1668340" cy="185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676" y="4660679"/>
            <a:ext cx="1668340" cy="185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91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Игра </a:t>
            </a:r>
            <a:r>
              <a:rPr lang="ru-RU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«Составь предложение»</a:t>
            </a:r>
            <a:endParaRPr lang="ru-RU" dirty="0"/>
          </a:p>
        </p:txBody>
      </p:sp>
      <p:pic>
        <p:nvPicPr>
          <p:cNvPr id="22530" name="Picture 2" descr="Составление предложений по индивидуальным сюжетным картинкам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t="20674" r="16892" b="10234"/>
          <a:stretch/>
        </p:blipFill>
        <p:spPr bwMode="auto">
          <a:xfrm>
            <a:off x="1115616" y="1084164"/>
            <a:ext cx="6729881" cy="544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53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5256584" cy="1793167"/>
          </a:xfrm>
        </p:spPr>
        <p:txBody>
          <a:bodyPr/>
          <a:lstStyle/>
          <a:p>
            <a:pPr marL="182880" indent="0">
              <a:buNone/>
            </a:pPr>
            <a: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Его поймал я на цветке,</a:t>
            </a:r>
            <a:b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Зажал, как следует в руке.</a:t>
            </a:r>
            <a:b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Жужжит он: «Попрошу без рук,</a:t>
            </a:r>
            <a:b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 не железный, я же – … </a:t>
            </a:r>
            <a:b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26462"/>
            <a:ext cx="6764433" cy="425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Zvuki_prirody_-_ZHUKI_(Gybka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6072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7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8" t="4792" r="11438" b="4298"/>
          <a:stretch/>
        </p:blipFill>
        <p:spPr bwMode="auto">
          <a:xfrm>
            <a:off x="1547664" y="116632"/>
            <a:ext cx="6264696" cy="64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45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7" t="8310" r="23803" b="5326"/>
          <a:stretch/>
        </p:blipFill>
        <p:spPr bwMode="auto">
          <a:xfrm>
            <a:off x="287613" y="260648"/>
            <a:ext cx="4968552" cy="613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3940" r="31163"/>
          <a:stretch/>
        </p:blipFill>
        <p:spPr bwMode="auto">
          <a:xfrm>
            <a:off x="5364088" y="260647"/>
            <a:ext cx="3364773" cy="613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74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7" r="20208" b="4990"/>
          <a:stretch/>
        </p:blipFill>
        <p:spPr bwMode="auto">
          <a:xfrm>
            <a:off x="1979712" y="159332"/>
            <a:ext cx="5236103" cy="643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1728" y="530120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9600" dirty="0" smtClean="0"/>
              <a:t>Ш</a:t>
            </a:r>
            <a:r>
              <a:rPr lang="ru-RU" dirty="0" smtClean="0"/>
              <a:t>                      </a:t>
            </a:r>
            <a:r>
              <a:rPr lang="ru-RU" sz="9600" dirty="0"/>
              <a:t>Ж</a:t>
            </a:r>
            <a:r>
              <a:rPr lang="ru-RU" dirty="0" smtClean="0"/>
              <a:t>                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568" y="1351968"/>
            <a:ext cx="3548063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31631" y="2564904"/>
            <a:ext cx="4413250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 descr="https://i.pinimg.com/736x/57/98/92/579892277d9cf0eb4d8f33a1bcb0c733--smiley-faces-emotic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103" y="257073"/>
            <a:ext cx="2514328" cy="218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14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www.beesona.ru/upload/205/bc515bde574d2b4e1ddb5d30bddaf82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95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b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Веревка </a:t>
            </a:r>
            <a: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земле ползет,</a:t>
            </a:r>
            <a:b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Вот язычок, открытый рот,</a:t>
            </a:r>
            <a:b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Всех укусить, готова Я,</a:t>
            </a:r>
            <a:b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что Я - </a:t>
            </a:r>
            <a:r>
              <a:rPr lang="ru-RU" sz="32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84784"/>
            <a:ext cx="4176464" cy="491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i_prirody_-_Zmeya_(Gybka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5523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0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0133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9600" dirty="0" smtClean="0"/>
              <a:t>Ш</a:t>
            </a:r>
            <a:r>
              <a:rPr lang="ru-RU" dirty="0" smtClean="0"/>
              <a:t>                      </a:t>
            </a:r>
            <a:r>
              <a:rPr lang="ru-RU" sz="9600" dirty="0"/>
              <a:t>Ж</a:t>
            </a:r>
            <a:r>
              <a:rPr lang="ru-RU" dirty="0" smtClean="0"/>
              <a:t>                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836587"/>
            <a:ext cx="3548063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39937"/>
            <a:ext cx="4413250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171" y="188640"/>
            <a:ext cx="2005013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19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Игра «Поймай звук»</a:t>
            </a:r>
            <a:endParaRPr lang="ru-RU" dirty="0"/>
          </a:p>
        </p:txBody>
      </p:sp>
      <p:pic>
        <p:nvPicPr>
          <p:cNvPr id="8194" name="Picture 2" descr="https://i.absurdopedia.net/d/db/%D0%9F%D0%B8%D1%80%D0%BE%D0%B6%D0%BE%D0%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2785711" cy="190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41" y="3501008"/>
            <a:ext cx="237128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44724"/>
            <a:ext cx="3024336" cy="205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235512"/>
            <a:ext cx="2249227" cy="334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363451"/>
            <a:ext cx="2376264" cy="171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https://i.pinimg.com/originals/0c/08/9a/0c089afa2272fc4fa6a9ab31d2634f4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69" y="3391395"/>
            <a:ext cx="2730308" cy="30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39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mg2.freepng.ru/20190216/ip/kisspng-kids-puzzles-cars-vector-graphics-royalty-free-ill-2-png-pinterest-clip-art-5c67cfffafe7f7.49534071155030732772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64" y="548680"/>
            <a:ext cx="2712996" cy="211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25" y="3278769"/>
            <a:ext cx="255527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7678"/>
            <a:ext cx="2532112" cy="25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8" r="15909"/>
          <a:stretch/>
        </p:blipFill>
        <p:spPr bwMode="auto">
          <a:xfrm>
            <a:off x="6691428" y="2978905"/>
            <a:ext cx="205047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48680"/>
            <a:ext cx="2514972" cy="20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 descr="https://printonic.ru/uploads/images/2016/03/14/img_56e65a51e30b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646" y="2932730"/>
            <a:ext cx="368056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70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979712" y="5805264"/>
            <a:ext cx="5400600" cy="882119"/>
          </a:xfrm>
        </p:spPr>
        <p:txBody>
          <a:bodyPr>
            <a:normAutofit fontScale="62500" lnSpcReduction="20000"/>
          </a:bodyPr>
          <a:lstStyle/>
          <a:p>
            <a:r>
              <a:rPr lang="ru-RU" sz="4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бежит Айболит к </a:t>
            </a:r>
            <a:r>
              <a:rPr lang="ru-RU" sz="40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бегемотикам</a:t>
            </a:r>
            <a:r>
              <a:rPr lang="ru-RU" sz="4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4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хлопает их </a:t>
            </a:r>
            <a:r>
              <a:rPr lang="ru-RU" sz="4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… </a:t>
            </a:r>
            <a:r>
              <a:rPr lang="ru-RU" sz="4000" i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(животикам)</a:t>
            </a:r>
            <a:endParaRPr lang="ru-RU" sz="4000" i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99592" y="260648"/>
            <a:ext cx="7175351" cy="1016789"/>
          </a:xfrm>
        </p:spPr>
        <p:txBody>
          <a:bodyPr/>
          <a:lstStyle/>
          <a:p>
            <a:pPr marL="182880" indent="0">
              <a:buNone/>
            </a:pPr>
            <a:r>
              <a:rPr lang="ru-RU" sz="46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   Игра </a:t>
            </a:r>
            <a:r>
              <a:rPr lang="ru-RU" sz="4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«Добавь слово»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4744"/>
            <a:ext cx="4824536" cy="460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53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static.daru-dar.org/s600/01/00/35/6c/356cdd15a4d718eb61e878a3d0029faac957a2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39"/>
            <a:ext cx="6408712" cy="518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9849" y="5339137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Лежебока рыжий кот</a:t>
            </a:r>
            <a:br>
              <a:rPr lang="ru-RU" sz="2800" b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Отлежал себе… </a:t>
            </a:r>
            <a:r>
              <a:rPr lang="ru-RU" sz="2800" b="0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(живот)</a:t>
            </a:r>
            <a:r>
              <a:rPr lang="ru-RU" sz="2800" b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0" dirty="0">
                <a:solidFill>
                  <a:srgbClr val="111111"/>
                </a:solidFill>
                <a:effectLst/>
                <a:latin typeface="Arial"/>
              </a:rPr>
              <a:t/>
            </a:r>
            <a:br>
              <a:rPr lang="ru-RU" b="0" dirty="0">
                <a:solidFill>
                  <a:srgbClr val="111111"/>
                </a:solidFill>
                <a:effectLst/>
                <a:latin typeface="Arial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595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517232"/>
            <a:ext cx="7838257" cy="71301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беседовал с ужами, заяц хлопая </a:t>
            </a:r>
            <a:r>
              <a:rPr lang="ru-RU" sz="2800" b="0" i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(ушами)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ds05.infourok.ru/uploads/ex/09a9/0006ace0-a199c982/img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5" t="26005" r="10000" b="6318"/>
          <a:stretch/>
        </p:blipFill>
        <p:spPr bwMode="auto">
          <a:xfrm>
            <a:off x="630274" y="387926"/>
            <a:ext cx="7916936" cy="498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35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222</TotalTime>
  <Words>99</Words>
  <Application>Microsoft Office PowerPoint</Application>
  <PresentationFormat>Экран (4:3)</PresentationFormat>
  <Paragraphs>20</Paragraphs>
  <Slides>24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Воздушный поток</vt:lpstr>
      <vt:lpstr>Речевое развитие «Звуковая культура речи: дифференциация звуков [Ж]-[Ш]»</vt:lpstr>
      <vt:lpstr>Его поймал я на цветке, Зажал, как следует в руке. Жужжит он: «Попрошу без рук, Я не железный, я же – …  </vt:lpstr>
      <vt:lpstr>Веревка по земле ползет, Вот язычок, открытый рот, Всех укусить, готова Я, Потому что Я -  </vt:lpstr>
      <vt:lpstr>Ш                      Ж                 </vt:lpstr>
      <vt:lpstr>Игра «Поймай звук»</vt:lpstr>
      <vt:lpstr>Презентация PowerPoint</vt:lpstr>
      <vt:lpstr>   Игра «Добавь слово»</vt:lpstr>
      <vt:lpstr>Лежебока рыжий кот Отлежал себе… (живот). </vt:lpstr>
      <vt:lpstr>И беседовал с ужами, заяц хлопая (ушами)</vt:lpstr>
      <vt:lpstr>Жук упал и встать не может, Ждет он, кто ему… (поможет). </vt:lpstr>
      <vt:lpstr>Прицепившись к задней шине, Мишка едет на… (машине).</vt:lpstr>
      <vt:lpstr>Солнце светит очень ярко, Бегемоту очень (жарко) </vt:lpstr>
      <vt:lpstr>Игра «Четвертый лишний»</vt:lpstr>
      <vt:lpstr>Презентация PowerPoint</vt:lpstr>
      <vt:lpstr>Игра «Большой - маленький»</vt:lpstr>
      <vt:lpstr>Презентация PowerPoint</vt:lpstr>
      <vt:lpstr>Игра «Посчитай – ка»</vt:lpstr>
      <vt:lpstr>Презентация PowerPoint</vt:lpstr>
      <vt:lpstr>Игра «Составь предложение»</vt:lpstr>
      <vt:lpstr>Презентация PowerPoint</vt:lpstr>
      <vt:lpstr>Презентация PowerPoint</vt:lpstr>
      <vt:lpstr>Презентация PowerPoint</vt:lpstr>
      <vt:lpstr>Ш                      Ж               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Речевое развитие «Звуковая культура речи: дифференциация звуков [Ж]-[Ш]»</dc:title>
  <dc:creator>катя</dc:creator>
  <cp:lastModifiedBy>катя</cp:lastModifiedBy>
  <cp:revision>16</cp:revision>
  <dcterms:created xsi:type="dcterms:W3CDTF">2020-11-19T07:45:05Z</dcterms:created>
  <dcterms:modified xsi:type="dcterms:W3CDTF">2021-03-14T14:05:40Z</dcterms:modified>
</cp:coreProperties>
</file>