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9" r:id="rId5"/>
    <p:sldId id="261" r:id="rId6"/>
    <p:sldId id="262" r:id="rId7"/>
    <p:sldId id="263" r:id="rId8"/>
    <p:sldId id="264" r:id="rId9"/>
    <p:sldId id="268"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21.04.2020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21.04.2020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21.04.2020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4C71EC6-210F-42DE-9C53-41977AD35B3D}" type="datetimeFigureOut">
              <a:rPr lang="ru-RU" smtClean="0"/>
              <a:t>21.04.2020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21.04.2020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4C71EC6-210F-42DE-9C53-41977AD35B3D}" type="datetimeFigureOut">
              <a:rPr lang="ru-RU" smtClean="0"/>
              <a:t>21.04.2020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21.04.2020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t>21.04.2020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21.04.2020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21.04.2020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21.04.2020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4C71EC6-210F-42DE-9C53-41977AD35B3D}" type="datetimeFigureOut">
              <a:rPr lang="ru-RU" smtClean="0"/>
              <a:t>21.04.2020</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95536" y="1340768"/>
            <a:ext cx="7149178" cy="5184576"/>
          </a:xfrm>
        </p:spPr>
        <p:txBody>
          <a:bodyPr>
            <a:normAutofit lnSpcReduction="10000"/>
          </a:bodyPr>
          <a:lstStyle/>
          <a:p>
            <a:pPr algn="ctr"/>
            <a:r>
              <a:rPr lang="ru-RU" dirty="0" smtClean="0">
                <a:latin typeface="Times New Roman" panose="02020603050405020304" pitchFamily="18" charset="0"/>
                <a:cs typeface="Times New Roman" panose="02020603050405020304" pitchFamily="18" charset="0"/>
              </a:rPr>
              <a:t>                 Консультация </a:t>
            </a:r>
            <a:r>
              <a:rPr lang="ru-RU" dirty="0" smtClean="0">
                <a:latin typeface="Times New Roman" panose="02020603050405020304" pitchFamily="18" charset="0"/>
                <a:cs typeface="Times New Roman" panose="02020603050405020304" pitchFamily="18" charset="0"/>
              </a:rPr>
              <a:t>для </a:t>
            </a:r>
            <a:r>
              <a:rPr lang="ru-RU" dirty="0" smtClean="0">
                <a:latin typeface="Times New Roman" panose="02020603050405020304" pitchFamily="18" charset="0"/>
                <a:cs typeface="Times New Roman" panose="02020603050405020304" pitchFamily="18" charset="0"/>
              </a:rPr>
              <a:t>родителей</a:t>
            </a:r>
          </a:p>
          <a:p>
            <a:pPr algn="ctr"/>
            <a:endParaRPr lang="ru-RU" dirty="0">
              <a:latin typeface="Times New Roman" panose="02020603050405020304" pitchFamily="18" charset="0"/>
              <a:cs typeface="Times New Roman" panose="02020603050405020304" pitchFamily="18" charset="0"/>
            </a:endParaRPr>
          </a:p>
          <a:p>
            <a:pPr algn="ctr"/>
            <a:endParaRPr lang="ru-RU" dirty="0" smtClean="0">
              <a:latin typeface="Times New Roman" panose="02020603050405020304" pitchFamily="18" charset="0"/>
              <a:cs typeface="Times New Roman" panose="02020603050405020304" pitchFamily="18" charset="0"/>
            </a:endParaRPr>
          </a:p>
          <a:p>
            <a:pPr algn="ctr"/>
            <a:endParaRPr lang="ru-RU" dirty="0">
              <a:latin typeface="Times New Roman" panose="02020603050405020304" pitchFamily="18" charset="0"/>
              <a:cs typeface="Times New Roman" panose="02020603050405020304" pitchFamily="18" charset="0"/>
            </a:endParaRPr>
          </a:p>
          <a:p>
            <a:pPr algn="ctr"/>
            <a:endParaRPr lang="ru-RU" dirty="0" smtClean="0">
              <a:latin typeface="Times New Roman" panose="02020603050405020304" pitchFamily="18" charset="0"/>
              <a:cs typeface="Times New Roman" panose="02020603050405020304" pitchFamily="18" charset="0"/>
            </a:endParaRPr>
          </a:p>
          <a:p>
            <a:pPr algn="ctr"/>
            <a:endParaRPr lang="ru-RU" dirty="0">
              <a:latin typeface="Times New Roman" panose="02020603050405020304" pitchFamily="18" charset="0"/>
              <a:cs typeface="Times New Roman" panose="02020603050405020304" pitchFamily="18" charset="0"/>
            </a:endParaRPr>
          </a:p>
          <a:p>
            <a:pPr algn="ctr"/>
            <a:endParaRPr lang="ru-RU" dirty="0" smtClean="0">
              <a:latin typeface="Times New Roman" panose="02020603050405020304" pitchFamily="18" charset="0"/>
              <a:cs typeface="Times New Roman" panose="02020603050405020304" pitchFamily="18" charset="0"/>
            </a:endParaRPr>
          </a:p>
          <a:p>
            <a:pPr algn="ctr"/>
            <a:endParaRPr lang="ru-RU" dirty="0">
              <a:latin typeface="Times New Roman" panose="02020603050405020304" pitchFamily="18" charset="0"/>
              <a:cs typeface="Times New Roman" panose="02020603050405020304" pitchFamily="18" charset="0"/>
            </a:endParaRPr>
          </a:p>
          <a:p>
            <a:pPr algn="ctr"/>
            <a:endParaRPr lang="ru-RU" dirty="0" smtClean="0">
              <a:latin typeface="Times New Roman" panose="02020603050405020304" pitchFamily="18" charset="0"/>
              <a:cs typeface="Times New Roman" panose="02020603050405020304" pitchFamily="18" charset="0"/>
            </a:endParaRPr>
          </a:p>
          <a:p>
            <a:r>
              <a:rPr lang="ru-RU" sz="2000" dirty="0" smtClean="0">
                <a:latin typeface="Times New Roman" panose="02020603050405020304" pitchFamily="18" charset="0"/>
                <a:cs typeface="Times New Roman" panose="02020603050405020304" pitchFamily="18" charset="0"/>
              </a:rPr>
              <a:t>Подготовили:</a:t>
            </a:r>
          </a:p>
          <a:p>
            <a:r>
              <a:rPr lang="ru-RU" sz="2000" dirty="0" smtClean="0">
                <a:latin typeface="Times New Roman" panose="02020603050405020304" pitchFamily="18" charset="0"/>
                <a:cs typeface="Times New Roman" panose="02020603050405020304" pitchFamily="18" charset="0"/>
              </a:rPr>
              <a:t>Учитель-логопед Гладкова И.А</a:t>
            </a:r>
          </a:p>
          <a:p>
            <a:r>
              <a:rPr lang="ru-RU" sz="2000" dirty="0" smtClean="0">
                <a:latin typeface="Times New Roman" panose="02020603050405020304" pitchFamily="18" charset="0"/>
                <a:cs typeface="Times New Roman" panose="02020603050405020304" pitchFamily="18" charset="0"/>
              </a:rPr>
              <a:t>Учитель-логопед </a:t>
            </a:r>
            <a:r>
              <a:rPr lang="ru-RU" sz="2000" dirty="0" err="1" smtClean="0">
                <a:latin typeface="Times New Roman" panose="02020603050405020304" pitchFamily="18" charset="0"/>
                <a:cs typeface="Times New Roman" panose="02020603050405020304" pitchFamily="18" charset="0"/>
              </a:rPr>
              <a:t>Русакова</a:t>
            </a:r>
            <a:r>
              <a:rPr lang="ru-RU" sz="2000" dirty="0" smtClean="0">
                <a:latin typeface="Times New Roman" panose="02020603050405020304" pitchFamily="18" charset="0"/>
                <a:cs typeface="Times New Roman" panose="02020603050405020304" pitchFamily="18" charset="0"/>
              </a:rPr>
              <a:t> </a:t>
            </a:r>
            <a:r>
              <a:rPr lang="ru-RU" sz="2000" dirty="0" err="1" smtClean="0">
                <a:latin typeface="Times New Roman" panose="02020603050405020304" pitchFamily="18" charset="0"/>
                <a:cs typeface="Times New Roman" panose="02020603050405020304" pitchFamily="18" charset="0"/>
              </a:rPr>
              <a:t>Я.В.</a:t>
            </a:r>
            <a:r>
              <a:rPr lang="ru-RU" sz="2000" dirty="0" err="1" smtClean="0">
                <a:latin typeface="Times New Roman" panose="02020603050405020304" pitchFamily="18" charset="0"/>
                <a:cs typeface="Times New Roman" panose="02020603050405020304" pitchFamily="18" charset="0"/>
              </a:rPr>
              <a:t>м</a:t>
            </a:r>
            <a:endParaRPr lang="ru-RU" sz="2000" dirty="0" smtClean="0">
              <a:latin typeface="Times New Roman" panose="02020603050405020304" pitchFamily="18" charset="0"/>
              <a:cs typeface="Times New Roman" panose="02020603050405020304" pitchFamily="18" charset="0"/>
            </a:endParaRPr>
          </a:p>
          <a:p>
            <a:pPr algn="ctr"/>
            <a:endParaRPr lang="ru-RU" sz="2000" dirty="0"/>
          </a:p>
        </p:txBody>
      </p:sp>
      <p:sp>
        <p:nvSpPr>
          <p:cNvPr id="2" name="Заголовок 1"/>
          <p:cNvSpPr>
            <a:spLocks noGrp="1"/>
          </p:cNvSpPr>
          <p:nvPr>
            <p:ph type="ctrTitle"/>
          </p:nvPr>
        </p:nvSpPr>
        <p:spPr>
          <a:xfrm>
            <a:off x="970795" y="260649"/>
            <a:ext cx="7175351" cy="1080120"/>
          </a:xfrm>
        </p:spPr>
        <p:txBody>
          <a:bodyPr/>
          <a:lstStyle/>
          <a:p>
            <a:pPr marL="182880" indent="0" algn="ctr">
              <a:buNone/>
            </a:pPr>
            <a:r>
              <a:rPr lang="ru-RU" dirty="0" smtClean="0">
                <a:latin typeface="Times New Roman" panose="02020603050405020304" pitchFamily="18" charset="0"/>
                <a:cs typeface="Times New Roman" panose="02020603050405020304" pitchFamily="18" charset="0"/>
              </a:rPr>
              <a:t>Ребёнок и </a:t>
            </a:r>
            <a:r>
              <a:rPr lang="ru-RU" dirty="0" smtClean="0">
                <a:latin typeface="Times New Roman" panose="02020603050405020304" pitchFamily="18" charset="0"/>
                <a:cs typeface="Times New Roman" panose="02020603050405020304" pitchFamily="18" charset="0"/>
              </a:rPr>
              <a:t>компьютер</a:t>
            </a:r>
            <a:endParaRPr lang="ru-RU" dirty="0">
              <a:latin typeface="Times New Roman" panose="02020603050405020304" pitchFamily="18" charset="0"/>
              <a:cs typeface="Times New Roman" panose="02020603050405020304" pitchFamily="18" charset="0"/>
            </a:endParaRPr>
          </a:p>
        </p:txBody>
      </p:sp>
      <p:pic>
        <p:nvPicPr>
          <p:cNvPr id="1026" name="Picture 2" descr="https://dakika.com.tr/wp-content/uploads/2018/06/Computer_with_cartoon_kids_and_dog-1024x955.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80588" y="1845248"/>
            <a:ext cx="3319604" cy="3095920"/>
          </a:xfrm>
          <a:prstGeom prst="rect">
            <a:avLst/>
          </a:prstGeom>
          <a:noFill/>
          <a:ln w="38100">
            <a:solidFill>
              <a:srgbClr val="0070C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3085920"/>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332656"/>
            <a:ext cx="8568952" cy="1785104"/>
          </a:xfrm>
          <a:prstGeom prst="rect">
            <a:avLst/>
          </a:prstGeom>
        </p:spPr>
        <p:txBody>
          <a:bodyPr wrap="square">
            <a:spAutoFit/>
          </a:bodyPr>
          <a:lstStyle/>
          <a:p>
            <a:r>
              <a:rPr lang="ru-RU" sz="2000" b="1" dirty="0">
                <a:solidFill>
                  <a:schemeClr val="tx1">
                    <a:lumMod val="75000"/>
                    <a:lumOff val="25000"/>
                  </a:schemeClr>
                </a:solidFill>
                <a:latin typeface="Times New Roman" panose="02020603050405020304" pitchFamily="18" charset="0"/>
                <a:cs typeface="Times New Roman" panose="02020603050405020304" pitchFamily="18" charset="0"/>
              </a:rPr>
              <a:t>Компьютеризация</a:t>
            </a:r>
            <a:r>
              <a:rPr lang="ru-RU" sz="2000" dirty="0">
                <a:solidFill>
                  <a:schemeClr val="tx1">
                    <a:lumMod val="75000"/>
                    <a:lumOff val="25000"/>
                  </a:schemeClr>
                </a:solidFill>
                <a:latin typeface="Times New Roman" panose="02020603050405020304" pitchFamily="18" charset="0"/>
                <a:cs typeface="Times New Roman" panose="02020603050405020304" pitchFamily="18" charset="0"/>
              </a:rPr>
              <a:t> </a:t>
            </a:r>
            <a:r>
              <a:rPr lang="ru-RU" dirty="0" smtClean="0">
                <a:solidFill>
                  <a:schemeClr val="tx1">
                    <a:lumMod val="75000"/>
                    <a:lumOff val="25000"/>
                  </a:schemeClr>
                </a:solidFill>
                <a:latin typeface="Times New Roman" panose="02020603050405020304" pitchFamily="18" charset="0"/>
                <a:cs typeface="Times New Roman" panose="02020603050405020304" pitchFamily="18" charset="0"/>
              </a:rPr>
              <a:t>проникла </a:t>
            </a:r>
            <a:r>
              <a:rPr lang="ru-RU" dirty="0">
                <a:solidFill>
                  <a:schemeClr val="tx1">
                    <a:lumMod val="75000"/>
                    <a:lumOff val="25000"/>
                  </a:schemeClr>
                </a:solidFill>
                <a:latin typeface="Times New Roman" panose="02020603050405020304" pitchFamily="18" charset="0"/>
                <a:cs typeface="Times New Roman" panose="02020603050405020304" pitchFamily="18" charset="0"/>
              </a:rPr>
              <a:t>во все сферы жизни и деятельности</a:t>
            </a:r>
          </a:p>
          <a:p>
            <a:r>
              <a:rPr lang="ru-RU" dirty="0">
                <a:solidFill>
                  <a:schemeClr val="tx1">
                    <a:lumMod val="75000"/>
                    <a:lumOff val="25000"/>
                  </a:schemeClr>
                </a:solidFill>
                <a:latin typeface="Times New Roman" panose="02020603050405020304" pitchFamily="18" charset="0"/>
                <a:cs typeface="Times New Roman" panose="02020603050405020304" pitchFamily="18" charset="0"/>
              </a:rPr>
              <a:t>современного человека. Причина тому </a:t>
            </a:r>
            <a:r>
              <a:rPr lang="ru-RU" dirty="0" smtClean="0">
                <a:solidFill>
                  <a:schemeClr val="tx1">
                    <a:lumMod val="75000"/>
                    <a:lumOff val="25000"/>
                  </a:schemeClr>
                </a:solidFill>
                <a:latin typeface="Times New Roman" panose="02020603050405020304" pitchFamily="18" charset="0"/>
                <a:cs typeface="Times New Roman" panose="02020603050405020304" pitchFamily="18" charset="0"/>
              </a:rPr>
              <a:t>– повышение </a:t>
            </a:r>
            <a:r>
              <a:rPr lang="ru-RU" dirty="0">
                <a:solidFill>
                  <a:schemeClr val="tx1">
                    <a:lumMod val="75000"/>
                    <a:lumOff val="25000"/>
                  </a:schemeClr>
                </a:solidFill>
                <a:latin typeface="Times New Roman" panose="02020603050405020304" pitchFamily="18" charset="0"/>
                <a:cs typeface="Times New Roman" panose="02020603050405020304" pitchFamily="18" charset="0"/>
              </a:rPr>
              <a:t>роли информации, превращение ее в одну из важнейших движущих сил всей производственной и общественной жизни. </a:t>
            </a:r>
            <a:r>
              <a:rPr lang="ru-RU" u="sng" dirty="0" smtClean="0">
                <a:solidFill>
                  <a:schemeClr val="tx1">
                    <a:lumMod val="75000"/>
                    <a:lumOff val="25000"/>
                  </a:schemeClr>
                </a:solidFill>
                <a:latin typeface="Times New Roman" panose="02020603050405020304" pitchFamily="18" charset="0"/>
                <a:cs typeface="Times New Roman" panose="02020603050405020304" pitchFamily="18" charset="0"/>
              </a:rPr>
              <a:t> </a:t>
            </a:r>
            <a:r>
              <a:rPr lang="ru-RU" dirty="0" smtClean="0">
                <a:solidFill>
                  <a:schemeClr val="tx1">
                    <a:lumMod val="75000"/>
                    <a:lumOff val="25000"/>
                  </a:schemeClr>
                </a:solidFill>
                <a:latin typeface="Times New Roman" panose="02020603050405020304" pitchFamily="18" charset="0"/>
                <a:cs typeface="Times New Roman" panose="02020603050405020304" pitchFamily="18" charset="0"/>
              </a:rPr>
              <a:t>Мы с вами убедились в актуальности компьютерных средств , находясь в самоизоляции. Компьютерные технологии дают нам возможность осуществлять образовательную деятельность в виде дистанционного обучения.</a:t>
            </a:r>
            <a:endParaRPr lang="ru-RU"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pic>
        <p:nvPicPr>
          <p:cNvPr id="2050" name="Picture 2" descr="https://yt3.ggpht.com/a/AGF-l7_OrUgTws591K59AnevXLDrVuAeEpI57lih-A=s900-c-k-c0xffffffff-no-rj-m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7784" y="2276872"/>
            <a:ext cx="4176464" cy="4176464"/>
          </a:xfrm>
          <a:prstGeom prst="rect">
            <a:avLst/>
          </a:prstGeom>
          <a:noFill/>
          <a:ln w="38100">
            <a:solidFill>
              <a:srgbClr val="0070C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866758"/>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335846"/>
            <a:ext cx="8568952" cy="5139869"/>
          </a:xfrm>
          <a:prstGeom prst="rect">
            <a:avLst/>
          </a:prstGeom>
        </p:spPr>
        <p:txBody>
          <a:bodyPr wrap="square">
            <a:spAutoFit/>
          </a:bodyPr>
          <a:lstStyle/>
          <a:p>
            <a:r>
              <a:rPr lang="ru-RU" sz="2000" b="1" dirty="0" smtClean="0">
                <a:solidFill>
                  <a:schemeClr val="tx1">
                    <a:lumMod val="75000"/>
                    <a:lumOff val="25000"/>
                  </a:schemeClr>
                </a:solidFill>
                <a:latin typeface="Times New Roman" panose="02020603050405020304" pitchFamily="18" charset="0"/>
                <a:cs typeface="Times New Roman" panose="02020603050405020304" pitchFamily="18" charset="0"/>
              </a:rPr>
              <a:t>			Что говорят ученные?</a:t>
            </a:r>
          </a:p>
          <a:p>
            <a:r>
              <a:rPr lang="ru-RU" sz="2000" dirty="0" smtClean="0">
                <a:solidFill>
                  <a:schemeClr val="tx1">
                    <a:lumMod val="75000"/>
                    <a:lumOff val="25000"/>
                  </a:schemeClr>
                </a:solidFill>
                <a:latin typeface="Times New Roman" panose="02020603050405020304" pitchFamily="18" charset="0"/>
                <a:cs typeface="Times New Roman" panose="02020603050405020304" pitchFamily="18" charset="0"/>
              </a:rPr>
              <a:t>Научные </a:t>
            </a:r>
            <a:r>
              <a:rPr lang="ru-RU" sz="2000" dirty="0">
                <a:solidFill>
                  <a:schemeClr val="tx1">
                    <a:lumMod val="75000"/>
                    <a:lumOff val="25000"/>
                  </a:schemeClr>
                </a:solidFill>
                <a:latin typeface="Times New Roman" panose="02020603050405020304" pitchFamily="18" charset="0"/>
                <a:cs typeface="Times New Roman" panose="02020603050405020304" pitchFamily="18" charset="0"/>
              </a:rPr>
              <a:t>исследования </a:t>
            </a:r>
            <a:r>
              <a:rPr lang="ru-RU" dirty="0" smtClean="0">
                <a:solidFill>
                  <a:schemeClr val="tx1">
                    <a:lumMod val="75000"/>
                    <a:lumOff val="25000"/>
                  </a:schemeClr>
                </a:solidFill>
                <a:latin typeface="Times New Roman" panose="02020603050405020304" pitchFamily="18" charset="0"/>
                <a:cs typeface="Times New Roman" panose="02020603050405020304" pitchFamily="18" charset="0"/>
              </a:rPr>
              <a:t>по </a:t>
            </a:r>
            <a:r>
              <a:rPr lang="ru-RU" dirty="0">
                <a:solidFill>
                  <a:schemeClr val="tx1">
                    <a:lumMod val="75000"/>
                    <a:lumOff val="25000"/>
                  </a:schemeClr>
                </a:solidFill>
                <a:latin typeface="Times New Roman" panose="02020603050405020304" pitchFamily="18" charset="0"/>
                <a:cs typeface="Times New Roman" panose="02020603050405020304" pitchFamily="18" charset="0"/>
              </a:rPr>
              <a:t>использованию развивающих и обучающих компьютерных игр, организованные и проводимые специалистами Ассоциации «Компьютер и детство» в содружестве с учеными многих институтов, начиная с 1986 года, и исследования, проведенные во Франции, показали, что благодаря мультимедийному способу подачи информации достигаются следующие результаты</a:t>
            </a:r>
            <a:r>
              <a:rPr lang="ru-RU" dirty="0" smtClean="0">
                <a:solidFill>
                  <a:schemeClr val="tx1">
                    <a:lumMod val="75000"/>
                    <a:lumOff val="25000"/>
                  </a:schemeClr>
                </a:solidFill>
                <a:latin typeface="Times New Roman" panose="02020603050405020304" pitchFamily="18" charset="0"/>
                <a:cs typeface="Times New Roman" panose="02020603050405020304" pitchFamily="18" charset="0"/>
              </a:rPr>
              <a:t>:</a:t>
            </a:r>
          </a:p>
          <a:p>
            <a:r>
              <a:rPr lang="ru-RU" dirty="0" smtClean="0">
                <a:solidFill>
                  <a:schemeClr val="tx1">
                    <a:lumMod val="75000"/>
                    <a:lumOff val="25000"/>
                  </a:schemeClr>
                </a:solidFill>
                <a:latin typeface="Times New Roman" panose="02020603050405020304" pitchFamily="18" charset="0"/>
                <a:cs typeface="Times New Roman" panose="02020603050405020304" pitchFamily="18" charset="0"/>
              </a:rPr>
              <a:t>·</a:t>
            </a:r>
            <a:r>
              <a:rPr lang="ru-RU" dirty="0">
                <a:solidFill>
                  <a:schemeClr val="tx1">
                    <a:lumMod val="75000"/>
                    <a:lumOff val="25000"/>
                  </a:schemeClr>
                </a:solidFill>
                <a:latin typeface="Times New Roman" panose="02020603050405020304" pitchFamily="18" charset="0"/>
                <a:cs typeface="Times New Roman" panose="02020603050405020304" pitchFamily="18" charset="0"/>
              </a:rPr>
              <a:t>дети легче усваивают понятия формы, цвета и величины</a:t>
            </a:r>
            <a:r>
              <a:rPr lang="ru-RU" dirty="0" smtClean="0">
                <a:solidFill>
                  <a:schemeClr val="tx1">
                    <a:lumMod val="75000"/>
                    <a:lumOff val="25000"/>
                  </a:schemeClr>
                </a:solidFill>
                <a:latin typeface="Times New Roman" panose="02020603050405020304" pitchFamily="18" charset="0"/>
                <a:cs typeface="Times New Roman" panose="02020603050405020304" pitchFamily="18" charset="0"/>
              </a:rPr>
              <a:t>;</a:t>
            </a:r>
            <a:endParaRPr lang="ru-RU" dirty="0">
              <a:solidFill>
                <a:schemeClr val="tx1">
                  <a:lumMod val="75000"/>
                  <a:lumOff val="25000"/>
                </a:schemeClr>
              </a:solidFill>
              <a:latin typeface="Times New Roman" panose="02020603050405020304" pitchFamily="18" charset="0"/>
              <a:cs typeface="Times New Roman" panose="02020603050405020304" pitchFamily="18" charset="0"/>
            </a:endParaRPr>
          </a:p>
          <a:p>
            <a:r>
              <a:rPr lang="ru-RU" dirty="0">
                <a:solidFill>
                  <a:schemeClr val="tx1">
                    <a:lumMod val="75000"/>
                    <a:lumOff val="25000"/>
                  </a:schemeClr>
                </a:solidFill>
                <a:latin typeface="Times New Roman" panose="02020603050405020304" pitchFamily="18" charset="0"/>
                <a:cs typeface="Times New Roman" panose="02020603050405020304" pitchFamily="18" charset="0"/>
              </a:rPr>
              <a:t>·глубже постигаются понятия числа и множества;</a:t>
            </a:r>
          </a:p>
          <a:p>
            <a:r>
              <a:rPr lang="ru-RU" dirty="0">
                <a:solidFill>
                  <a:schemeClr val="tx1">
                    <a:lumMod val="75000"/>
                    <a:lumOff val="25000"/>
                  </a:schemeClr>
                </a:solidFill>
                <a:latin typeface="Times New Roman" panose="02020603050405020304" pitchFamily="18" charset="0"/>
                <a:cs typeface="Times New Roman" panose="02020603050405020304" pitchFamily="18" charset="0"/>
              </a:rPr>
              <a:t>·быстрее возникает умение ориентироваться на плоскости и в пространстве</a:t>
            </a:r>
          </a:p>
          <a:p>
            <a:r>
              <a:rPr lang="ru-RU" dirty="0">
                <a:solidFill>
                  <a:schemeClr val="tx1">
                    <a:lumMod val="75000"/>
                    <a:lumOff val="25000"/>
                  </a:schemeClr>
                </a:solidFill>
                <a:latin typeface="Times New Roman" panose="02020603050405020304" pitchFamily="18" charset="0"/>
                <a:cs typeface="Times New Roman" panose="02020603050405020304" pitchFamily="18" charset="0"/>
              </a:rPr>
              <a:t>·тренируется внимание и память;</a:t>
            </a:r>
          </a:p>
          <a:p>
            <a:r>
              <a:rPr lang="ru-RU" dirty="0">
                <a:solidFill>
                  <a:schemeClr val="tx1">
                    <a:lumMod val="75000"/>
                    <a:lumOff val="25000"/>
                  </a:schemeClr>
                </a:solidFill>
                <a:latin typeface="Times New Roman" panose="02020603050405020304" pitchFamily="18" charset="0"/>
                <a:cs typeface="Times New Roman" panose="02020603050405020304" pitchFamily="18" charset="0"/>
              </a:rPr>
              <a:t>·раньше овладевают чтением и письмом;</a:t>
            </a:r>
          </a:p>
          <a:p>
            <a:r>
              <a:rPr lang="ru-RU" dirty="0">
                <a:solidFill>
                  <a:schemeClr val="tx1">
                    <a:lumMod val="75000"/>
                    <a:lumOff val="25000"/>
                  </a:schemeClr>
                </a:solidFill>
                <a:latin typeface="Times New Roman" panose="02020603050405020304" pitchFamily="18" charset="0"/>
                <a:cs typeface="Times New Roman" panose="02020603050405020304" pitchFamily="18" charset="0"/>
              </a:rPr>
              <a:t>·активно пополняется словарный запас;</a:t>
            </a:r>
          </a:p>
          <a:p>
            <a:r>
              <a:rPr lang="ru-RU" dirty="0">
                <a:solidFill>
                  <a:schemeClr val="tx1">
                    <a:lumMod val="75000"/>
                    <a:lumOff val="25000"/>
                  </a:schemeClr>
                </a:solidFill>
                <a:latin typeface="Times New Roman" panose="02020603050405020304" pitchFamily="18" charset="0"/>
                <a:cs typeface="Times New Roman" panose="02020603050405020304" pitchFamily="18" charset="0"/>
              </a:rPr>
              <a:t>·развивается мелкая моторика, формируется тончайшая координация движений глаз.</a:t>
            </a:r>
          </a:p>
          <a:p>
            <a:r>
              <a:rPr lang="ru-RU" dirty="0">
                <a:solidFill>
                  <a:schemeClr val="tx1">
                    <a:lumMod val="75000"/>
                    <a:lumOff val="25000"/>
                  </a:schemeClr>
                </a:solidFill>
                <a:latin typeface="Times New Roman" panose="02020603050405020304" pitchFamily="18" charset="0"/>
                <a:cs typeface="Times New Roman" panose="02020603050405020304" pitchFamily="18" charset="0"/>
              </a:rPr>
              <a:t>·уменьшается время, как простой реакции, так и реакции выбора;</a:t>
            </a:r>
          </a:p>
          <a:p>
            <a:r>
              <a:rPr lang="ru-RU" dirty="0">
                <a:solidFill>
                  <a:schemeClr val="tx1">
                    <a:lumMod val="75000"/>
                    <a:lumOff val="25000"/>
                  </a:schemeClr>
                </a:solidFill>
                <a:latin typeface="Times New Roman" panose="02020603050405020304" pitchFamily="18" charset="0"/>
                <a:cs typeface="Times New Roman" panose="02020603050405020304" pitchFamily="18" charset="0"/>
              </a:rPr>
              <a:t>·воспитывается целеустремлённость и сосредоточенность;</a:t>
            </a:r>
          </a:p>
          <a:p>
            <a:r>
              <a:rPr lang="ru-RU" dirty="0">
                <a:solidFill>
                  <a:schemeClr val="tx1">
                    <a:lumMod val="75000"/>
                    <a:lumOff val="25000"/>
                  </a:schemeClr>
                </a:solidFill>
                <a:latin typeface="Times New Roman" panose="02020603050405020304" pitchFamily="18" charset="0"/>
                <a:cs typeface="Times New Roman" panose="02020603050405020304" pitchFamily="18" charset="0"/>
              </a:rPr>
              <a:t>·развивается воображение и творческие способности;</a:t>
            </a:r>
          </a:p>
          <a:p>
            <a:r>
              <a:rPr lang="ru-RU" dirty="0">
                <a:solidFill>
                  <a:schemeClr val="tx1">
                    <a:lumMod val="75000"/>
                    <a:lumOff val="25000"/>
                  </a:schemeClr>
                </a:solidFill>
                <a:latin typeface="Times New Roman" panose="02020603050405020304" pitchFamily="18" charset="0"/>
                <a:cs typeface="Times New Roman" panose="02020603050405020304" pitchFamily="18" charset="0"/>
              </a:rPr>
              <a:t>·развиваются элементы наглядно-образного и </a:t>
            </a:r>
            <a:endParaRPr lang="ru-RU" dirty="0" smtClean="0">
              <a:solidFill>
                <a:schemeClr val="tx1">
                  <a:lumMod val="75000"/>
                  <a:lumOff val="25000"/>
                </a:schemeClr>
              </a:solidFill>
              <a:latin typeface="Times New Roman" panose="02020603050405020304" pitchFamily="18" charset="0"/>
              <a:cs typeface="Times New Roman" panose="02020603050405020304" pitchFamily="18" charset="0"/>
            </a:endParaRPr>
          </a:p>
          <a:p>
            <a:r>
              <a:rPr lang="ru-RU" dirty="0" smtClean="0">
                <a:solidFill>
                  <a:schemeClr val="tx1">
                    <a:lumMod val="75000"/>
                    <a:lumOff val="25000"/>
                  </a:schemeClr>
                </a:solidFill>
                <a:latin typeface="Times New Roman" panose="02020603050405020304" pitchFamily="18" charset="0"/>
                <a:cs typeface="Times New Roman" panose="02020603050405020304" pitchFamily="18" charset="0"/>
              </a:rPr>
              <a:t>теоретического </a:t>
            </a:r>
            <a:r>
              <a:rPr lang="ru-RU" dirty="0">
                <a:solidFill>
                  <a:schemeClr val="tx1">
                    <a:lumMod val="75000"/>
                    <a:lumOff val="25000"/>
                  </a:schemeClr>
                </a:solidFill>
                <a:latin typeface="Times New Roman" panose="02020603050405020304" pitchFamily="18" charset="0"/>
                <a:cs typeface="Times New Roman" panose="02020603050405020304" pitchFamily="18" charset="0"/>
              </a:rPr>
              <a:t>мышления</a:t>
            </a:r>
          </a:p>
        </p:txBody>
      </p:sp>
      <p:pic>
        <p:nvPicPr>
          <p:cNvPr id="3074" name="Picture 2" descr="https://avatars.mds.yandex.net/get-pdb/2186514/4aaca5b5-f352-42db-ac91-e737b06ed137/s1200?webp=fals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24736" y="4447576"/>
            <a:ext cx="2267744" cy="2271233"/>
          </a:xfrm>
          <a:prstGeom prst="rect">
            <a:avLst/>
          </a:prstGeom>
          <a:noFill/>
          <a:ln w="38100">
            <a:solidFill>
              <a:srgbClr val="0070C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2061284"/>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79512" y="116633"/>
            <a:ext cx="8784976" cy="3456384"/>
          </a:xfrm>
        </p:spPr>
        <p:txBody>
          <a:bodyPr>
            <a:normAutofit fontScale="85000" lnSpcReduction="20000"/>
          </a:bodyPr>
          <a:lstStyle/>
          <a:p>
            <a:pPr marL="45720" indent="0">
              <a:buNone/>
            </a:pPr>
            <a:r>
              <a:rPr lang="ru-RU" dirty="0" smtClean="0">
                <a:latin typeface="Times New Roman" panose="02020603050405020304" pitchFamily="18" charset="0"/>
                <a:cs typeface="Times New Roman" panose="02020603050405020304" pitchFamily="18" charset="0"/>
              </a:rPr>
              <a:t>Но, мы не должны забывать и </a:t>
            </a:r>
            <a:r>
              <a:rPr lang="ru-RU" b="1" dirty="0" smtClean="0">
                <a:latin typeface="Times New Roman" panose="02020603050405020304" pitchFamily="18" charset="0"/>
                <a:cs typeface="Times New Roman" panose="02020603050405020304" pitchFamily="18" charset="0"/>
              </a:rPr>
              <a:t>о негативных сторонах </a:t>
            </a:r>
            <a:r>
              <a:rPr lang="ru-RU" dirty="0" smtClean="0">
                <a:latin typeface="Times New Roman" panose="02020603050405020304" pitchFamily="18" charset="0"/>
                <a:cs typeface="Times New Roman" panose="02020603050405020304" pitchFamily="18" charset="0"/>
              </a:rPr>
              <a:t>взаимодействия наших детей с «чудом техники». Наряду с большим количеством плюсов у компьютеров есть и минусы:</a:t>
            </a:r>
          </a:p>
          <a:p>
            <a:pPr>
              <a:buFontTx/>
              <a:buChar char="-"/>
            </a:pPr>
            <a:r>
              <a:rPr lang="ru-RU" dirty="0" smtClean="0">
                <a:latin typeface="Times New Roman" panose="02020603050405020304" pitchFamily="18" charset="0"/>
                <a:cs typeface="Times New Roman" panose="02020603050405020304" pitchFamily="18" charset="0"/>
              </a:rPr>
              <a:t>нагрузка на зрение ребенка является большой проблемой. Чтобы не допустить ухудшения зрения у ребенка, необходимо делать гимнастику для глаз через 10-15 минут работы у монитора;</a:t>
            </a:r>
          </a:p>
          <a:p>
            <a:pPr>
              <a:buFontTx/>
              <a:buChar char="-"/>
            </a:pPr>
            <a:r>
              <a:rPr lang="ru-RU" dirty="0" smtClean="0">
                <a:latin typeface="Times New Roman" panose="02020603050405020304" pitchFamily="18" charset="0"/>
                <a:cs typeface="Times New Roman" panose="02020603050405020304" pitchFamily="18" charset="0"/>
              </a:rPr>
              <a:t>Также сидя у компьютера, у ребенка может сформироваться сколиоз. Взрослые обязаны контролировать положение ребенка за компьютером, следить за его осанкой, приучать ребенка самому контролировать свое положение;</a:t>
            </a:r>
          </a:p>
          <a:p>
            <a:pPr>
              <a:buFontTx/>
              <a:buChar char="-"/>
            </a:pPr>
            <a:r>
              <a:rPr lang="ru-RU" dirty="0" smtClean="0">
                <a:latin typeface="Times New Roman" panose="02020603050405020304" pitchFamily="18" charset="0"/>
                <a:cs typeface="Times New Roman" panose="02020603050405020304" pitchFamily="18" charset="0"/>
              </a:rPr>
              <a:t>Гиподинамия, может привести к зависимости ребенка от компьютера, </a:t>
            </a:r>
            <a:r>
              <a:rPr lang="ru-RU" smtClean="0">
                <a:latin typeface="Times New Roman" panose="02020603050405020304" pitchFamily="18" charset="0"/>
                <a:cs typeface="Times New Roman" panose="02020603050405020304" pitchFamily="18" charset="0"/>
              </a:rPr>
              <a:t>а с этой </a:t>
            </a:r>
            <a:r>
              <a:rPr lang="ru-RU" dirty="0" smtClean="0">
                <a:latin typeface="Times New Roman" panose="02020603050405020304" pitchFamily="18" charset="0"/>
                <a:cs typeface="Times New Roman" panose="02020603050405020304" pitchFamily="18" charset="0"/>
              </a:rPr>
              <a:t>напастью уже придется разбираться психологам и психотерапевтам. Вы можете помочь своему ребенку, прививая ему интерес к активному образу жизни. </a:t>
            </a:r>
            <a:endParaRPr lang="ru-RU" dirty="0">
              <a:latin typeface="Times New Roman" panose="02020603050405020304" pitchFamily="18" charset="0"/>
              <a:cs typeface="Times New Roman" panose="02020603050405020304" pitchFamily="18" charset="0"/>
            </a:endParaRPr>
          </a:p>
        </p:txBody>
      </p:sp>
      <p:pic>
        <p:nvPicPr>
          <p:cNvPr id="6148" name="Picture 4" descr="https://www.culture.ru/storage/images/a87c85c0dac0e69e1b4e8c9cb04dafa2/278a6138bc8140d4370974e61464647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728" y="3501008"/>
            <a:ext cx="5333265" cy="3038575"/>
          </a:xfrm>
          <a:prstGeom prst="rect">
            <a:avLst/>
          </a:prstGeom>
          <a:noFill/>
          <a:ln w="38100">
            <a:solidFill>
              <a:srgbClr val="0070C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428944"/>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79512" y="260648"/>
            <a:ext cx="8568952" cy="5832648"/>
          </a:xfrm>
        </p:spPr>
        <p:txBody>
          <a:bodyPr>
            <a:normAutofit/>
          </a:bodyPr>
          <a:lstStyle/>
          <a:p>
            <a:pPr marL="45720" indent="0">
              <a:buNone/>
            </a:pPr>
            <a:r>
              <a:rPr lang="ru-RU" b="1" dirty="0" smtClean="0">
                <a:latin typeface="Times New Roman" panose="02020603050405020304" pitchFamily="18" charset="0"/>
                <a:cs typeface="Times New Roman" panose="02020603050405020304" pitchFamily="18" charset="0"/>
              </a:rPr>
              <a:t>	Требования </a:t>
            </a:r>
            <a:r>
              <a:rPr lang="ru-RU" b="1" dirty="0">
                <a:latin typeface="Times New Roman" panose="02020603050405020304" pitchFamily="18" charset="0"/>
                <a:cs typeface="Times New Roman" panose="02020603050405020304" pitchFamily="18" charset="0"/>
              </a:rPr>
              <a:t>к компьютерным играм ребенка 6-7 </a:t>
            </a:r>
            <a:r>
              <a:rPr lang="ru-RU" b="1" dirty="0" smtClean="0">
                <a:latin typeface="Times New Roman" panose="02020603050405020304" pitchFamily="18" charset="0"/>
                <a:cs typeface="Times New Roman" panose="02020603050405020304" pitchFamily="18" charset="0"/>
              </a:rPr>
              <a:t>лет</a:t>
            </a:r>
            <a:r>
              <a:rPr lang="ru-RU" sz="2600" dirty="0">
                <a:latin typeface="Times New Roman" panose="02020603050405020304" pitchFamily="18" charset="0"/>
                <a:cs typeface="Times New Roman" panose="02020603050405020304" pitchFamily="18" charset="0"/>
              </a:rPr>
              <a:t/>
            </a:r>
            <a:br>
              <a:rPr lang="ru-RU" sz="2600" dirty="0">
                <a:latin typeface="Times New Roman" panose="02020603050405020304" pitchFamily="18" charset="0"/>
                <a:cs typeface="Times New Roman" panose="02020603050405020304" pitchFamily="18" charset="0"/>
              </a:rPr>
            </a:br>
            <a:r>
              <a:rPr lang="ru-RU" sz="2600" dirty="0" smtClean="0">
                <a:latin typeface="Times New Roman" panose="02020603050405020304" pitchFamily="18" charset="0"/>
                <a:cs typeface="Times New Roman" panose="02020603050405020304" pitchFamily="18" charset="0"/>
              </a:rPr>
              <a:t>-</a:t>
            </a:r>
            <a:r>
              <a:rPr lang="ru-RU" sz="1900" dirty="0" smtClean="0">
                <a:latin typeface="Times New Roman" panose="02020603050405020304" pitchFamily="18" charset="0"/>
                <a:cs typeface="Times New Roman" panose="02020603050405020304" pitchFamily="18" charset="0"/>
              </a:rPr>
              <a:t>В </a:t>
            </a:r>
            <a:r>
              <a:rPr lang="ru-RU" sz="1900" dirty="0">
                <a:latin typeface="Times New Roman" panose="02020603050405020304" pitchFamily="18" charset="0"/>
                <a:cs typeface="Times New Roman" panose="02020603050405020304" pitchFamily="18" charset="0"/>
              </a:rPr>
              <a:t>игре не должно быть текстовой информации о ходе и правилах игры. Функцию разъяснения выполняют специальные символы или звуковые сигналы, подсказывающие ребёнку последовательность и правильность действий.</a:t>
            </a:r>
          </a:p>
          <a:p>
            <a:pPr marL="45720" indent="0">
              <a:buNone/>
            </a:pPr>
            <a:r>
              <a:rPr lang="ru-RU" sz="1900" dirty="0" smtClean="0">
                <a:latin typeface="Times New Roman" panose="02020603050405020304" pitchFamily="18" charset="0"/>
                <a:cs typeface="Times New Roman" panose="02020603050405020304" pitchFamily="18" charset="0"/>
              </a:rPr>
              <a:t>-Могут </a:t>
            </a:r>
            <a:r>
              <a:rPr lang="ru-RU" sz="1900" dirty="0">
                <a:latin typeface="Times New Roman" panose="02020603050405020304" pitchFamily="18" charset="0"/>
                <a:cs typeface="Times New Roman" panose="02020603050405020304" pitchFamily="18" charset="0"/>
              </a:rPr>
              <a:t>использоваться буквы и отдельные слова, написанные буквами больших размеров, больше, чем традиционный шрифт компьютера.</a:t>
            </a:r>
          </a:p>
          <a:p>
            <a:pPr marL="45720" indent="0">
              <a:buNone/>
            </a:pPr>
            <a:r>
              <a:rPr lang="ru-RU" sz="1900" dirty="0" smtClean="0">
                <a:latin typeface="Times New Roman" panose="02020603050405020304" pitchFamily="18" charset="0"/>
                <a:cs typeface="Times New Roman" panose="02020603050405020304" pitchFamily="18" charset="0"/>
              </a:rPr>
              <a:t>-Изображения </a:t>
            </a:r>
            <a:r>
              <a:rPr lang="ru-RU" sz="1900" dirty="0">
                <a:latin typeface="Times New Roman" panose="02020603050405020304" pitchFamily="18" charset="0"/>
                <a:cs typeface="Times New Roman" panose="02020603050405020304" pitchFamily="18" charset="0"/>
              </a:rPr>
              <a:t>на экране должны быть достаточно крупными, обобщёнными, без мелких и отвлекающих деталей.</a:t>
            </a:r>
          </a:p>
          <a:p>
            <a:pPr marL="45720" indent="0">
              <a:buNone/>
            </a:pPr>
            <a:r>
              <a:rPr lang="ru-RU" sz="1900" dirty="0" smtClean="0">
                <a:latin typeface="Times New Roman" panose="02020603050405020304" pitchFamily="18" charset="0"/>
                <a:cs typeface="Times New Roman" panose="02020603050405020304" pitchFamily="18" charset="0"/>
              </a:rPr>
              <a:t>-Темп </a:t>
            </a:r>
            <a:r>
              <a:rPr lang="ru-RU" sz="1900" dirty="0">
                <a:latin typeface="Times New Roman" panose="02020603050405020304" pitchFamily="18" charset="0"/>
                <a:cs typeface="Times New Roman" panose="02020603050405020304" pitchFamily="18" charset="0"/>
              </a:rPr>
              <a:t>движений и преобразований на экране должен быть не слишком быстрый, а количество решаемых игровых заданий должно регулироваться самим ребёнком.</a:t>
            </a:r>
          </a:p>
          <a:p>
            <a:pPr marL="45720" indent="0">
              <a:buNone/>
            </a:pPr>
            <a:r>
              <a:rPr lang="ru-RU" sz="1900" dirty="0" smtClean="0">
                <a:latin typeface="Times New Roman" panose="02020603050405020304" pitchFamily="18" charset="0"/>
                <a:cs typeface="Times New Roman" panose="02020603050405020304" pitchFamily="18" charset="0"/>
              </a:rPr>
              <a:t>-В </a:t>
            </a:r>
            <a:r>
              <a:rPr lang="ru-RU" sz="1900" dirty="0">
                <a:latin typeface="Times New Roman" panose="02020603050405020304" pitchFamily="18" charset="0"/>
                <a:cs typeface="Times New Roman" panose="02020603050405020304" pitchFamily="18" charset="0"/>
              </a:rPr>
              <a:t>обучающих играх используются правильные ответы, доступные дошкольникам.</a:t>
            </a:r>
          </a:p>
          <a:p>
            <a:pPr marL="45720" indent="0">
              <a:buNone/>
            </a:pPr>
            <a:r>
              <a:rPr lang="ru-RU" sz="1900" dirty="0" smtClean="0">
                <a:latin typeface="Times New Roman" panose="02020603050405020304" pitchFamily="18" charset="0"/>
                <a:cs typeface="Times New Roman" panose="02020603050405020304" pitchFamily="18" charset="0"/>
              </a:rPr>
              <a:t>-Нежелательно </a:t>
            </a:r>
            <a:r>
              <a:rPr lang="ru-RU" sz="1900" dirty="0">
                <a:latin typeface="Times New Roman" panose="02020603050405020304" pitchFamily="18" charset="0"/>
                <a:cs typeface="Times New Roman" panose="02020603050405020304" pitchFamily="18" charset="0"/>
              </a:rPr>
              <a:t>применение системы оценок в баллах.</a:t>
            </a:r>
          </a:p>
          <a:p>
            <a:pPr marL="45720" indent="0">
              <a:buNone/>
            </a:pPr>
            <a:r>
              <a:rPr lang="ru-RU" sz="1900" dirty="0" smtClean="0">
                <a:latin typeface="Times New Roman" panose="02020603050405020304" pitchFamily="18" charset="0"/>
                <a:cs typeface="Times New Roman" panose="02020603050405020304" pitchFamily="18" charset="0"/>
              </a:rPr>
              <a:t>-Лучше</a:t>
            </a:r>
            <a:r>
              <a:rPr lang="ru-RU" sz="1900" dirty="0">
                <a:latin typeface="Times New Roman" panose="02020603050405020304" pitchFamily="18" charset="0"/>
                <a:cs typeface="Times New Roman" panose="02020603050405020304" pitchFamily="18" charset="0"/>
              </a:rPr>
              <a:t>, если программа имеет логическое </a:t>
            </a:r>
            <a:r>
              <a:rPr lang="ru-RU" sz="1900" dirty="0" smtClean="0">
                <a:latin typeface="Times New Roman" panose="02020603050405020304" pitchFamily="18" charset="0"/>
                <a:cs typeface="Times New Roman" panose="02020603050405020304" pitchFamily="18" charset="0"/>
              </a:rPr>
              <a:t>завершение. </a:t>
            </a:r>
          </a:p>
          <a:p>
            <a:pPr marL="45720" indent="0">
              <a:buNone/>
            </a:pPr>
            <a:r>
              <a:rPr lang="ru-RU" sz="1900" dirty="0">
                <a:latin typeface="Times New Roman" panose="02020603050405020304" pitchFamily="18" charset="0"/>
                <a:cs typeface="Times New Roman" panose="02020603050405020304" pitchFamily="18" charset="0"/>
              </a:rPr>
              <a:t> </a:t>
            </a:r>
            <a:r>
              <a:rPr lang="ru-RU" sz="1900" dirty="0" smtClean="0">
                <a:latin typeface="Times New Roman" panose="02020603050405020304" pitchFamily="18" charset="0"/>
                <a:cs typeface="Times New Roman" panose="02020603050405020304" pitchFamily="18" charset="0"/>
              </a:rPr>
              <a:t>   Например</a:t>
            </a:r>
            <a:r>
              <a:rPr lang="ru-RU" sz="1900" dirty="0">
                <a:latin typeface="Times New Roman" panose="02020603050405020304" pitchFamily="18" charset="0"/>
                <a:cs typeface="Times New Roman" panose="02020603050405020304" pitchFamily="18" charset="0"/>
              </a:rPr>
              <a:t>, построен дом, нарисован рисунок.</a:t>
            </a:r>
          </a:p>
          <a:p>
            <a:endParaRPr lang="ru-RU" dirty="0"/>
          </a:p>
        </p:txBody>
      </p:sp>
      <p:pic>
        <p:nvPicPr>
          <p:cNvPr id="4100" name="Picture 4" descr="https://avatars.mds.yandex.net/get-pdb/34158/8d8a0919-d23f-4d10-8e8b-c9e2f3e7d865/s120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84168" y="4725144"/>
            <a:ext cx="2942427" cy="1966522"/>
          </a:xfrm>
          <a:prstGeom prst="rect">
            <a:avLst/>
          </a:prstGeom>
          <a:noFill/>
          <a:ln w="38100">
            <a:solidFill>
              <a:srgbClr val="0070C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1876894"/>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37414"/>
            <a:ext cx="8640960" cy="2275872"/>
          </a:xfrm>
        </p:spPr>
        <p:txBody>
          <a:bodyPr>
            <a:normAutofit fontScale="25000" lnSpcReduction="20000"/>
          </a:bodyPr>
          <a:lstStyle/>
          <a:p>
            <a:pPr marL="45720" indent="0" algn="ctr">
              <a:buNone/>
            </a:pPr>
            <a:r>
              <a:rPr lang="ru-RU" sz="8000" b="1" dirty="0" smtClean="0">
                <a:latin typeface="Times New Roman" panose="02020603050405020304" pitchFamily="18" charset="0"/>
                <a:cs typeface="Times New Roman" panose="02020603050405020304" pitchFamily="18" charset="0"/>
              </a:rPr>
              <a:t>7 </a:t>
            </a:r>
            <a:r>
              <a:rPr lang="ru-RU" sz="8000" b="1" dirty="0">
                <a:latin typeface="Times New Roman" panose="02020603050405020304" pitchFamily="18" charset="0"/>
                <a:cs typeface="Times New Roman" panose="02020603050405020304" pitchFamily="18" charset="0"/>
              </a:rPr>
              <a:t>основных правил при работе ребенка за </a:t>
            </a:r>
            <a:r>
              <a:rPr lang="ru-RU" sz="8000" b="1" dirty="0" smtClean="0">
                <a:latin typeface="Times New Roman" panose="02020603050405020304" pitchFamily="18" charset="0"/>
                <a:cs typeface="Times New Roman" panose="02020603050405020304" pitchFamily="18" charset="0"/>
              </a:rPr>
              <a:t>компьютером</a:t>
            </a:r>
            <a:r>
              <a:rPr lang="ru-RU" sz="7200" dirty="0">
                <a:latin typeface="Times New Roman" panose="02020603050405020304" pitchFamily="18" charset="0"/>
                <a:cs typeface="Times New Roman" panose="02020603050405020304" pitchFamily="18" charset="0"/>
              </a:rPr>
              <a:t/>
            </a:r>
            <a:br>
              <a:rPr lang="ru-RU" sz="7200" dirty="0">
                <a:latin typeface="Times New Roman" panose="02020603050405020304" pitchFamily="18" charset="0"/>
                <a:cs typeface="Times New Roman" panose="02020603050405020304" pitchFamily="18" charset="0"/>
              </a:rPr>
            </a:br>
            <a:endParaRPr lang="ru-RU" sz="7200" dirty="0">
              <a:latin typeface="Times New Roman" panose="02020603050405020304" pitchFamily="18" charset="0"/>
              <a:cs typeface="Times New Roman" panose="02020603050405020304" pitchFamily="18" charset="0"/>
            </a:endParaRPr>
          </a:p>
          <a:p>
            <a:pPr marL="45720" indent="0">
              <a:buNone/>
            </a:pPr>
            <a:r>
              <a:rPr lang="ru-RU" sz="7200" dirty="0" smtClean="0">
                <a:latin typeface="Times New Roman" panose="02020603050405020304" pitchFamily="18" charset="0"/>
                <a:cs typeface="Times New Roman" panose="02020603050405020304" pitchFamily="18" charset="0"/>
              </a:rPr>
              <a:t>1. При </a:t>
            </a:r>
            <a:r>
              <a:rPr lang="ru-RU" sz="7200" dirty="0">
                <a:latin typeface="Times New Roman" panose="02020603050405020304" pitchFamily="18" charset="0"/>
                <a:cs typeface="Times New Roman" panose="02020603050405020304" pitchFamily="18" charset="0"/>
              </a:rPr>
              <a:t>слабом зрении ребенка садиться ему за компьютер можно только в очках</a:t>
            </a:r>
            <a:r>
              <a:rPr lang="ru-RU" sz="7200" dirty="0" smtClean="0">
                <a:latin typeface="Times New Roman" panose="02020603050405020304" pitchFamily="18" charset="0"/>
                <a:cs typeface="Times New Roman" panose="02020603050405020304" pitchFamily="18" charset="0"/>
              </a:rPr>
              <a:t>;</a:t>
            </a:r>
            <a:endParaRPr lang="ru-RU" sz="7200" dirty="0">
              <a:latin typeface="Times New Roman" panose="02020603050405020304" pitchFamily="18" charset="0"/>
              <a:cs typeface="Times New Roman" panose="02020603050405020304" pitchFamily="18" charset="0"/>
            </a:endParaRPr>
          </a:p>
          <a:p>
            <a:pPr marL="45720" indent="0">
              <a:buNone/>
            </a:pPr>
            <a:r>
              <a:rPr lang="ru-RU" sz="7200" dirty="0" smtClean="0">
                <a:latin typeface="Times New Roman" panose="02020603050405020304" pitchFamily="18" charset="0"/>
                <a:cs typeface="Times New Roman" panose="02020603050405020304" pitchFamily="18" charset="0"/>
              </a:rPr>
              <a:t>2. Соблюдать </a:t>
            </a:r>
            <a:r>
              <a:rPr lang="ru-RU" sz="7200" dirty="0">
                <a:latin typeface="Times New Roman" panose="02020603050405020304" pitchFamily="18" charset="0"/>
                <a:cs typeface="Times New Roman" panose="02020603050405020304" pitchFamily="18" charset="0"/>
              </a:rPr>
              <a:t>расстояние от глаз до экрана (50-70 см</a:t>
            </a:r>
            <a:r>
              <a:rPr lang="ru-RU" sz="7200" dirty="0" smtClean="0">
                <a:latin typeface="Times New Roman" panose="02020603050405020304" pitchFamily="18" charset="0"/>
                <a:cs typeface="Times New Roman" panose="02020603050405020304" pitchFamily="18" charset="0"/>
              </a:rPr>
              <a:t>);</a:t>
            </a:r>
            <a:endParaRPr lang="ru-RU" sz="7200" dirty="0">
              <a:latin typeface="Times New Roman" panose="02020603050405020304" pitchFamily="18" charset="0"/>
              <a:cs typeface="Times New Roman" panose="02020603050405020304" pitchFamily="18" charset="0"/>
            </a:endParaRPr>
          </a:p>
          <a:p>
            <a:pPr marL="45720" indent="0">
              <a:buNone/>
            </a:pPr>
            <a:r>
              <a:rPr lang="ru-RU" sz="7200" dirty="0" smtClean="0">
                <a:latin typeface="Times New Roman" panose="02020603050405020304" pitchFamily="18" charset="0"/>
                <a:cs typeface="Times New Roman" panose="02020603050405020304" pitchFamily="18" charset="0"/>
              </a:rPr>
              <a:t>3. Делать </a:t>
            </a:r>
            <a:r>
              <a:rPr lang="ru-RU" sz="7200" dirty="0">
                <a:latin typeface="Times New Roman" panose="02020603050405020304" pitchFamily="18" charset="0"/>
                <a:cs typeface="Times New Roman" panose="02020603050405020304" pitchFamily="18" charset="0"/>
              </a:rPr>
              <a:t>перерывы в работе и гимнастику для глаз через каждые 10 – 15 минут работы перед монитором</a:t>
            </a:r>
            <a:r>
              <a:rPr lang="ru-RU" sz="7200" dirty="0" smtClean="0">
                <a:latin typeface="Times New Roman" panose="02020603050405020304" pitchFamily="18" charset="0"/>
                <a:cs typeface="Times New Roman" panose="02020603050405020304" pitchFamily="18" charset="0"/>
              </a:rPr>
              <a:t>;</a:t>
            </a:r>
            <a:endParaRPr lang="ru-RU" sz="7200" dirty="0">
              <a:latin typeface="Times New Roman" panose="02020603050405020304" pitchFamily="18" charset="0"/>
              <a:cs typeface="Times New Roman" panose="02020603050405020304" pitchFamily="18" charset="0"/>
            </a:endParaRPr>
          </a:p>
          <a:p>
            <a:pPr marL="45720" indent="0">
              <a:buNone/>
            </a:pPr>
            <a:r>
              <a:rPr lang="ru-RU" sz="7200" dirty="0" smtClean="0">
                <a:latin typeface="Times New Roman" panose="02020603050405020304" pitchFamily="18" charset="0"/>
                <a:cs typeface="Times New Roman" panose="02020603050405020304" pitchFamily="18" charset="0"/>
              </a:rPr>
              <a:t>4. Соблюдать </a:t>
            </a:r>
            <a:r>
              <a:rPr lang="ru-RU" sz="7200" dirty="0">
                <a:latin typeface="Times New Roman" panose="02020603050405020304" pitchFamily="18" charset="0"/>
                <a:cs typeface="Times New Roman" panose="02020603050405020304" pitchFamily="18" charset="0"/>
              </a:rPr>
              <a:t>правильную позу (спина должна быть ровной</a:t>
            </a:r>
            <a:r>
              <a:rPr lang="ru-RU" sz="7200" dirty="0" smtClean="0">
                <a:latin typeface="Times New Roman" panose="02020603050405020304" pitchFamily="18" charset="0"/>
                <a:cs typeface="Times New Roman" panose="02020603050405020304" pitchFamily="18" charset="0"/>
              </a:rPr>
              <a:t>);</a:t>
            </a:r>
            <a:endParaRPr lang="ru-RU" sz="7200" dirty="0">
              <a:latin typeface="Times New Roman" panose="02020603050405020304" pitchFamily="18" charset="0"/>
              <a:cs typeface="Times New Roman" panose="02020603050405020304" pitchFamily="18" charset="0"/>
            </a:endParaRPr>
          </a:p>
          <a:p>
            <a:pPr marL="45720" indent="0">
              <a:buNone/>
            </a:pPr>
            <a:r>
              <a:rPr lang="ru-RU" sz="7200" dirty="0" smtClean="0">
                <a:latin typeface="Times New Roman" panose="02020603050405020304" pitchFamily="18" charset="0"/>
                <a:cs typeface="Times New Roman" panose="02020603050405020304" pitchFamily="18" charset="0"/>
              </a:rPr>
              <a:t>5. Не </a:t>
            </a:r>
            <a:r>
              <a:rPr lang="ru-RU" sz="7200" dirty="0">
                <a:latin typeface="Times New Roman" panose="02020603050405020304" pitchFamily="18" charset="0"/>
                <a:cs typeface="Times New Roman" panose="02020603050405020304" pitchFamily="18" charset="0"/>
              </a:rPr>
              <a:t>работать на компьютере в темноте (это приводит к снижению зрения);</a:t>
            </a:r>
          </a:p>
          <a:p>
            <a:pPr marL="45720" indent="0">
              <a:buNone/>
            </a:pPr>
            <a:r>
              <a:rPr lang="ru-RU" sz="7200" dirty="0" smtClean="0">
                <a:latin typeface="Times New Roman" panose="02020603050405020304" pitchFamily="18" charset="0"/>
                <a:cs typeface="Times New Roman" panose="02020603050405020304" pitchFamily="18" charset="0"/>
              </a:rPr>
              <a:t>6. И </a:t>
            </a:r>
            <a:r>
              <a:rPr lang="ru-RU" sz="7200" dirty="0">
                <a:latin typeface="Times New Roman" panose="02020603050405020304" pitchFamily="18" charset="0"/>
                <a:cs typeface="Times New Roman" panose="02020603050405020304" pitchFamily="18" charset="0"/>
              </a:rPr>
              <a:t>родителям, и ребенку необходимо следить за содержательной информации, получаемой ребенком от компьютера;</a:t>
            </a:r>
          </a:p>
          <a:p>
            <a:pPr marL="45720" indent="0">
              <a:buNone/>
            </a:pPr>
            <a:r>
              <a:rPr lang="ru-RU" sz="7200" dirty="0" smtClean="0">
                <a:latin typeface="Times New Roman" panose="02020603050405020304" pitchFamily="18" charset="0"/>
                <a:cs typeface="Times New Roman" panose="02020603050405020304" pitchFamily="18" charset="0"/>
              </a:rPr>
              <a:t>7. После </a:t>
            </a:r>
            <a:r>
              <a:rPr lang="ru-RU" sz="7200" dirty="0">
                <a:latin typeface="Times New Roman" panose="02020603050405020304" pitchFamily="18" charset="0"/>
                <a:cs typeface="Times New Roman" panose="02020603050405020304" pitchFamily="18" charset="0"/>
              </a:rPr>
              <a:t>занятий умыться прохладной водой</a:t>
            </a:r>
          </a:p>
          <a:p>
            <a:endParaRPr lang="ru-RU" sz="5500" dirty="0">
              <a:latin typeface="Times New Roman" panose="02020603050405020304" pitchFamily="18" charset="0"/>
              <a:cs typeface="Times New Roman" panose="02020603050405020304" pitchFamily="18" charset="0"/>
            </a:endParaRPr>
          </a:p>
        </p:txBody>
      </p:sp>
      <p:pic>
        <p:nvPicPr>
          <p:cNvPr id="5122" name="Picture 2" descr="https://pbs.twimg.com/media/C9WQxD2UQAAd35h.jpg:lar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80" y="3501008"/>
            <a:ext cx="5924600" cy="2938602"/>
          </a:xfrm>
          <a:prstGeom prst="rect">
            <a:avLst/>
          </a:prstGeom>
          <a:noFill/>
          <a:ln w="38100">
            <a:solidFill>
              <a:srgbClr val="0070C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6551652"/>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95536" y="332656"/>
            <a:ext cx="8352928" cy="3474720"/>
          </a:xfrm>
        </p:spPr>
        <p:txBody>
          <a:bodyPr>
            <a:normAutofit fontScale="25000" lnSpcReduction="20000"/>
          </a:bodyPr>
          <a:lstStyle/>
          <a:p>
            <a:pPr marL="45720" indent="0">
              <a:buNone/>
            </a:pPr>
            <a:r>
              <a:rPr lang="ru-RU" sz="8000" b="1" dirty="0" smtClean="0">
                <a:latin typeface="Times New Roman" panose="02020603050405020304" pitchFamily="18" charset="0"/>
                <a:cs typeface="Times New Roman" panose="02020603050405020304" pitchFamily="18" charset="0"/>
              </a:rPr>
              <a:t>                             Виды </a:t>
            </a:r>
            <a:r>
              <a:rPr lang="ru-RU" sz="8000" b="1" dirty="0">
                <a:latin typeface="Times New Roman" panose="02020603050405020304" pitchFamily="18" charset="0"/>
                <a:cs typeface="Times New Roman" panose="02020603050405020304" pitchFamily="18" charset="0"/>
              </a:rPr>
              <a:t>детских компьютерных </a:t>
            </a:r>
            <a:r>
              <a:rPr lang="ru-RU" sz="8000" b="1" dirty="0" smtClean="0">
                <a:latin typeface="Times New Roman" panose="02020603050405020304" pitchFamily="18" charset="0"/>
                <a:cs typeface="Times New Roman" panose="02020603050405020304" pitchFamily="18" charset="0"/>
              </a:rPr>
              <a:t>игр</a:t>
            </a:r>
            <a:r>
              <a:rPr lang="ru-RU" sz="8000" dirty="0">
                <a:latin typeface="Times New Roman" panose="02020603050405020304" pitchFamily="18" charset="0"/>
                <a:cs typeface="Times New Roman" panose="02020603050405020304" pitchFamily="18" charset="0"/>
              </a:rPr>
              <a:t/>
            </a:r>
            <a:br>
              <a:rPr lang="ru-RU" sz="8000" dirty="0">
                <a:latin typeface="Times New Roman" panose="02020603050405020304" pitchFamily="18" charset="0"/>
                <a:cs typeface="Times New Roman" panose="02020603050405020304" pitchFamily="18" charset="0"/>
              </a:rPr>
            </a:br>
            <a:r>
              <a:rPr lang="ru-RU" sz="8000" dirty="0" smtClean="0">
                <a:latin typeface="Times New Roman" panose="02020603050405020304" pitchFamily="18" charset="0"/>
                <a:cs typeface="Times New Roman" panose="02020603050405020304" pitchFamily="18" charset="0"/>
              </a:rPr>
              <a:t>- </a:t>
            </a:r>
            <a:r>
              <a:rPr lang="ru-RU" sz="7200" dirty="0" smtClean="0">
                <a:latin typeface="Times New Roman" panose="02020603050405020304" pitchFamily="18" charset="0"/>
                <a:cs typeface="Times New Roman" panose="02020603050405020304" pitchFamily="18" charset="0"/>
              </a:rPr>
              <a:t>Аркадные </a:t>
            </a:r>
            <a:r>
              <a:rPr lang="ru-RU" sz="7200" dirty="0">
                <a:latin typeface="Times New Roman" panose="02020603050405020304" pitchFamily="18" charset="0"/>
                <a:cs typeface="Times New Roman" panose="02020603050405020304" pitchFamily="18" charset="0"/>
              </a:rPr>
              <a:t>игры (аркады) – наиболее популярные детские игры с довольно простым игровым сюжетом. По нему детям надо быстро реагировать на изменение обстановки, таким образом зарабатывая очки и выходя на новый </a:t>
            </a:r>
            <a:r>
              <a:rPr lang="ru-RU" sz="7200" dirty="0" smtClean="0">
                <a:latin typeface="Times New Roman" panose="02020603050405020304" pitchFamily="18" charset="0"/>
                <a:cs typeface="Times New Roman" panose="02020603050405020304" pitchFamily="18" charset="0"/>
              </a:rPr>
              <a:t>уровень. Аркады </a:t>
            </a:r>
            <a:r>
              <a:rPr lang="ru-RU" sz="7200" dirty="0">
                <a:latin typeface="Times New Roman" panose="02020603050405020304" pitchFamily="18" charset="0"/>
                <a:cs typeface="Times New Roman" panose="02020603050405020304" pitchFamily="18" charset="0"/>
              </a:rPr>
              <a:t>развивают скорость мыслительного процесса и реакцию.</a:t>
            </a:r>
          </a:p>
          <a:p>
            <a:pPr marL="45720" indent="0">
              <a:buNone/>
            </a:pPr>
            <a:r>
              <a:rPr lang="ru-RU" sz="7200" dirty="0" smtClean="0">
                <a:latin typeface="Times New Roman" panose="02020603050405020304" pitchFamily="18" charset="0"/>
                <a:cs typeface="Times New Roman" panose="02020603050405020304" pitchFamily="18" charset="0"/>
              </a:rPr>
              <a:t>- К </a:t>
            </a:r>
            <a:r>
              <a:rPr lang="ru-RU" sz="7200" dirty="0">
                <a:latin typeface="Times New Roman" panose="02020603050405020304" pitchFamily="18" charset="0"/>
                <a:cs typeface="Times New Roman" panose="02020603050405020304" pitchFamily="18" charset="0"/>
              </a:rPr>
              <a:t>творческим играм относят многочисленные развивающие компьютерные игры, в которых ребенку нужно выполнить различные творческие задания: раскрасить предметы, найти одинаковые изображения или различия между ними или решить другие интересные </a:t>
            </a:r>
            <a:r>
              <a:rPr lang="ru-RU" sz="7200" dirty="0" smtClean="0">
                <a:latin typeface="Times New Roman" panose="02020603050405020304" pitchFamily="18" charset="0"/>
                <a:cs typeface="Times New Roman" panose="02020603050405020304" pitchFamily="18" charset="0"/>
              </a:rPr>
              <a:t>задачи. Такие </a:t>
            </a:r>
            <a:r>
              <a:rPr lang="ru-RU" sz="7200" dirty="0">
                <a:latin typeface="Times New Roman" panose="02020603050405020304" pitchFamily="18" charset="0"/>
                <a:cs typeface="Times New Roman" panose="02020603050405020304" pitchFamily="18" charset="0"/>
              </a:rPr>
              <a:t>игры дают возможность выявить творческий потенциал ребенка в самом раннем </a:t>
            </a:r>
            <a:r>
              <a:rPr lang="ru-RU" sz="7200" dirty="0" smtClean="0">
                <a:latin typeface="Times New Roman" panose="02020603050405020304" pitchFamily="18" charset="0"/>
                <a:cs typeface="Times New Roman" panose="02020603050405020304" pitchFamily="18" charset="0"/>
              </a:rPr>
              <a:t>возрасте</a:t>
            </a:r>
          </a:p>
          <a:p>
            <a:pPr marL="45720" indent="0">
              <a:buNone/>
            </a:pPr>
            <a:r>
              <a:rPr lang="ru-RU" sz="800" dirty="0">
                <a:latin typeface="Times New Roman" panose="02020603050405020304" pitchFamily="18" charset="0"/>
                <a:cs typeface="Times New Roman" panose="02020603050405020304" pitchFamily="18" charset="0"/>
              </a:rPr>
              <a:t/>
            </a:r>
            <a:br>
              <a:rPr lang="ru-RU" sz="800" dirty="0">
                <a:latin typeface="Times New Roman" panose="02020603050405020304" pitchFamily="18" charset="0"/>
                <a:cs typeface="Times New Roman" panose="02020603050405020304" pitchFamily="18" charset="0"/>
              </a:rPr>
            </a:br>
            <a:endParaRPr lang="ru-RU" sz="800" dirty="0" smtClean="0">
              <a:latin typeface="Times New Roman" panose="02020603050405020304" pitchFamily="18" charset="0"/>
              <a:cs typeface="Times New Roman" panose="02020603050405020304" pitchFamily="18" charset="0"/>
            </a:endParaRPr>
          </a:p>
          <a:p>
            <a:pPr marL="45720" indent="0">
              <a:buNone/>
            </a:pPr>
            <a:r>
              <a:rPr lang="ru-RU" sz="7200" dirty="0" smtClean="0">
                <a:latin typeface="Times New Roman" panose="02020603050405020304" pitchFamily="18" charset="0"/>
                <a:cs typeface="Times New Roman" panose="02020603050405020304" pitchFamily="18" charset="0"/>
              </a:rPr>
              <a:t>- Большинство </a:t>
            </a:r>
            <a:r>
              <a:rPr lang="ru-RU" sz="7200" dirty="0">
                <a:latin typeface="Times New Roman" panose="02020603050405020304" pitchFamily="18" charset="0"/>
                <a:cs typeface="Times New Roman" panose="02020603050405020304" pitchFamily="18" charset="0"/>
              </a:rPr>
              <a:t>детей старшего дошкольного </a:t>
            </a:r>
            <a:r>
              <a:rPr lang="ru-RU" sz="7200" dirty="0" smtClean="0">
                <a:latin typeface="Times New Roman" panose="02020603050405020304" pitchFamily="18" charset="0"/>
                <a:cs typeface="Times New Roman" panose="02020603050405020304" pitchFamily="18" charset="0"/>
              </a:rPr>
              <a:t>возраста </a:t>
            </a:r>
            <a:r>
              <a:rPr lang="ru-RU" sz="7200" dirty="0">
                <a:latin typeface="Times New Roman" panose="02020603050405020304" pitchFamily="18" charset="0"/>
                <a:cs typeface="Times New Roman" panose="02020603050405020304" pitchFamily="18" charset="0"/>
              </a:rPr>
              <a:t>любят головоломки. Полезность данных игр в том, что они развивают навыки логического мышления. Чаще всего такая игра представляет собой одну задачу или набор нескольких головоломок, которые необходимо решить. Типичными представителями этого жанра являются разнообразные задачи на перестановку фигур или составление рисунка</a:t>
            </a:r>
            <a:r>
              <a:rPr lang="ru-RU" sz="7200" dirty="0" smtClean="0">
                <a:latin typeface="Times New Roman" panose="02020603050405020304" pitchFamily="18" charset="0"/>
                <a:cs typeface="Times New Roman" panose="02020603050405020304" pitchFamily="18" charset="0"/>
              </a:rPr>
              <a:t>.</a:t>
            </a:r>
          </a:p>
          <a:p>
            <a:pPr marL="45720" indent="0">
              <a:buNone/>
            </a:pPr>
            <a:r>
              <a:rPr lang="ru-RU" sz="7200" dirty="0" smtClean="0">
                <a:latin typeface="Times New Roman" panose="02020603050405020304" pitchFamily="18" charset="0"/>
                <a:cs typeface="Times New Roman" panose="02020603050405020304" pitchFamily="18" charset="0"/>
              </a:rPr>
              <a:t>- Жанр </a:t>
            </a:r>
            <a:r>
              <a:rPr lang="ru-RU" sz="7200" dirty="0">
                <a:latin typeface="Times New Roman" panose="02020603050405020304" pitchFamily="18" charset="0"/>
                <a:cs typeface="Times New Roman" panose="02020603050405020304" pitchFamily="18" charset="0"/>
              </a:rPr>
              <a:t>«</a:t>
            </a:r>
            <a:r>
              <a:rPr lang="ru-RU" sz="7200" dirty="0" err="1">
                <a:latin typeface="Times New Roman" panose="02020603050405020304" pitchFamily="18" charset="0"/>
                <a:cs typeface="Times New Roman" panose="02020603050405020304" pitchFamily="18" charset="0"/>
              </a:rPr>
              <a:t>Квест</a:t>
            </a:r>
            <a:r>
              <a:rPr lang="ru-RU" sz="7200" dirty="0">
                <a:latin typeface="Times New Roman" panose="02020603050405020304" pitchFamily="18" charset="0"/>
                <a:cs typeface="Times New Roman" panose="02020603050405020304" pitchFamily="18" charset="0"/>
              </a:rPr>
              <a:t>» предполагает выполнения умственных задач во время игры. Для того чтобы успешно выполнить умственную работу, ребенок должен сосредоточиться и вспомнить элементарные математические правила: сложение и вычитание. Поочередно выполняя соответствующие задачи по ходу игры, дошкольник постепенно продвигается к концу игры, где за успешное прохождение игры его ждут бонусы или интересный мультфильм. Данный вид игры развивает логическое мышление ребенка, закрепляет имеющиеся у него знания.</a:t>
            </a:r>
          </a:p>
          <a:p>
            <a:pPr marL="45720" indent="0">
              <a:buNone/>
            </a:pPr>
            <a:endParaRPr lang="ru-RU" sz="7200" dirty="0"/>
          </a:p>
          <a:p>
            <a:pPr algn="ctr"/>
            <a:endParaRPr lang="ru-RU" sz="7200" dirty="0"/>
          </a:p>
          <a:p>
            <a:endParaRPr lang="ru-RU" dirty="0"/>
          </a:p>
        </p:txBody>
      </p:sp>
    </p:spTree>
    <p:extLst>
      <p:ext uri="{BB962C8B-B14F-4D97-AF65-F5344CB8AC3E}">
        <p14:creationId xmlns:p14="http://schemas.microsoft.com/office/powerpoint/2010/main" val="2542420636"/>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95536" y="260648"/>
            <a:ext cx="8352928" cy="6192688"/>
          </a:xfrm>
        </p:spPr>
        <p:txBody>
          <a:bodyPr>
            <a:normAutofit fontScale="40000" lnSpcReduction="20000"/>
          </a:bodyPr>
          <a:lstStyle/>
          <a:p>
            <a:pPr marL="45720" indent="0">
              <a:buNone/>
            </a:pPr>
            <a:r>
              <a:rPr lang="ru-RU" dirty="0" smtClean="0">
                <a:latin typeface="Times New Roman" panose="02020603050405020304" pitchFamily="18" charset="0"/>
                <a:cs typeface="Times New Roman" panose="02020603050405020304" pitchFamily="18" charset="0"/>
              </a:rPr>
              <a:t/>
            </a:r>
            <a:br>
              <a:rPr lang="ru-RU" dirty="0" smtClean="0">
                <a:latin typeface="Times New Roman" panose="02020603050405020304" pitchFamily="18" charset="0"/>
                <a:cs typeface="Times New Roman" panose="02020603050405020304" pitchFamily="18" charset="0"/>
              </a:rPr>
            </a:br>
            <a:r>
              <a:rPr lang="ru-RU" sz="6200" b="1" dirty="0" smtClean="0">
                <a:latin typeface="Times New Roman" panose="02020603050405020304" pitchFamily="18" charset="0"/>
                <a:cs typeface="Times New Roman" panose="02020603050405020304" pitchFamily="18" charset="0"/>
              </a:rPr>
              <a:t>Варианты </a:t>
            </a:r>
            <a:r>
              <a:rPr lang="ru-RU" sz="6200" b="1" dirty="0">
                <a:latin typeface="Times New Roman" panose="02020603050405020304" pitchFamily="18" charset="0"/>
                <a:cs typeface="Times New Roman" panose="02020603050405020304" pitchFamily="18" charset="0"/>
              </a:rPr>
              <a:t>выбора компьютерных игр для детей 6-7 </a:t>
            </a:r>
            <a:r>
              <a:rPr lang="ru-RU" sz="6200" b="1" dirty="0" smtClean="0">
                <a:latin typeface="Times New Roman" panose="02020603050405020304" pitchFamily="18" charset="0"/>
                <a:cs typeface="Times New Roman" panose="02020603050405020304" pitchFamily="18" charset="0"/>
              </a:rPr>
              <a:t>лет</a:t>
            </a:r>
          </a:p>
          <a:p>
            <a:pPr marL="45720" indent="0">
              <a:buNone/>
            </a:pPr>
            <a:endParaRPr lang="ru-RU" sz="7200" dirty="0">
              <a:latin typeface="Times New Roman" panose="02020603050405020304" pitchFamily="18" charset="0"/>
              <a:cs typeface="Times New Roman" panose="02020603050405020304" pitchFamily="18" charset="0"/>
            </a:endParaRPr>
          </a:p>
          <a:p>
            <a:r>
              <a:rPr lang="ru-RU" sz="6200" dirty="0">
                <a:latin typeface="Times New Roman" panose="02020603050405020304" pitchFamily="18" charset="0"/>
                <a:cs typeface="Times New Roman" panose="02020603050405020304" pitchFamily="18" charset="0"/>
              </a:rPr>
              <a:t>«Красная Шапочка. Математика для дошкольников».</a:t>
            </a:r>
          </a:p>
          <a:p>
            <a:r>
              <a:rPr lang="ru-RU" sz="6200" dirty="0">
                <a:latin typeface="Times New Roman" panose="02020603050405020304" pitchFamily="18" charset="0"/>
                <a:cs typeface="Times New Roman" panose="02020603050405020304" pitchFamily="18" charset="0"/>
              </a:rPr>
              <a:t>Серия игр «Веселые уроки. Математика».</a:t>
            </a:r>
          </a:p>
          <a:p>
            <a:r>
              <a:rPr lang="ru-RU" sz="6200" dirty="0">
                <a:latin typeface="Times New Roman" panose="02020603050405020304" pitchFamily="18" charset="0"/>
                <a:cs typeface="Times New Roman" panose="02020603050405020304" pitchFamily="18" charset="0"/>
              </a:rPr>
              <a:t>«Три поросёнка против волка» (учим цифры).</a:t>
            </a:r>
          </a:p>
          <a:p>
            <a:r>
              <a:rPr lang="ru-RU" sz="6200" dirty="0">
                <a:latin typeface="Times New Roman" panose="02020603050405020304" pitchFamily="18" charset="0"/>
                <a:cs typeface="Times New Roman" panose="02020603050405020304" pitchFamily="18" charset="0"/>
              </a:rPr>
              <a:t>«Три поросёнка против волка» (изучаем арифметику).</a:t>
            </a:r>
          </a:p>
          <a:p>
            <a:r>
              <a:rPr lang="ru-RU" sz="6200" dirty="0">
                <a:latin typeface="Times New Roman" panose="02020603050405020304" pitchFamily="18" charset="0"/>
                <a:cs typeface="Times New Roman" panose="02020603050405020304" pitchFamily="18" charset="0"/>
              </a:rPr>
              <a:t>«Считаем и играем».</a:t>
            </a:r>
          </a:p>
          <a:p>
            <a:r>
              <a:rPr lang="ru-RU" sz="6200" dirty="0">
                <a:latin typeface="Times New Roman" panose="02020603050405020304" pitchFamily="18" charset="0"/>
                <a:cs typeface="Times New Roman" panose="02020603050405020304" pitchFamily="18" charset="0"/>
              </a:rPr>
              <a:t>«Баба-Яга учится считать».</a:t>
            </a:r>
          </a:p>
          <a:p>
            <a:r>
              <a:rPr lang="ru-RU" sz="6200" dirty="0">
                <a:latin typeface="Times New Roman" panose="02020603050405020304" pitchFamily="18" charset="0"/>
                <a:cs typeface="Times New Roman" panose="02020603050405020304" pitchFamily="18" charset="0"/>
              </a:rPr>
              <a:t>«Маша и Медведь. Подготовка к школе».</a:t>
            </a:r>
          </a:p>
          <a:p>
            <a:r>
              <a:rPr lang="ru-RU" sz="6200" dirty="0">
                <a:latin typeface="Times New Roman" panose="02020603050405020304" pitchFamily="18" charset="0"/>
                <a:cs typeface="Times New Roman" panose="02020603050405020304" pitchFamily="18" charset="0"/>
              </a:rPr>
              <a:t>«Скоро в школу. Веселая математика».</a:t>
            </a:r>
          </a:p>
          <a:p>
            <a:r>
              <a:rPr lang="ru-RU" sz="6200" dirty="0">
                <a:latin typeface="Times New Roman" panose="02020603050405020304" pitchFamily="18" charset="0"/>
                <a:cs typeface="Times New Roman" panose="02020603050405020304" pitchFamily="18" charset="0"/>
              </a:rPr>
              <a:t>«Уроки мудрой Совы» (изучение букв и звуков).</a:t>
            </a:r>
          </a:p>
          <a:p>
            <a:r>
              <a:rPr lang="ru-RU" sz="6200" dirty="0">
                <a:latin typeface="Times New Roman" panose="02020603050405020304" pitchFamily="18" charset="0"/>
                <a:cs typeface="Times New Roman" panose="02020603050405020304" pitchFamily="18" charset="0"/>
              </a:rPr>
              <a:t>«Веселая азбука» (изучение звуков и букв).</a:t>
            </a:r>
          </a:p>
          <a:p>
            <a:r>
              <a:rPr lang="ru-RU" sz="6200" dirty="0">
                <a:latin typeface="Times New Roman" panose="02020603050405020304" pitchFamily="18" charset="0"/>
                <a:cs typeface="Times New Roman" panose="02020603050405020304" pitchFamily="18" charset="0"/>
              </a:rPr>
              <a:t>«Самый внимательный» (тренировка внимания</a:t>
            </a:r>
            <a:r>
              <a:rPr lang="ru-RU" sz="6200" dirty="0" smtClean="0">
                <a:latin typeface="Times New Roman" panose="02020603050405020304" pitchFamily="18" charset="0"/>
                <a:cs typeface="Times New Roman" panose="02020603050405020304" pitchFamily="18" charset="0"/>
              </a:rPr>
              <a:t>).</a:t>
            </a:r>
            <a:endParaRPr lang="ru-RU" sz="6200"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5497457"/>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67544" y="116632"/>
            <a:ext cx="8136904" cy="6264696"/>
          </a:xfrm>
        </p:spPr>
        <p:txBody>
          <a:bodyPr>
            <a:noAutofit/>
          </a:bodyPr>
          <a:lstStyle/>
          <a:p>
            <a:pPr marL="45720" indent="0" algn="ctr">
              <a:buNone/>
            </a:pPr>
            <a:r>
              <a:rPr lang="ru-RU" sz="1800" b="1" dirty="0" smtClean="0">
                <a:latin typeface="Times New Roman" panose="02020603050405020304" pitchFamily="18" charset="0"/>
                <a:cs typeface="Times New Roman" panose="02020603050405020304" pitchFamily="18" charset="0"/>
              </a:rPr>
              <a:t> </a:t>
            </a:r>
            <a:r>
              <a:rPr lang="ru-RU" sz="2400" b="1" dirty="0" smtClean="0">
                <a:latin typeface="Times New Roman" panose="02020603050405020304" pitchFamily="18" charset="0"/>
                <a:cs typeface="Times New Roman" panose="02020603050405020304" pitchFamily="18" charset="0"/>
              </a:rPr>
              <a:t>Интернет-ресурсы </a:t>
            </a:r>
            <a:r>
              <a:rPr lang="ru-RU" sz="2400" b="1" dirty="0">
                <a:latin typeface="Times New Roman" panose="02020603050405020304" pitchFamily="18" charset="0"/>
                <a:cs typeface="Times New Roman" panose="02020603050405020304" pitchFamily="18" charset="0"/>
              </a:rPr>
              <a:t>для дошкольников</a:t>
            </a:r>
            <a:r>
              <a:rPr lang="ru-RU" sz="2400" b="1" dirty="0" smtClean="0">
                <a:latin typeface="Times New Roman" panose="02020603050405020304" pitchFamily="18" charset="0"/>
                <a:cs typeface="Times New Roman" panose="02020603050405020304" pitchFamily="18" charset="0"/>
              </a:rPr>
              <a:t>:</a:t>
            </a:r>
          </a:p>
          <a:p>
            <a:r>
              <a:rPr lang="ru-RU" sz="2000" dirty="0" smtClean="0">
                <a:latin typeface="Times New Roman" panose="02020603050405020304" pitchFamily="18" charset="0"/>
                <a:cs typeface="Times New Roman" panose="02020603050405020304" pitchFamily="18" charset="0"/>
              </a:rPr>
              <a:t>www.logozavr.ru </a:t>
            </a:r>
            <a:r>
              <a:rPr lang="ru-RU" sz="2000" dirty="0">
                <a:latin typeface="Times New Roman" panose="02020603050405020304" pitchFamily="18" charset="0"/>
                <a:cs typeface="Times New Roman" panose="02020603050405020304" pitchFamily="18" charset="0"/>
              </a:rPr>
              <a:t>- сайт детских обучающих и развивающих компьютерных игр, которые могут использоваться в образовательных учреждениях и дома: </a:t>
            </a:r>
            <a:r>
              <a:rPr lang="ru-RU" sz="2000" dirty="0" err="1">
                <a:latin typeface="Times New Roman" panose="02020603050405020304" pitchFamily="18" charset="0"/>
                <a:cs typeface="Times New Roman" panose="02020603050405020304" pitchFamily="18" charset="0"/>
              </a:rPr>
              <a:t>пазлы</a:t>
            </a:r>
            <a:r>
              <a:rPr lang="ru-RU" sz="2000" dirty="0">
                <a:latin typeface="Times New Roman" panose="02020603050405020304" pitchFamily="18" charset="0"/>
                <a:cs typeface="Times New Roman" panose="02020603050405020304" pitchFamily="18" charset="0"/>
              </a:rPr>
              <a:t>, раскраски, ребусы, </a:t>
            </a:r>
            <a:r>
              <a:rPr lang="ru-RU" sz="2000" dirty="0" err="1">
                <a:latin typeface="Times New Roman" panose="02020603050405020304" pitchFamily="18" charset="0"/>
                <a:cs typeface="Times New Roman" panose="02020603050405020304" pitchFamily="18" charset="0"/>
              </a:rPr>
              <a:t>судоку</a:t>
            </a:r>
            <a:r>
              <a:rPr lang="ru-RU" sz="2000" dirty="0">
                <a:latin typeface="Times New Roman" panose="02020603050405020304" pitchFamily="18" charset="0"/>
                <a:cs typeface="Times New Roman" panose="02020603050405020304" pitchFamily="18" charset="0"/>
              </a:rPr>
              <a:t>, японские кроссворды, пасьянсы и другие головоломки, развивающие восприятие, внимание, зрительную память, логическое мышление;</a:t>
            </a:r>
          </a:p>
          <a:p>
            <a:r>
              <a:rPr lang="ru-RU" sz="2000" dirty="0">
                <a:latin typeface="Times New Roman" panose="02020603050405020304" pitchFamily="18" charset="0"/>
                <a:cs typeface="Times New Roman" panose="02020603050405020304" pitchFamily="18" charset="0"/>
              </a:rPr>
              <a:t>www.adalin.mospsy.ru - развивающие пособия и CD-диски для детей дошкольного и младшего школьного возраста;</a:t>
            </a:r>
          </a:p>
          <a:p>
            <a:r>
              <a:rPr lang="ru-RU" sz="2000" dirty="0">
                <a:latin typeface="Times New Roman" panose="02020603050405020304" pitchFamily="18" charset="0"/>
                <a:cs typeface="Times New Roman" panose="02020603050405020304" pitchFamily="18" charset="0"/>
              </a:rPr>
              <a:t>www.igraemsa.ru - детский портал “Играемся” - развивающие компьютерные игры;</a:t>
            </a:r>
          </a:p>
          <a:p>
            <a:r>
              <a:rPr lang="ru-RU" sz="2000" dirty="0">
                <a:latin typeface="Times New Roman" panose="02020603050405020304" pitchFamily="18" charset="0"/>
                <a:cs typeface="Times New Roman" panose="02020603050405020304" pitchFamily="18" charset="0"/>
              </a:rPr>
              <a:t>www.viki.rdf.ru - детские электронные презентации и клипы;</a:t>
            </a:r>
          </a:p>
          <a:p>
            <a:r>
              <a:rPr lang="ru-RU" sz="2000" dirty="0">
                <a:latin typeface="Times New Roman" panose="02020603050405020304" pitchFamily="18" charset="0"/>
                <a:cs typeface="Times New Roman" panose="02020603050405020304" pitchFamily="18" charset="0"/>
              </a:rPr>
              <a:t>www.viki.rdf.ru - компьютерная программа для развития детей;</a:t>
            </a:r>
          </a:p>
          <a:p>
            <a:r>
              <a:rPr lang="ru-RU" sz="2000" dirty="0">
                <a:latin typeface="Times New Roman" panose="02020603050405020304" pitchFamily="18" charset="0"/>
                <a:cs typeface="Times New Roman" panose="02020603050405020304" pitchFamily="18" charset="0"/>
              </a:rPr>
              <a:t>www.doktorpapa.ru - развивающий игры для детей </a:t>
            </a:r>
            <a:r>
              <a:rPr lang="ru-RU" sz="2000" dirty="0" smtClean="0">
                <a:latin typeface="Times New Roman" panose="02020603050405020304" pitchFamily="18" charset="0"/>
                <a:cs typeface="Times New Roman" panose="02020603050405020304" pitchFamily="18" charset="0"/>
              </a:rPr>
              <a:t>онлайн</a:t>
            </a:r>
            <a:r>
              <a:rPr lang="ru-RU" sz="2000" dirty="0">
                <a:latin typeface="Times New Roman" panose="02020603050405020304" pitchFamily="18" charset="0"/>
                <a:cs typeface="Times New Roman" panose="02020603050405020304" pitchFamily="18" charset="0"/>
              </a:rPr>
              <a:t>;</a:t>
            </a:r>
          </a:p>
          <a:p>
            <a:r>
              <a:rPr lang="ru-RU" sz="2000" dirty="0">
                <a:latin typeface="Times New Roman" panose="02020603050405020304" pitchFamily="18" charset="0"/>
                <a:cs typeface="Times New Roman" panose="02020603050405020304" pitchFamily="18" charset="0"/>
              </a:rPr>
              <a:t>www.samouchka.com.ua - интерактивные обучающие упражнения;</a:t>
            </a:r>
          </a:p>
          <a:p>
            <a:r>
              <a:rPr lang="ru-RU" sz="2000" dirty="0">
                <a:latin typeface="Times New Roman" panose="02020603050405020304" pitchFamily="18" charset="0"/>
                <a:cs typeface="Times New Roman" panose="02020603050405020304" pitchFamily="18" charset="0"/>
              </a:rPr>
              <a:t>www.olesya-emelyanova.ru - настольная игра “Викторина первоклассника”;</a:t>
            </a:r>
          </a:p>
          <a:p>
            <a:r>
              <a:rPr lang="ru-RU" sz="2000" dirty="0">
                <a:latin typeface="Times New Roman" panose="02020603050405020304" pitchFamily="18" charset="0"/>
                <a:cs typeface="Times New Roman" panose="02020603050405020304" pitchFamily="18" charset="0"/>
              </a:rPr>
              <a:t>www.gbum.ru - развивающая игра “</a:t>
            </a:r>
            <a:r>
              <a:rPr lang="ru-RU" sz="2000" dirty="0" err="1">
                <a:latin typeface="Times New Roman" panose="02020603050405020304" pitchFamily="18" charset="0"/>
                <a:cs typeface="Times New Roman" panose="02020603050405020304" pitchFamily="18" charset="0"/>
              </a:rPr>
              <a:t>Лунтик</a:t>
            </a:r>
            <a:r>
              <a:rPr lang="ru-RU" sz="2000" dirty="0">
                <a:latin typeface="Times New Roman" panose="02020603050405020304" pitchFamily="18" charset="0"/>
                <a:cs typeface="Times New Roman" panose="02020603050405020304" pitchFamily="18" charset="0"/>
              </a:rPr>
              <a:t> познаёт мир”;</a:t>
            </a:r>
          </a:p>
          <a:p>
            <a:endParaRPr lang="ru-RU" sz="700" dirty="0"/>
          </a:p>
        </p:txBody>
      </p:sp>
    </p:spTree>
    <p:extLst>
      <p:ext uri="{BB962C8B-B14F-4D97-AF65-F5344CB8AC3E}">
        <p14:creationId xmlns:p14="http://schemas.microsoft.com/office/powerpoint/2010/main" val="223778104"/>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183</TotalTime>
  <Words>276</Words>
  <Application>Microsoft Office PowerPoint</Application>
  <PresentationFormat>Экран (4:3)</PresentationFormat>
  <Paragraphs>78</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Воздушный поток</vt:lpstr>
      <vt:lpstr>Ребёнок и компьютер</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Ребёнок и компьютерные игры</dc:title>
  <dc:creator>студент</dc:creator>
  <cp:lastModifiedBy>Карина</cp:lastModifiedBy>
  <cp:revision>22</cp:revision>
  <dcterms:created xsi:type="dcterms:W3CDTF">2018-02-28T03:17:53Z</dcterms:created>
  <dcterms:modified xsi:type="dcterms:W3CDTF">2020-04-21T22:59:58Z</dcterms:modified>
</cp:coreProperties>
</file>