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7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0" r:id="rId16"/>
    <p:sldId id="271" r:id="rId17"/>
    <p:sldId id="272" r:id="rId18"/>
    <p:sldId id="273" r:id="rId19"/>
    <p:sldId id="280" r:id="rId20"/>
    <p:sldId id="278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C501-6F8D-4540-BF43-995502F48CE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C3AA-5161-4D89-8D24-77010E9575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C501-6F8D-4540-BF43-995502F48CE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C3AA-5161-4D89-8D24-77010E9575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C501-6F8D-4540-BF43-995502F48CE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C3AA-5161-4D89-8D24-77010E9575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C501-6F8D-4540-BF43-995502F48CE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C3AA-5161-4D89-8D24-77010E9575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C501-6F8D-4540-BF43-995502F48CE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C3AA-5161-4D89-8D24-77010E9575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C501-6F8D-4540-BF43-995502F48CE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C3AA-5161-4D89-8D24-77010E9575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C501-6F8D-4540-BF43-995502F48CE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C3AA-5161-4D89-8D24-77010E95752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C501-6F8D-4540-BF43-995502F48CE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C3AA-5161-4D89-8D24-77010E9575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C501-6F8D-4540-BF43-995502F48CE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C3AA-5161-4D89-8D24-77010E9575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C501-6F8D-4540-BF43-995502F48CE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C3AA-5161-4D89-8D24-77010E9575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C501-6F8D-4540-BF43-995502F48CE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C3AA-5161-4D89-8D24-77010E9575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05C501-6F8D-4540-BF43-995502F48CE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4C3AA-5161-4D89-8D24-77010E9575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5229200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Формирование личностных универсальных учебных действий обучающихся через проектирование учебных ситуаций в урочной и внеурочной деятельности в соответствии с ФГОС ООО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1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712968" cy="61926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Действия </a:t>
            </a:r>
            <a:r>
              <a:rPr lang="ru-RU" sz="3200" b="1" dirty="0" err="1" smtClean="0">
                <a:solidFill>
                  <a:srgbClr val="C00000"/>
                </a:solidFill>
              </a:rPr>
              <a:t>смыслообразования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1.Осознанность учения и личная ответственность –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разумное </a:t>
            </a:r>
            <a:r>
              <a:rPr lang="ru-RU" sz="2000" dirty="0">
                <a:solidFill>
                  <a:srgbClr val="0070C0"/>
                </a:solidFill>
              </a:rPr>
              <a:t>действие, 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осмысленность,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</a:rPr>
              <a:t>сознательность </a:t>
            </a:r>
            <a:r>
              <a:rPr lang="ru-RU" sz="2000" dirty="0" smtClean="0">
                <a:solidFill>
                  <a:srgbClr val="0070C0"/>
                </a:solidFill>
              </a:rPr>
              <a:t>ведет </a:t>
            </a:r>
            <a:r>
              <a:rPr lang="ru-RU" sz="2000" dirty="0">
                <a:solidFill>
                  <a:srgbClr val="0070C0"/>
                </a:solidFill>
              </a:rPr>
              <a:t>к 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преображению</a:t>
            </a:r>
            <a:r>
              <a:rPr lang="ru-RU" sz="2000" dirty="0">
                <a:solidFill>
                  <a:srgbClr val="0070C0"/>
                </a:solidFill>
              </a:rPr>
              <a:t>, развитию</a:t>
            </a:r>
            <a:r>
              <a:rPr lang="ru-RU" sz="2000" dirty="0" smtClean="0">
                <a:solidFill>
                  <a:srgbClr val="0070C0"/>
                </a:solidFill>
              </a:rPr>
              <a:t>,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способность </a:t>
            </a:r>
            <a:r>
              <a:rPr lang="ru-RU" sz="2000" dirty="0">
                <a:solidFill>
                  <a:srgbClr val="0070C0"/>
                </a:solidFill>
              </a:rPr>
              <a:t>отвечать </a:t>
            </a:r>
            <a:r>
              <a:rPr lang="ru-RU" sz="2000" dirty="0" smtClean="0">
                <a:solidFill>
                  <a:srgbClr val="0070C0"/>
                </a:solidFill>
              </a:rPr>
              <a:t>за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поступки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</a:rPr>
              <a:t>и действия, позволяет 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прогнозировать 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последствия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hacklive.ru/wp-content/uploads/2012/06/main-7433-af9546049074faf78d72ea5adf80de78-1024x575.jpg"/>
          <p:cNvPicPr>
            <a:picLocks noChangeAspect="1" noChangeArrowheads="1"/>
          </p:cNvPicPr>
          <p:nvPr/>
        </p:nvPicPr>
        <p:blipFill>
          <a:blip r:embed="rId2" cstate="print"/>
          <a:srcRect l="19165" r="11438"/>
          <a:stretch>
            <a:fillRect/>
          </a:stretch>
        </p:blipFill>
        <p:spPr bwMode="auto">
          <a:xfrm>
            <a:off x="3923928" y="2201573"/>
            <a:ext cx="4987684" cy="4035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062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424936" cy="79208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Действия  </a:t>
            </a:r>
            <a:r>
              <a:rPr lang="ru-RU" sz="3600" b="1" dirty="0" err="1" smtClean="0">
                <a:solidFill>
                  <a:srgbClr val="C00000"/>
                </a:solidFill>
              </a:rPr>
              <a:t>смыслообразования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40768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2.Понимание сущности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усвоенного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- смысл данной вещи, то, что она есть сама по себе, в отличие от всех других вещей,   это включения новых знаний в систему имеющихся.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Влияет на успешность познавательной деятельности,   активизирует все познавательные процессы и волевые усилия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http://www.ademgunes.com/wp-content/uploads/2015/05/FreeGreatPicture.com-29969-students-fac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95094"/>
            <a:ext cx="4896544" cy="3629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5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8344544" cy="598722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Действия 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смыслообразования</a:t>
            </a:r>
            <a:endParaRPr lang="ru-RU" sz="3600" b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3. </a:t>
            </a:r>
            <a:r>
              <a:rPr lang="ru-RU" sz="2800" b="1" dirty="0" smtClean="0">
                <a:solidFill>
                  <a:srgbClr val="C00000"/>
                </a:solidFill>
              </a:rPr>
              <a:t>Сформированная учебная мотивация</a:t>
            </a:r>
            <a:endParaRPr lang="ru-RU" sz="2800" b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осознание </a:t>
            </a:r>
            <a:r>
              <a:rPr lang="ru-RU" sz="2400" b="1" dirty="0">
                <a:solidFill>
                  <a:srgbClr val="0070C0"/>
                </a:solidFill>
              </a:rPr>
              <a:t>ребенком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объективной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важности </a:t>
            </a:r>
            <a:r>
              <a:rPr lang="ru-RU" sz="2400" b="1" dirty="0">
                <a:solidFill>
                  <a:srgbClr val="0070C0"/>
                </a:solidFill>
              </a:rPr>
              <a:t>учения</a:t>
            </a:r>
            <a:r>
              <a:rPr lang="ru-RU" sz="2400" b="1" dirty="0" smtClean="0">
                <a:solidFill>
                  <a:srgbClr val="0070C0"/>
                </a:solidFill>
              </a:rPr>
              <a:t>,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приводит к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активному  стремлению к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знаниям,                                              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к поиску </a:t>
            </a:r>
            <a:r>
              <a:rPr lang="ru-RU" sz="2400" b="1" dirty="0" smtClean="0">
                <a:solidFill>
                  <a:srgbClr val="0070C0"/>
                </a:solidFill>
              </a:rPr>
              <a:t>способов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их приобретения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my-ivanovo.ru/wp-content/uploads/2011/02/s2302_123385493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168351" cy="4763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92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84976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Личностные УУД можно выразить</a:t>
            </a:r>
          </a:p>
          <a:p>
            <a:pPr marL="45720" indent="0" algn="ctr">
              <a:buNone/>
            </a:pPr>
            <a:r>
              <a:rPr lang="ru-RU" sz="3500" b="1" dirty="0">
                <a:solidFill>
                  <a:srgbClr val="C00000"/>
                </a:solidFill>
              </a:rPr>
              <a:t>ф</a:t>
            </a:r>
            <a:r>
              <a:rPr lang="ru-RU" sz="3200" b="1" dirty="0" smtClean="0">
                <a:solidFill>
                  <a:srgbClr val="C00000"/>
                </a:solidFill>
              </a:rPr>
              <a:t>ормулами: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«Я и природа»</a:t>
            </a:r>
          </a:p>
          <a:p>
            <a:pPr marL="45720" indent="0">
              <a:buNone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«Я и другие люди»</a:t>
            </a:r>
          </a:p>
          <a:p>
            <a:pPr marL="45720" indent="0">
              <a:buNone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«Я и общество»</a:t>
            </a:r>
          </a:p>
          <a:p>
            <a:pPr marL="45720" indent="0">
              <a:buNone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«Я и познание»</a:t>
            </a:r>
          </a:p>
          <a:p>
            <a:pPr marL="45720" indent="0">
              <a:buNone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«Я и Я»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img1.liveinternet.ru/images/attach/c/1/51/503/51503483_devochka_i_babochki_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53444"/>
            <a:ext cx="5760640" cy="4320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019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6247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Формирование личностных УУД</a:t>
            </a:r>
          </a:p>
          <a:p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Формирование ЛУУД </a:t>
            </a:r>
            <a:r>
              <a:rPr lang="ru-RU" sz="2400" dirty="0">
                <a:solidFill>
                  <a:srgbClr val="0070C0"/>
                </a:solidFill>
              </a:rPr>
              <a:t>является целенаправленным, системным процессом, который реализуется через все предметные области  и внеурочную </a:t>
            </a:r>
            <a:r>
              <a:rPr lang="ru-RU" sz="2400" dirty="0" smtClean="0">
                <a:solidFill>
                  <a:srgbClr val="0070C0"/>
                </a:solidFill>
              </a:rPr>
              <a:t>деятельность.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Заданные </a:t>
            </a:r>
            <a:r>
              <a:rPr lang="ru-RU" sz="2400" dirty="0">
                <a:solidFill>
                  <a:srgbClr val="0070C0"/>
                </a:solidFill>
              </a:rPr>
              <a:t>стандартом </a:t>
            </a:r>
            <a:r>
              <a:rPr lang="ru-RU" sz="2400" dirty="0" smtClean="0">
                <a:solidFill>
                  <a:srgbClr val="0070C0"/>
                </a:solidFill>
              </a:rPr>
              <a:t>ЛУУД </a:t>
            </a:r>
            <a:r>
              <a:rPr lang="ru-RU" sz="2400" dirty="0">
                <a:solidFill>
                  <a:srgbClr val="0070C0"/>
                </a:solidFill>
              </a:rPr>
              <a:t>определяют акценты в отборе содержания, планировании и организации образовательного процесса с учетом возрастно-психологических особенностей обучающихся. 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Схема </a:t>
            </a:r>
            <a:r>
              <a:rPr lang="ru-RU" sz="2400" dirty="0">
                <a:solidFill>
                  <a:srgbClr val="0070C0"/>
                </a:solidFill>
              </a:rPr>
              <a:t>работы над формированием </a:t>
            </a:r>
            <a:r>
              <a:rPr lang="ru-RU" sz="2400" dirty="0" smtClean="0">
                <a:solidFill>
                  <a:srgbClr val="0070C0"/>
                </a:solidFill>
              </a:rPr>
              <a:t>ЛУУД </a:t>
            </a:r>
            <a:r>
              <a:rPr lang="ru-RU" sz="2400" dirty="0">
                <a:solidFill>
                  <a:srgbClr val="0070C0"/>
                </a:solidFill>
              </a:rPr>
              <a:t>указывается в тематическом </a:t>
            </a:r>
            <a:r>
              <a:rPr lang="ru-RU" sz="2400" dirty="0" smtClean="0">
                <a:solidFill>
                  <a:srgbClr val="0070C0"/>
                </a:solidFill>
              </a:rPr>
              <a:t>планировании.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Способы </a:t>
            </a:r>
            <a:r>
              <a:rPr lang="ru-RU" sz="2400" dirty="0">
                <a:solidFill>
                  <a:srgbClr val="0070C0"/>
                </a:solidFill>
              </a:rPr>
              <a:t>учета уровня </a:t>
            </a:r>
            <a:r>
              <a:rPr lang="ru-RU" sz="2400" dirty="0" err="1" smtClean="0">
                <a:solidFill>
                  <a:srgbClr val="0070C0"/>
                </a:solidFill>
              </a:rPr>
              <a:t>сформированности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– в требованиях к результатам освоения учебной программы по предмету и в программах внеурочной деятельности. 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Результаты </a:t>
            </a:r>
            <a:r>
              <a:rPr lang="ru-RU" sz="2400" dirty="0">
                <a:solidFill>
                  <a:srgbClr val="0070C0"/>
                </a:solidFill>
              </a:rPr>
              <a:t>усвоения </a:t>
            </a:r>
            <a:r>
              <a:rPr lang="ru-RU" sz="2400" dirty="0" smtClean="0">
                <a:solidFill>
                  <a:srgbClr val="0070C0"/>
                </a:solidFill>
              </a:rPr>
              <a:t>ЛУУД </a:t>
            </a:r>
            <a:r>
              <a:rPr lang="ru-RU" sz="2400" dirty="0">
                <a:solidFill>
                  <a:srgbClr val="0070C0"/>
                </a:solidFill>
              </a:rPr>
              <a:t>формулируются для каждого класса и являются ориентиром при организации мониторинга их достижений.</a:t>
            </a:r>
          </a:p>
          <a:p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0937" y="332065"/>
            <a:ext cx="8208912" cy="604867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Условия формирования личностных УДД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Когда ребенок примеряет в процессе урочной и внеурочной деятельности различные социальные роли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«Гражданин»    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«Ученик»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«Собеседник»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«Одноклассник»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«Пешеход»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«Художник»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«Лидер»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Picture 8" descr="https://pp.vk.me/c10862/u47444113/104619313/y_ab199d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5393" y="4581128"/>
            <a:ext cx="2844984" cy="2132856"/>
          </a:xfrm>
          <a:prstGeom prst="rect">
            <a:avLst/>
          </a:prstGeom>
          <a:noFill/>
        </p:spPr>
      </p:pic>
      <p:pic>
        <p:nvPicPr>
          <p:cNvPr id="6" name="Picture 6" descr="https://pp.vk.me/c304608/v304608113/772/mDcwMMZWI1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7241" y="2330287"/>
            <a:ext cx="2736304" cy="2052228"/>
          </a:xfrm>
          <a:prstGeom prst="rect">
            <a:avLst/>
          </a:prstGeom>
          <a:noFill/>
        </p:spPr>
      </p:pic>
      <p:pic>
        <p:nvPicPr>
          <p:cNvPr id="7" name="Picture 4" descr="https://pp.vk.me/c411123/v411123113/558f/6UeGgZ6WU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7885" y="2333010"/>
            <a:ext cx="2843808" cy="2132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083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24936" cy="61206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Способы и формы формирования личностных  УУД</a:t>
            </a:r>
          </a:p>
          <a:p>
            <a:pPr marL="38862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Урочная и внеурочная деятельность;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Этические беседы,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</a:rPr>
              <a:t>Л</a:t>
            </a:r>
            <a:r>
              <a:rPr lang="ru-RU" sz="2400" dirty="0" smtClean="0">
                <a:solidFill>
                  <a:srgbClr val="0070C0"/>
                </a:solidFill>
              </a:rPr>
              <a:t>екции,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</a:rPr>
              <a:t>Д</a:t>
            </a:r>
            <a:r>
              <a:rPr lang="ru-RU" sz="2400" dirty="0" smtClean="0">
                <a:solidFill>
                  <a:srgbClr val="0070C0"/>
                </a:solidFill>
              </a:rPr>
              <a:t>испуты;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Тематические вечера,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</a:rPr>
              <a:t>Т</a:t>
            </a:r>
            <a:r>
              <a:rPr lang="ru-RU" sz="2400" dirty="0" smtClean="0">
                <a:solidFill>
                  <a:srgbClr val="0070C0"/>
                </a:solidFill>
              </a:rPr>
              <a:t>урниры знатоков этики;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Психологические тренинги;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Участие в  социальных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проектах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Формы организации коммуникативного общ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248472" cy="417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9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136904" cy="5112568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Приемы формирования личностных УУД</a:t>
            </a:r>
            <a:endParaRPr lang="ru-RU" sz="2400" b="1" dirty="0"/>
          </a:p>
          <a:p>
            <a:pPr marL="50292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творческие задания;</a:t>
            </a:r>
          </a:p>
          <a:p>
            <a:pPr marL="50292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участие в проектах;</a:t>
            </a:r>
          </a:p>
          <a:p>
            <a:pPr marL="50292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мысленное восприятие картины, видеофильма, ситуации;</a:t>
            </a:r>
          </a:p>
          <a:p>
            <a:pPr marL="50292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самооценка события, происшествия;</a:t>
            </a:r>
          </a:p>
          <a:p>
            <a:pPr marL="50292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карта знаний и достижений;</a:t>
            </a:r>
          </a:p>
          <a:p>
            <a:pPr marL="560070" indent="-5143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подведение итогов урока;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необходимость нравственного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выбора и др.</a:t>
            </a:r>
          </a:p>
          <a:p>
            <a:pPr>
              <a:buFontTx/>
              <a:buChar char="-"/>
            </a:pPr>
            <a:endParaRPr lang="ru-RU" sz="2400" b="1" dirty="0" smtClean="0"/>
          </a:p>
        </p:txBody>
      </p:sp>
      <p:pic>
        <p:nvPicPr>
          <p:cNvPr id="4" name="Рисунок 3" descr="http://www.desicomments.com/dc3/05/260445/2604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2"/>
            <a:ext cx="3851920" cy="3140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7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Технологии формирования 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личностных УУД</a:t>
            </a:r>
          </a:p>
          <a:p>
            <a:pPr marL="50292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Технологии проблемного диалога</a:t>
            </a:r>
          </a:p>
          <a:p>
            <a:pPr marL="50292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Проектная деятельность</a:t>
            </a:r>
          </a:p>
          <a:p>
            <a:pPr marL="50292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ИКТ – технологии</a:t>
            </a:r>
          </a:p>
          <a:p>
            <a:pPr marL="50292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Технология ситуативного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 обучения</a:t>
            </a:r>
          </a:p>
          <a:p>
            <a:pPr marL="50292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Технология продуктивного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чтения</a:t>
            </a:r>
          </a:p>
          <a:p>
            <a:pPr marL="50292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Технология уровневой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дифференциации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funlib.ru/cimg/2014/101620/281183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13651"/>
            <a:ext cx="3707904" cy="4555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57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lic\Pictures\Sample Pictures\5gyYI-1Lpk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4902" y="234864"/>
            <a:ext cx="8483317" cy="636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67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bol-osinovka.umi.ru/images/cms/data/obraz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5832648" cy="38070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08911" cy="1944216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Новые социальные запросы определяют цели образования как общекультурное, личностное и познавательное развитие учащихся, обеспечивают такую ключевую компетенцию образования как «Научить учиться»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640960" cy="9361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Портрет ученика со сформированными личностными УУД</a:t>
            </a:r>
          </a:p>
        </p:txBody>
      </p:sp>
      <p:pic>
        <p:nvPicPr>
          <p:cNvPr id="4" name="Рисунок 3" descr="http://sob.znate.ru/tw_files2/urls_3/26/d-25430/25430_html_m22ff16c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85698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20688"/>
            <a:ext cx="8784976" cy="309634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54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</a:p>
          <a:p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Спасибо за вним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7" y="2312368"/>
            <a:ext cx="3924941" cy="3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34563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i="1" dirty="0">
                <a:solidFill>
                  <a:srgbClr val="C00000"/>
                </a:solidFill>
                <a:latin typeface="Arial" charset="0"/>
              </a:rPr>
              <a:t>Личностные 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универсальные учебные действи</a:t>
            </a:r>
            <a:r>
              <a:rPr lang="ru-RU" sz="2400" dirty="0">
                <a:solidFill>
                  <a:srgbClr val="C00000"/>
                </a:solidFill>
                <a:latin typeface="Arial" charset="0"/>
              </a:rPr>
              <a:t>я </a:t>
            </a:r>
            <a:r>
              <a:rPr lang="ru-RU" sz="2400" dirty="0">
                <a:solidFill>
                  <a:srgbClr val="0070C0"/>
                </a:solidFill>
                <a:latin typeface="Arial" charset="0"/>
              </a:rPr>
              <a:t>обеспечивают ценностно-смысловую ориентацию учащихся (умение соотносить поступки и события с принятыми этическими принципами, знание моральных норм и умение выделить нравственный аспект поведения) и ориентацию в социальных ролях и межличностных отношениях. </a:t>
            </a:r>
            <a:endParaRPr lang="ru-RU" sz="2400" dirty="0" smtClean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7" name="Picture 7" descr="http://ic.pics.livejournal.com/ivan_psycho/64537184/3619/3619_9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761" y="2472412"/>
            <a:ext cx="3695439" cy="4221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0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99592" y="188640"/>
            <a:ext cx="7992888" cy="6552728"/>
            <a:chOff x="2661" y="1674"/>
            <a:chExt cx="8520" cy="666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3741" y="1674"/>
              <a:ext cx="5280" cy="9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dirty="0">
                  <a:latin typeface="Times New Roman" pitchFamily="18" charset="0"/>
                </a:rPr>
                <a:t>Личностные универсальные учебные </a:t>
              </a:r>
              <a:r>
                <a:rPr lang="ru-RU" sz="2000" b="1" dirty="0" smtClean="0">
                  <a:latin typeface="Times New Roman" pitchFamily="18" charset="0"/>
                </a:rPr>
                <a:t>действия</a:t>
              </a:r>
              <a:endParaRPr lang="ru-RU" sz="2000" dirty="0" smtClean="0"/>
            </a:p>
            <a:p>
              <a:pPr algn="ctr"/>
              <a:endParaRPr lang="ru-RU" sz="2000" b="1" dirty="0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501" y="2574"/>
              <a:ext cx="0" cy="72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41" y="2574"/>
              <a:ext cx="0" cy="18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8541" y="2574"/>
              <a:ext cx="0" cy="16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061" y="3294"/>
              <a:ext cx="3000" cy="72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i="1" dirty="0">
                  <a:latin typeface="Times New Roman" pitchFamily="18" charset="0"/>
                </a:rPr>
                <a:t>Действия нравственно – этического оценивания</a:t>
              </a:r>
              <a:endParaRPr lang="ru-RU" sz="1600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7221" y="4374"/>
              <a:ext cx="2640" cy="72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i="1" dirty="0">
                  <a:latin typeface="Times New Roman" pitchFamily="18" charset="0"/>
                </a:rPr>
                <a:t>Действия </a:t>
              </a:r>
              <a:r>
                <a:rPr lang="ru-RU" sz="1600" b="1" i="1" dirty="0" err="1">
                  <a:latin typeface="Times New Roman" pitchFamily="18" charset="0"/>
                </a:rPr>
                <a:t>смыслообразования</a:t>
              </a:r>
              <a:endParaRPr lang="ru-RU" sz="1600" dirty="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141" y="4374"/>
              <a:ext cx="2160" cy="72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i="1" dirty="0">
                  <a:latin typeface="Times New Roman" pitchFamily="18" charset="0"/>
                </a:rPr>
                <a:t>Действия самоопределения</a:t>
              </a:r>
              <a:endParaRPr lang="ru-RU" sz="1600" dirty="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4218" y="5094"/>
              <a:ext cx="3" cy="162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diamond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501" y="4014"/>
              <a:ext cx="0" cy="108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diamond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8541" y="5094"/>
              <a:ext cx="0" cy="162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diamond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1" y="5274"/>
              <a:ext cx="3720" cy="1514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dirty="0">
                  <a:latin typeface="Times New Roman" pitchFamily="18" charset="0"/>
                </a:rPr>
                <a:t>1.Положительные нравственные качества</a:t>
              </a:r>
            </a:p>
            <a:p>
              <a:r>
                <a:rPr lang="ru-RU" sz="1400" dirty="0">
                  <a:latin typeface="Times New Roman" pitchFamily="18" charset="0"/>
                </a:rPr>
                <a:t>2. Адекватная </a:t>
              </a:r>
              <a:r>
                <a:rPr lang="ru-RU" sz="1400" dirty="0" smtClean="0">
                  <a:latin typeface="Times New Roman" pitchFamily="18" charset="0"/>
                </a:rPr>
                <a:t> нравственная оценка </a:t>
              </a:r>
              <a:r>
                <a:rPr lang="ru-RU" sz="1400" dirty="0">
                  <a:latin typeface="Times New Roman" pitchFamily="18" charset="0"/>
                </a:rPr>
                <a:t>других</a:t>
              </a:r>
            </a:p>
            <a:p>
              <a:r>
                <a:rPr lang="ru-RU" sz="1400" dirty="0">
                  <a:latin typeface="Times New Roman" pitchFamily="18" charset="0"/>
                </a:rPr>
                <a:t>3. Навыки конструктивного взаимодействия</a:t>
              </a:r>
              <a:endParaRPr lang="ru-RU" sz="1400" dirty="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661" y="6894"/>
              <a:ext cx="3360" cy="9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dirty="0">
                  <a:latin typeface="Times New Roman" pitchFamily="18" charset="0"/>
                </a:rPr>
                <a:t>1.Адекватная самооценка</a:t>
              </a:r>
            </a:p>
            <a:p>
              <a:r>
                <a:rPr lang="ru-RU" sz="1400" dirty="0">
                  <a:latin typeface="Times New Roman" pitchFamily="18" charset="0"/>
                </a:rPr>
                <a:t>2. </a:t>
              </a:r>
              <a:r>
                <a:rPr lang="ru-RU" sz="1400" dirty="0" smtClean="0">
                  <a:latin typeface="Times New Roman" pitchFamily="18" charset="0"/>
                </a:rPr>
                <a:t>Рефлексия</a:t>
              </a:r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381" y="6894"/>
              <a:ext cx="4800" cy="144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dirty="0">
                  <a:latin typeface="Times New Roman" pitchFamily="18" charset="0"/>
                </a:rPr>
                <a:t>1.Осознанность учения и личная ответственность</a:t>
              </a:r>
            </a:p>
            <a:p>
              <a:r>
                <a:rPr lang="ru-RU" sz="1600" dirty="0">
                  <a:latin typeface="Times New Roman" pitchFamily="18" charset="0"/>
                </a:rPr>
                <a:t>2. Понимание сущности усвоенного</a:t>
              </a:r>
            </a:p>
            <a:p>
              <a:r>
                <a:rPr lang="ru-RU" sz="1600" dirty="0">
                  <a:latin typeface="Times New Roman" pitchFamily="18" charset="0"/>
                </a:rPr>
                <a:t>3. Сформированная учебная </a:t>
              </a:r>
              <a:r>
                <a:rPr lang="ru-RU" sz="1600" dirty="0" smtClean="0">
                  <a:latin typeface="Times New Roman" pitchFamily="18" charset="0"/>
                </a:rPr>
                <a:t>мотивация</a:t>
              </a:r>
              <a:endParaRPr lang="ru-RU" sz="1600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487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9170"/>
            <a:ext cx="8712968" cy="68288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Действия самоопределения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Адекватная самооценка   </a:t>
            </a:r>
          </a:p>
          <a:p>
            <a:pPr marL="502920" indent="-457200">
              <a:buAutoNum type="arabicPeriod"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2920" indent="-457200">
              <a:buAutoNum type="arabicPeriod"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2920" indent="-457200">
              <a:buAutoNum type="arabicPeriod"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2920" indent="-457200">
              <a:buAutoNum type="arabicPeriod"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2920" indent="-457200">
              <a:buAutoNum type="arabicPeriod"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Реалистичная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человеком самого себя, своих способностей, нравственных качеств и поступков. Придает человеку уверенность в себе, позволяет успешно ставить и достигать целей в учебе, личной жизни, творчестве...</a:t>
            </a:r>
          </a:p>
          <a:p>
            <a:endParaRPr lang="ru-RU" sz="2400" dirty="0">
              <a:solidFill>
                <a:srgbClr val="C000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clip-arts.ru/data/media/86/children-0283-chld-0283.jpg"/>
          <p:cNvPicPr>
            <a:picLocks noChangeAspect="1" noChangeArrowheads="1"/>
          </p:cNvPicPr>
          <p:nvPr/>
        </p:nvPicPr>
        <p:blipFill>
          <a:blip r:embed="rId2" cstate="print"/>
          <a:srcRect l="4725" r="9045"/>
          <a:stretch>
            <a:fillRect/>
          </a:stretch>
        </p:blipFill>
        <p:spPr bwMode="auto">
          <a:xfrm>
            <a:off x="2195736" y="1340768"/>
            <a:ext cx="5019644" cy="3618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49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84976" cy="640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C00000"/>
                </a:solidFill>
              </a:rPr>
              <a:t>Действия самоопределения</a:t>
            </a:r>
            <a:endParaRPr lang="ru-RU" sz="39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2.</a:t>
            </a:r>
          </a:p>
          <a:p>
            <a:pPr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Рефлексия позволяет человеку осознать, что делать в данный момент, где находится и куда следует двигаться, дабы развиваться</a:t>
            </a:r>
            <a:endParaRPr lang="ru-RU" sz="24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fs00.infourok.ru/images/doc/249/254138/1/img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920880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6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9036496" cy="6741368"/>
          </a:xfrm>
        </p:spPr>
        <p:txBody>
          <a:bodyPr>
            <a:normAutofit fontScale="40000" lnSpcReduction="20000"/>
          </a:bodyPr>
          <a:lstStyle/>
          <a:p>
            <a:pPr marL="45720" indent="0" algn="ctr"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Действия нравственно-этического оценивания</a:t>
            </a:r>
            <a:endParaRPr lang="ru-RU" sz="8000" b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1.Положительные нравственные качества:</a:t>
            </a:r>
          </a:p>
          <a:p>
            <a:pPr>
              <a:buFont typeface="Arial" pitchFamily="34" charset="0"/>
              <a:buChar char="•"/>
            </a:pPr>
            <a:r>
              <a:rPr lang="ru-RU" sz="5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доброта </a:t>
            </a:r>
          </a:p>
          <a:p>
            <a:pPr>
              <a:buFont typeface="Arial" pitchFamily="34" charset="0"/>
              <a:buChar char="•"/>
            </a:pPr>
            <a:r>
              <a:rPr lang="ru-RU" sz="5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милосердие</a:t>
            </a:r>
            <a:r>
              <a:rPr lang="ru-RU" sz="5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5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5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внимание </a:t>
            </a:r>
            <a:r>
              <a:rPr lang="ru-RU" sz="5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5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людям,</a:t>
            </a:r>
          </a:p>
          <a:p>
            <a:pPr>
              <a:buFont typeface="Arial" pitchFamily="34" charset="0"/>
              <a:buChar char="•"/>
            </a:pPr>
            <a:r>
              <a:rPr lang="ru-RU" sz="5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трудолюбие</a:t>
            </a:r>
            <a:r>
              <a:rPr lang="ru-RU" sz="5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5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5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терпение</a:t>
            </a:r>
            <a:r>
              <a:rPr lang="ru-RU" sz="5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5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5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честность,</a:t>
            </a:r>
          </a:p>
          <a:p>
            <a:pPr>
              <a:buFont typeface="Arial" pitchFamily="34" charset="0"/>
              <a:buChar char="•"/>
            </a:pPr>
            <a:r>
              <a:rPr lang="ru-RU" sz="5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справедливость</a:t>
            </a:r>
            <a:r>
              <a:rPr lang="ru-RU" sz="5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5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5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5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ужественность.</a:t>
            </a:r>
          </a:p>
          <a:p>
            <a:pPr>
              <a:buFont typeface="Arial" pitchFamily="34" charset="0"/>
              <a:buChar char="•"/>
            </a:pPr>
            <a:r>
              <a:rPr lang="ru-RU" sz="5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5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юбовь,</a:t>
            </a:r>
          </a:p>
          <a:p>
            <a:pPr>
              <a:buFont typeface="Arial" pitchFamily="34" charset="0"/>
              <a:buChar char="•"/>
            </a:pPr>
            <a:r>
              <a:rPr lang="ru-RU" sz="5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забота и </a:t>
            </a:r>
            <a:r>
              <a:rPr lang="ru-RU" sz="5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</a:p>
          <a:p>
            <a:pPr>
              <a:buNone/>
            </a:pPr>
            <a:endParaRPr lang="ru-RU" sz="5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5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kramola.info/sites/default/files/imagecache/articles-main/images/vesti/8437_i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32184"/>
            <a:ext cx="4702790" cy="4498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45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568952" cy="63367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Действия </a:t>
            </a:r>
            <a:r>
              <a:rPr lang="ru-RU" sz="3200" b="1" dirty="0">
                <a:solidFill>
                  <a:srgbClr val="C00000"/>
                </a:solidFill>
              </a:rPr>
              <a:t>нравственно-этического </a:t>
            </a:r>
            <a:r>
              <a:rPr lang="ru-RU" sz="3200" b="1" dirty="0" smtClean="0">
                <a:solidFill>
                  <a:srgbClr val="C00000"/>
                </a:solidFill>
              </a:rPr>
              <a:t> оценивания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</a:rPr>
              <a:t>. Адекватная самооценка      </a:t>
            </a:r>
            <a:endParaRPr lang="ru-RU" sz="2800" b="1" u="sng" dirty="0">
              <a:solidFill>
                <a:srgbClr val="C00000"/>
              </a:solidFill>
            </a:endParaRPr>
          </a:p>
          <a:p>
            <a:pPr marL="514350" indent="-514350">
              <a:buNone/>
            </a:pP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связана </a:t>
            </a:r>
            <a:r>
              <a:rPr lang="ru-RU" sz="2400" dirty="0">
                <a:solidFill>
                  <a:srgbClr val="0070C0"/>
                </a:solidFill>
              </a:rPr>
              <a:t>с пониманием того, 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что </a:t>
            </a:r>
            <a:r>
              <a:rPr lang="ru-RU" sz="2400" dirty="0">
                <a:solidFill>
                  <a:srgbClr val="0070C0"/>
                </a:solidFill>
              </a:rPr>
              <a:t>у каждого человека 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имеются </a:t>
            </a:r>
            <a:r>
              <a:rPr lang="ru-RU" sz="2400" dirty="0">
                <a:solidFill>
                  <a:srgbClr val="0070C0"/>
                </a:solidFill>
              </a:rPr>
              <a:t>как достоинства, 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так </a:t>
            </a:r>
            <a:r>
              <a:rPr lang="ru-RU" sz="2400" dirty="0">
                <a:solidFill>
                  <a:srgbClr val="0070C0"/>
                </a:solidFill>
              </a:rPr>
              <a:t>и недостатки, </a:t>
            </a:r>
            <a:r>
              <a:rPr lang="ru-RU" sz="2400" dirty="0" smtClean="0">
                <a:solidFill>
                  <a:srgbClr val="0070C0"/>
                </a:solidFill>
              </a:rPr>
              <a:t>главное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– определение  их 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сбалансированности</a:t>
            </a:r>
            <a:r>
              <a:rPr lang="ru-RU" sz="2400" dirty="0">
                <a:solidFill>
                  <a:srgbClr val="0070C0"/>
                </a:solidFill>
              </a:rPr>
              <a:t>. </a:t>
            </a:r>
          </a:p>
          <a:p>
            <a:pPr marL="45720" indent="0">
              <a:buNone/>
            </a:pPr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endParaRPr lang="ru-RU" sz="2800" dirty="0"/>
          </a:p>
        </p:txBody>
      </p:sp>
      <p:pic>
        <p:nvPicPr>
          <p:cNvPr id="5" name="Picture 2" descr="http://mediasubs.ru/group/uploads/ho/hochu-vsyo-znyitpoleznyie-sovetyi/image2/RmMS00Nm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564904"/>
            <a:ext cx="4284024" cy="4092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399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496944" cy="64087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500" b="1" dirty="0" smtClean="0">
                <a:solidFill>
                  <a:srgbClr val="C00000"/>
                </a:solidFill>
              </a:rPr>
              <a:t>Действия нравственно-этического оценивания</a:t>
            </a:r>
            <a:endParaRPr lang="ru-RU" sz="35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3</a:t>
            </a:r>
            <a:r>
              <a:rPr lang="ru-RU" sz="2600" b="1" dirty="0" smtClean="0">
                <a:solidFill>
                  <a:srgbClr val="C00000"/>
                </a:solidFill>
              </a:rPr>
              <a:t>. </a:t>
            </a:r>
            <a:r>
              <a:rPr lang="ru-RU" sz="2800" b="1" dirty="0" smtClean="0">
                <a:solidFill>
                  <a:srgbClr val="C00000"/>
                </a:solidFill>
              </a:rPr>
              <a:t>Навыки конструктивного взаимодействия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общение </a:t>
            </a:r>
            <a:r>
              <a:rPr lang="ru-RU" dirty="0">
                <a:solidFill>
                  <a:srgbClr val="0070C0"/>
                </a:solidFill>
              </a:rPr>
              <a:t>в различных </a:t>
            </a:r>
            <a:r>
              <a:rPr lang="ru-RU" dirty="0" smtClean="0">
                <a:solidFill>
                  <a:srgbClr val="0070C0"/>
                </a:solidFill>
              </a:rPr>
              <a:t>ситуациях    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с </a:t>
            </a:r>
            <a:r>
              <a:rPr lang="ru-RU" dirty="0">
                <a:solidFill>
                  <a:srgbClr val="0070C0"/>
                </a:solidFill>
              </a:rPr>
              <a:t>последующим выбором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оптимальной </a:t>
            </a:r>
            <a:r>
              <a:rPr lang="ru-RU" dirty="0">
                <a:solidFill>
                  <a:srgbClr val="0070C0"/>
                </a:solidFill>
              </a:rPr>
              <a:t>модели поведения</a:t>
            </a:r>
            <a:r>
              <a:rPr lang="ru-RU" dirty="0" smtClean="0">
                <a:solidFill>
                  <a:srgbClr val="0070C0"/>
                </a:solidFill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чувства понимания и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сопереживания </a:t>
            </a:r>
            <a:r>
              <a:rPr lang="ru-RU" dirty="0">
                <a:solidFill>
                  <a:srgbClr val="0070C0"/>
                </a:solidFill>
              </a:rPr>
              <a:t>другим людям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толерантность, отзывчивость</a:t>
            </a:r>
            <a:r>
              <a:rPr lang="ru-RU" sz="2200" dirty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sterlegrad.ru/uploads/posts/2013-03/1363082610_41d340208cc64c51a5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49704"/>
            <a:ext cx="4464496" cy="3519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55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915</TotalTime>
  <Words>587</Words>
  <Application>Microsoft Office PowerPoint</Application>
  <PresentationFormat>Экран (4:3)</PresentationFormat>
  <Paragraphs>153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  Формирование личностных универсальных учебных действий обучающихся через проектирование учебных ситуаций в урочной и внеурочной деятельности в соответствии с ФГОС ООО</vt:lpstr>
      <vt:lpstr>Новые социальные запросы определяют цели образования как общекультурное, личностное и познавательное развитие учащихся, обеспечивают такую ключевую компетенцию образования как «Научить учиться»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Личностные универсальные учебные                                действия учащихся</dc:title>
  <dc:creator>User</dc:creator>
  <cp:lastModifiedBy>User</cp:lastModifiedBy>
  <cp:revision>70</cp:revision>
  <dcterms:created xsi:type="dcterms:W3CDTF">2016-03-26T11:57:09Z</dcterms:created>
  <dcterms:modified xsi:type="dcterms:W3CDTF">2016-05-04T19:04:52Z</dcterms:modified>
</cp:coreProperties>
</file>