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7"/>
  </p:notesMasterIdLst>
  <p:sldIdLst>
    <p:sldId id="262" r:id="rId2"/>
    <p:sldId id="364" r:id="rId3"/>
    <p:sldId id="365" r:id="rId4"/>
    <p:sldId id="342" r:id="rId5"/>
    <p:sldId id="351" r:id="rId6"/>
    <p:sldId id="353" r:id="rId7"/>
    <p:sldId id="352" r:id="rId8"/>
    <p:sldId id="358" r:id="rId9"/>
    <p:sldId id="359" r:id="rId10"/>
    <p:sldId id="356" r:id="rId11"/>
    <p:sldId id="366" r:id="rId12"/>
    <p:sldId id="360" r:id="rId13"/>
    <p:sldId id="361" r:id="rId14"/>
    <p:sldId id="368" r:id="rId15"/>
    <p:sldId id="367" r:id="rId16"/>
    <p:sldId id="348" r:id="rId17"/>
    <p:sldId id="321" r:id="rId18"/>
    <p:sldId id="343" r:id="rId19"/>
    <p:sldId id="344" r:id="rId20"/>
    <p:sldId id="362" r:id="rId21"/>
    <p:sldId id="363" r:id="rId22"/>
    <p:sldId id="369" r:id="rId23"/>
    <p:sldId id="335" r:id="rId24"/>
    <p:sldId id="272" r:id="rId25"/>
    <p:sldId id="271" r:id="rId26"/>
  </p:sldIdLst>
  <p:sldSz cx="9144000" cy="6858000" type="screen4x3"/>
  <p:notesSz cx="6761163" cy="98821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  <a:srgbClr val="0000FF"/>
    <a:srgbClr val="800000"/>
    <a:srgbClr val="993300"/>
    <a:srgbClr val="FFFFFF"/>
    <a:srgbClr val="FFFFCC"/>
    <a:srgbClr val="000066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9" autoAdjust="0"/>
    <p:restoredTop sz="87315" autoAdjust="0"/>
  </p:normalViewPr>
  <p:slideViewPr>
    <p:cSldViewPr>
      <p:cViewPr varScale="1">
        <p:scale>
          <a:sx n="65" d="100"/>
          <a:sy n="65" d="100"/>
        </p:scale>
        <p:origin x="15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4F5F2-6AAE-4DDE-8658-6F84F4CBAD9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5D44-AADA-46C8-B4BA-BBA3565813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7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3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Основное общее образование – 9 классов.</a:t>
            </a:r>
          </a:p>
          <a:p>
            <a:r>
              <a:rPr lang="ru-RU" dirty="0" smtClean="0"/>
              <a:t>Среднее общее образование – 11 классов.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1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Основное общее образование – 9 классов.</a:t>
            </a:r>
          </a:p>
          <a:p>
            <a:r>
              <a:rPr lang="ru-RU" dirty="0" smtClean="0"/>
              <a:t>Среднее общее образование – 11 классов.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04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Основное общее образование – 9 классов.</a:t>
            </a:r>
          </a:p>
          <a:p>
            <a:r>
              <a:rPr lang="ru-RU" dirty="0" smtClean="0"/>
              <a:t>Среднее общее образование – 11 классов.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03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Основное общее образование – 9 классов.</a:t>
            </a:r>
          </a:p>
          <a:p>
            <a:r>
              <a:rPr lang="ru-RU" dirty="0" smtClean="0"/>
              <a:t>Среднее общее образование – 11 классов.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7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4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слайде: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Огюст Роден. «Мыслитель». 1888.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12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8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7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4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2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4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45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 образовательным пространством России понимается вся совокупность ее образовательных учреждений разного типа и взаимодействующих с ними общественных и государственных организаций, а также идущих образовательных и учебно-воспитательных процессов. Вместе они создают пространство социализации человека, превращения его в личность, обеспечивают определенный уровень образованности, интеллекта и культуры общества, межличностных, политических, экономических, социальных, военных, этических и всех других отношений.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0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32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05D44-AADA-46C8-B4BA-BBA35658132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4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831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831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A33E0A-CE08-4BE4-B281-63679E151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310D5-282C-4AC3-BA86-C2D61F0CC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F6B51-653D-403F-B119-E1FDA2BE3C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CC7A-FC02-4454-ACBA-0BEE00D6F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0D11-781E-4681-BAD6-F31CEEDCC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4D94-5AEA-4091-99CF-081C9EDFC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4EC4F-57F3-4E39-AB15-D53CBAB13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A1A64-DE2B-4E67-9D3F-A190B7C66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A31C-D882-4842-9600-A2C78180D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53871-CB48-400A-ABF0-ECA096D22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DA8B4-698B-448C-B18E-2A0AEA042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CBC8F-A765-4C20-AFD4-562FC46DD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DDA20-FB7D-4ECE-9B47-2D2D41F63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6AC64-B88E-46E0-BDAB-ED191E4F2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2465A2F-5763-4B4D-8D81-E04AFB035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728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28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28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28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29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729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29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729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729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729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stupinaoa.narod.ru/index/0-20" TargetMode="External"/><Relationship Id="rId3" Type="http://schemas.openxmlformats.org/officeDocument/2006/relationships/hyperlink" Target="http://www.prosv.ru/ebooks/Bogolubov_Obwestvozn_10_Ucheb/1.html" TargetMode="External"/><Relationship Id="rId7" Type="http://schemas.openxmlformats.org/officeDocument/2006/relationships/hyperlink" Target="http://soc.reshuege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ge.edu.ru/" TargetMode="External"/><Relationship Id="rId11" Type="http://schemas.openxmlformats.org/officeDocument/2006/relationships/image" Target="../media/image27.jpeg"/><Relationship Id="rId5" Type="http://schemas.openxmlformats.org/officeDocument/2006/relationships/hyperlink" Target="http://ru.wikipedia.org/" TargetMode="External"/><Relationship Id="rId10" Type="http://schemas.openxmlformats.org/officeDocument/2006/relationships/image" Target="../media/image26.jpeg"/><Relationship Id="rId4" Type="http://schemas.openxmlformats.org/officeDocument/2006/relationships/hyperlink" Target="http://school-collection.edu.ru/" TargetMode="External"/><Relationship Id="rId9" Type="http://schemas.openxmlformats.org/officeDocument/2006/relationships/hyperlink" Target="https://foxford.ru/wiki/obschestvoznanie/mezhnatsionalnye-otnosheniy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Учитель обществознания МБОУ СОШ №32 г. Иркутска </a:t>
            </a:r>
            <a:r>
              <a:rPr lang="ru-RU" sz="14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Клевитова</a:t>
            </a:r>
            <a:r>
              <a:rPr lang="ru-RU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Ирина Павловна</a:t>
            </a:r>
            <a:endParaRPr lang="ru-RU" sz="1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72514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</a:t>
            </a:r>
            <a:r>
              <a:rPr lang="ru-RU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Нации и межнациональные отношения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7" name="Picture 3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593725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64704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принадлежность человека к определенной этнической общности людей,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отличающейся особенностями языка, культуры, психологии, традиций, обычаев, образа жизни. </a:t>
            </a:r>
          </a:p>
          <a:p>
            <a:pPr marL="342900" indent="-342900">
              <a:buAutoNum type="arabicParenR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в ряде романских государств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термин применяется  для обозначения гражданства или подданства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(Испания) или принадлежности лица к определенному национальному государству, не совпадающих полностью по своему содержанию с отношениями гражданства (так, в Мексике гражданами признаются лица, обладающие мексиканской Н., достигшие совершеннолетнего возраста и "ведущие достойный образ жизни").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3818"/>
            <a:ext cx="641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НАЦИОНАЛЬНОСТЬ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686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87424"/>
            <a:ext cx="9252520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</a:t>
            </a:r>
            <a:r>
              <a:rPr lang="ru-RU" sz="5400" dirty="0" smtClean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ru-RU" sz="5400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Отсутствие чувства национального достоинства так же отвратительно, как и другая крайность — национализм</a:t>
            </a:r>
            <a:r>
              <a:rPr lang="ru-RU" sz="5400" dirty="0" smtClean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».                   </a:t>
            </a:r>
          </a:p>
          <a:p>
            <a:r>
              <a:rPr lang="ru-RU" sz="5400" dirty="0" smtClean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ru-RU" sz="5400" i="1" dirty="0" smtClean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И.Н. Шевелев)</a:t>
            </a:r>
            <a:endParaRPr lang="ru-RU" sz="5400" i="1" dirty="0">
              <a:solidFill>
                <a:srgbClr val="8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ТЕНДЕНЦИИ РАЗВИТИЯ МЕЖНАЦИОНАЛЬНЫХ ОТНОШЕНИЙ:</a:t>
            </a: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124744"/>
          <a:ext cx="8784976" cy="52565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92488"/>
                <a:gridCol w="4392488"/>
              </a:tblGrid>
              <a:tr h="5256584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1" y="1183685"/>
            <a:ext cx="4338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МЕЖНАЦИОНАЛЬНАЯ ДИФФЕРЕНЦИАЦИЯ: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Самоизоляция в целом</a:t>
            </a:r>
          </a:p>
          <a:p>
            <a:pPr marL="457200" indent="-457200">
              <a:buFontTx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Протекционизм в экономике.</a:t>
            </a:r>
          </a:p>
          <a:p>
            <a:pPr marL="457200" indent="-457200">
              <a:buFontTx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 Национализм в политике и культуре.</a:t>
            </a:r>
          </a:p>
          <a:p>
            <a:pPr marL="457200" indent="-457200">
              <a:buFontTx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Религиозный фанатизм и экстремизм.</a:t>
            </a:r>
          </a:p>
          <a:p>
            <a:endParaRPr lang="ru-RU" sz="24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83686"/>
            <a:ext cx="43204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МЕЖНАЦИОНАЛЬНАЯ ИНТЕГРАЦИЯ: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Экономические и политические союзы.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Транснациональные корпорации.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Межкультурные и народные центры.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Взаимопроникновение религий и культур.</a:t>
            </a:r>
          </a:p>
          <a:p>
            <a:pPr algn="ctr"/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13176"/>
            <a:ext cx="2088232" cy="1358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5013176"/>
            <a:ext cx="2232248" cy="1358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36" y="5013176"/>
            <a:ext cx="2251112" cy="1358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384" y="5013176"/>
            <a:ext cx="2209733" cy="13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64704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политические идеология и практика, основанные на представлении о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нации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и её интересах как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высших ценностях</a:t>
            </a: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Национализм в положительном смысле выражается в патриотизме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AutoNum type="arabicParenR"/>
            </a:pP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Национализм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негативном смысле - возвеличивание своей нации за счет принижения других наций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; проведение политики и практики дискриминации по национальным признакам (государственный и бытовой национализм). </a:t>
            </a: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Крайние экстремистские формы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национализма </a:t>
            </a:r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ксенофобия, шовинизм, нацизм, фашизм.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3818"/>
            <a:ext cx="641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НАЦИОНАЛИЗМ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213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073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ru-RU" sz="6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</a:t>
            </a:r>
            <a:r>
              <a:rPr lang="ru-RU" sz="60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такое национализм: любовь к своей нации или минное поле между нациями?</a:t>
            </a: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6632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Подумайте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3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073"/>
            <a:ext cx="9144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«Человек</a:t>
            </a:r>
            <a:r>
              <a:rPr lang="ru-RU" sz="6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ненавидящий другой народ, не любит и свой </a:t>
            </a:r>
            <a:r>
              <a:rPr lang="ru-RU" sz="66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собственный».</a:t>
            </a:r>
          </a:p>
          <a:p>
            <a:r>
              <a:rPr lang="ru-RU" sz="66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(Н Добролюбов)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</a:t>
            </a:r>
          </a:p>
          <a:p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6149" y="1844825"/>
            <a:ext cx="851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1 января 2019 года, по оценке Росстата, в России было </a:t>
            </a:r>
            <a:r>
              <a:rPr lang="ru-RU" sz="32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146 </a:t>
            </a:r>
            <a:r>
              <a:rPr lang="ru-RU" sz="3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млн.чел</a:t>
            </a:r>
            <a:r>
              <a:rPr lang="ru-RU" sz="3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3200" b="1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381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Россия- многонациональное </a:t>
            </a:r>
            <a:r>
              <a:rPr lang="ru-RU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государство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922042"/>
            <a:ext cx="3707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переписи 2010 года на </a:t>
            </a:r>
            <a:r>
              <a:rPr lang="ru-RU" sz="36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территории России проживает </a:t>
            </a:r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190 </a:t>
            </a:r>
            <a:r>
              <a:rPr lang="ru-RU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народов</a:t>
            </a:r>
            <a:endParaRPr lang="ru-RU" sz="3600" b="1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9" y="3128194"/>
            <a:ext cx="4932040" cy="31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3568" y="1700808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+mn-lt"/>
              </a:rPr>
              <a:t>Преамбула Конституции Российской Федерации</a:t>
            </a:r>
            <a:endParaRPr lang="ru-RU" sz="2400" b="1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5229200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5517232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200400" y="260648"/>
            <a:ext cx="5692080" cy="180020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  Как Конституция России регулирует межнациональные отношения?</a:t>
            </a:r>
          </a:p>
        </p:txBody>
      </p:sp>
      <p:pic>
        <p:nvPicPr>
          <p:cNvPr id="11" name="Picture 2" descr="C:\Users\Маша\Pictures\для презентаций\3d-characters_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624" y="1340768"/>
            <a:ext cx="11881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62634" y="0"/>
            <a:ext cx="6156176" cy="6741368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 indent="-263525">
              <a:spcAft>
                <a:spcPts val="3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Мы, </a:t>
            </a:r>
            <a:r>
              <a:rPr lang="ru-RU" b="1" dirty="0" smtClean="0">
                <a:solidFill>
                  <a:srgbClr val="FF0000"/>
                </a:solidFill>
              </a:rPr>
              <a:t>многонациональный народ </a:t>
            </a:r>
            <a:r>
              <a:rPr lang="ru-RU" b="1" dirty="0" smtClean="0">
                <a:solidFill>
                  <a:srgbClr val="000000"/>
                </a:solidFill>
              </a:rPr>
              <a:t>Российской Федерации, соединённые общей судьбой на своей земле, утверждая права и свободы человека, гражданский мир и согласие, сохраняя исторически сложившееся государственное единство, исходя из общепризнанных принципов равноправия и самоопределения народов, чтя память предков, передавших нам любовь и уважение к Отечеству, веру в добро и справедливость, возрождая суверенную государственность России и утверждая незыблемость её демократической основы, стремясь обеспечить благополучие и процветание России, исходя из ответственности за свою Родину перед нынешним и будущими поколениями, сознавая себя частью мирового сообщества, </a:t>
            </a:r>
            <a:r>
              <a:rPr lang="ru-RU" b="1" dirty="0" smtClean="0">
                <a:solidFill>
                  <a:srgbClr val="FF3300"/>
                </a:solidFill>
              </a:rPr>
              <a:t>принимаем КОНСТИТУЦИЮ РОССИЙСКОЙ ФЕДЕРАЦИИ.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6" y="3501008"/>
            <a:ext cx="2901948" cy="24627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733256"/>
            <a:ext cx="1944216" cy="88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3568" y="170080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+mn-lt"/>
              </a:rPr>
              <a:t>Статьи 2,3,13,19</a:t>
            </a:r>
            <a:endParaRPr lang="ru-RU" sz="2400" b="1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5229200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5517232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200400" y="260648"/>
            <a:ext cx="5692080" cy="180020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  Как Конституция России регулирует межнациональные отношения?</a:t>
            </a:r>
          </a:p>
        </p:txBody>
      </p:sp>
      <p:pic>
        <p:nvPicPr>
          <p:cNvPr id="11" name="Picture 2" descr="C:\Users\Маша\Pictures\для презентаций\3d-characters_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624" y="1340768"/>
            <a:ext cx="11881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62634" y="0"/>
            <a:ext cx="6156176" cy="6741368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 indent="-360363" algn="r">
              <a:spcAft>
                <a:spcPts val="3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ст. 2.Человек, его права и свободы являются </a:t>
            </a:r>
            <a:r>
              <a:rPr lang="ru-RU" b="1" dirty="0" smtClean="0">
                <a:solidFill>
                  <a:srgbClr val="FF0000"/>
                </a:solidFill>
              </a:rPr>
              <a:t>высшей ценностью</a:t>
            </a:r>
            <a:r>
              <a:rPr lang="ru-RU" b="1" dirty="0" smtClean="0">
                <a:solidFill>
                  <a:srgbClr val="000000"/>
                </a:solidFill>
              </a:rPr>
              <a:t>. Признание, соблюдение и защита прав и свобод человека и гражданина- </a:t>
            </a:r>
            <a:r>
              <a:rPr lang="ru-RU" b="1" dirty="0" smtClean="0">
                <a:solidFill>
                  <a:srgbClr val="FF0000"/>
                </a:solidFill>
              </a:rPr>
              <a:t>обязанность государства</a:t>
            </a:r>
            <a:r>
              <a:rPr lang="ru-RU" b="1" dirty="0" smtClean="0">
                <a:solidFill>
                  <a:srgbClr val="000000"/>
                </a:solidFill>
              </a:rPr>
              <a:t>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Ст. 3.  Носителем суверенитета и </a:t>
            </a:r>
            <a:r>
              <a:rPr lang="ru-RU" b="1" dirty="0" smtClean="0">
                <a:solidFill>
                  <a:srgbClr val="FF0000"/>
                </a:solidFill>
              </a:rPr>
              <a:t>единственным источником власти </a:t>
            </a:r>
            <a:r>
              <a:rPr lang="ru-RU" b="1" dirty="0" smtClean="0">
                <a:solidFill>
                  <a:srgbClr val="000000"/>
                </a:solidFill>
              </a:rPr>
              <a:t>в Российской Федерации является её </a:t>
            </a:r>
            <a:r>
              <a:rPr lang="ru-RU" b="1" dirty="0" smtClean="0">
                <a:solidFill>
                  <a:srgbClr val="FF0000"/>
                </a:solidFill>
              </a:rPr>
              <a:t>многонациональный народ</a:t>
            </a:r>
            <a:r>
              <a:rPr lang="ru-RU" b="1" dirty="0" smtClean="0">
                <a:solidFill>
                  <a:srgbClr val="000000"/>
                </a:solidFill>
              </a:rPr>
              <a:t>…      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Ст. 13. Запрещается…разжигание …национальной… розни.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Ст. 19. Государство гарантирует равенство прав и свобод человека и гражданина, независимо от пола, расы, национальности, языка, происхождения…Запрещаются любые формы ограничения прав граждан по признакам…расовой, национальной, языковой или религиозной принадлежности.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6" y="3501008"/>
            <a:ext cx="2901948" cy="2462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661248"/>
            <a:ext cx="232906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3568" y="170080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+mn-lt"/>
              </a:rPr>
              <a:t>Ст. 26, 68</a:t>
            </a:r>
            <a:endParaRPr lang="ru-RU" sz="2400" b="1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5229200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5517232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200400" y="260648"/>
            <a:ext cx="5692080" cy="180020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  Как Конституция России регулирует межнациональные отношения?</a:t>
            </a:r>
          </a:p>
        </p:txBody>
      </p:sp>
      <p:pic>
        <p:nvPicPr>
          <p:cNvPr id="11" name="Picture 2" descr="C:\Users\Маша\Pictures\для презентаций\3d-characters_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624" y="1340768"/>
            <a:ext cx="11881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62634" y="0"/>
            <a:ext cx="6156176" cy="6741368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Ст. 26. 1.  Каждый вправе определять и указывать свою национальную принадлежность. Никто не может быть принуждён к определению и указанию своей национальной принадлежности.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 2. Каждый имеет право на пользование родным языком, на свободный выбор языка общения, воспитания , обучения, творчества.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Ст. 68. 1. Государственным языком Российской Федерации на всей её территории является русский язык. 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2. Республики вправе устанавливать свои государственные языки…они употребляются наряду с государственным языком Российской Федерации.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3. Российская Федерация гарантирует всем её народам право на сохранение родного языка, создание условий для его изучения и развития.   </a:t>
            </a:r>
          </a:p>
          <a:p>
            <a:pPr marL="539750" indent="-360363" algn="r">
              <a:spcAft>
                <a:spcPts val="30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6" y="3501008"/>
            <a:ext cx="2901948" cy="2462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5745596"/>
            <a:ext cx="2066490" cy="9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968" y="116632"/>
            <a:ext cx="486003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ПЛАН  ИЗУЧЕНИЯ ТЕМЫ:</a:t>
            </a:r>
            <a:endParaRPr lang="ru-RU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61950" indent="-361950"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ЭТНИЧЕСКАЯ ОБЩНОСТЬ И ЕЁ ВИДЫ.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  1) род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  2) племя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  3) народность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 4) нация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2. НАЦИЯ,НАЦИОНАЛЬНОСТЬ.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3.     МЕЖЭТНИЧЕСКИЕ ОТНОШЕНИЯ И ТЕНДЕНЦИИ ИХ РАЗВИТИЯ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Интеграция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Дифференциация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4.     ПУТИ РЕШЕНИЯ МЕЖНАЦИОНАЛЬНЫХ КОНФЛИКТОВ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 startAt="5"/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НАЦИОНАЛЬНАЯ ПОЛИТИКА РОССИЙСКОЙ ФЕДЕРАЦИИ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 1) конституционные основы национальной политики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       2) Указ Президента РФ «О стратегии государственной национальной политики Российской Федерации на период до 2025года»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6.    ИРКУТСКАЯ ОБЛАСТЬ –МНОГОНАЦИОНАЛЬНЫЙ СУБЪЕКТ РФ</a:t>
            </a:r>
          </a:p>
        </p:txBody>
      </p:sp>
      <p:pic>
        <p:nvPicPr>
          <p:cNvPr id="2054" name="Picture 6" descr="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" y="-28846"/>
            <a:ext cx="4280792" cy="352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" y="3524449"/>
            <a:ext cx="4280792" cy="330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6149" y="1844825"/>
            <a:ext cx="851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Численность населения области по данным Росстата составляет 2 397 </a:t>
            </a: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763чел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2019г.)</a:t>
            </a:r>
            <a:endParaRPr lang="ru-RU" sz="3200" b="1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3818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ИРКУТСКАЯ ОБЛАСТЬ- </a:t>
            </a:r>
            <a:r>
              <a:rPr lang="ru-RU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МНОГОНАЦИОНАЛЬНЫЙ СУБЪЕКТ РОССИЙСКОЙ ФЕДЕРАЦИИ</a:t>
            </a:r>
            <a:endParaRPr lang="ru-RU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2922042"/>
            <a:ext cx="47880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области проживают 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русские, буряты, украинцы, татары, белорусы, армяне, азербайджанцы, чуваши, киргизы, узбеки, таджики,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немцы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мордва, тувинцы, башкиры, евреи, молдаване,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поляки, корейцы, цыгане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эвенки, удмурты,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китайцы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грузины, литовцы, казахи, марийцы,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монголы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якуты, </a:t>
            </a:r>
            <a:r>
              <a:rPr lang="ru-RU" sz="20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тофалары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чеченцы, лезгины, осетины, </a:t>
            </a:r>
            <a:r>
              <a:rPr lang="ru-RU" sz="2000" b="1" dirty="0" err="1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езиды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ингуши, коми-пермяки, хакасы,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финны</a:t>
            </a:r>
            <a:r>
              <a:rPr lang="ru-RU" sz="2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др. </a:t>
            </a:r>
            <a:endParaRPr lang="ru-RU" sz="2000" b="1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04801"/>
            <a:ext cx="3744416" cy="37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95536" y="1556793"/>
            <a:ext cx="2448215" cy="124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800000"/>
                </a:solidFill>
                <a:latin typeface="+mn-lt"/>
              </a:rPr>
              <a:t>Дом дружбы народов в Иркутске</a:t>
            </a:r>
            <a:endParaRPr lang="ru-RU" sz="2400" b="1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5229200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5517232"/>
            <a:ext cx="2304256" cy="0"/>
          </a:xfrm>
          <a:prstGeom prst="line">
            <a:avLst/>
          </a:prstGeom>
          <a:ln w="635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255295" y="83347"/>
            <a:ext cx="5692080" cy="180020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solidFill>
                  <a:srgbClr val="800000"/>
                </a:solidFill>
              </a:rPr>
              <a:t>  Национальные объединения, зарегистрированные  на территории Иркутска</a:t>
            </a:r>
          </a:p>
        </p:txBody>
      </p:sp>
      <p:pic>
        <p:nvPicPr>
          <p:cNvPr id="11" name="Picture 2" descr="C:\Users\Маша\Pictures\для презентаций\3d-characters_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624" y="1340768"/>
            <a:ext cx="11881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62634" y="116632"/>
            <a:ext cx="6083800" cy="6741368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</a:rPr>
              <a:t>Центр </a:t>
            </a:r>
            <a:r>
              <a:rPr lang="ru-RU" dirty="0">
                <a:solidFill>
                  <a:srgbClr val="000000"/>
                </a:solidFill>
              </a:rPr>
              <a:t>русской </a:t>
            </a:r>
            <a:r>
              <a:rPr lang="ru-RU" dirty="0" smtClean="0">
                <a:solidFill>
                  <a:srgbClr val="000000"/>
                </a:solidFill>
              </a:rPr>
              <a:t>культуры, </a:t>
            </a:r>
            <a:r>
              <a:rPr lang="ru-RU" dirty="0">
                <a:solidFill>
                  <a:srgbClr val="000000"/>
                </a:solidFill>
              </a:rPr>
              <a:t>культурные центры татаро-башкирский, чувашей, </a:t>
            </a:r>
            <a:r>
              <a:rPr lang="ru-RU" dirty="0">
                <a:solidFill>
                  <a:srgbClr val="FF0000"/>
                </a:solidFill>
              </a:rPr>
              <a:t>народов Севера</a:t>
            </a:r>
            <a:r>
              <a:rPr lang="ru-RU" dirty="0">
                <a:solidFill>
                  <a:srgbClr val="000000"/>
                </a:solidFill>
              </a:rPr>
              <a:t>, бурят, корейцев, евреев, азербайджанцев, армян, узбеков</a:t>
            </a:r>
            <a:r>
              <a:rPr lang="ru-RU" dirty="0" smtClean="0">
                <a:solidFill>
                  <a:srgbClr val="000000"/>
                </a:solidFill>
              </a:rPr>
              <a:t>, </a:t>
            </a:r>
            <a:r>
              <a:rPr lang="ru-RU" dirty="0" smtClean="0">
                <a:solidFill>
                  <a:srgbClr val="FF0000"/>
                </a:solidFill>
              </a:rPr>
              <a:t>народов </a:t>
            </a:r>
            <a:r>
              <a:rPr lang="ru-RU" dirty="0">
                <a:solidFill>
                  <a:srgbClr val="FF0000"/>
                </a:solidFill>
              </a:rPr>
              <a:t>Дагестана "Горная страна», </a:t>
            </a:r>
            <a:r>
              <a:rPr lang="ru-RU" dirty="0">
                <a:solidFill>
                  <a:srgbClr val="000000"/>
                </a:solidFill>
              </a:rPr>
              <a:t>Греции «Свет Эллады», «Украины «</a:t>
            </a:r>
            <a:r>
              <a:rPr lang="ru-RU" dirty="0" err="1">
                <a:solidFill>
                  <a:srgbClr val="000000"/>
                </a:solidFill>
              </a:rPr>
              <a:t>Днипро</a:t>
            </a:r>
            <a:r>
              <a:rPr lang="ru-RU" dirty="0">
                <a:solidFill>
                  <a:srgbClr val="000000"/>
                </a:solidFill>
              </a:rPr>
              <a:t>», Туркмении «Байкал», Таджикистана «</a:t>
            </a:r>
            <a:r>
              <a:rPr lang="ru-RU" dirty="0" err="1">
                <a:solidFill>
                  <a:srgbClr val="000000"/>
                </a:solidFill>
              </a:rPr>
              <a:t>Ватан</a:t>
            </a:r>
            <a:r>
              <a:rPr lang="ru-RU" dirty="0">
                <a:solidFill>
                  <a:srgbClr val="000000"/>
                </a:solidFill>
              </a:rPr>
              <a:t>» (Родина), </a:t>
            </a:r>
            <a:r>
              <a:rPr lang="ru-RU" dirty="0" err="1">
                <a:solidFill>
                  <a:srgbClr val="FF0000"/>
                </a:solidFill>
              </a:rPr>
              <a:t>Белорусии</a:t>
            </a:r>
            <a:r>
              <a:rPr lang="ru-RU" dirty="0">
                <a:solidFill>
                  <a:srgbClr val="FF0000"/>
                </a:solidFill>
              </a:rPr>
              <a:t> «Кривичи», </a:t>
            </a:r>
            <a:r>
              <a:rPr lang="ru-RU" dirty="0">
                <a:solidFill>
                  <a:srgbClr val="000000"/>
                </a:solidFill>
              </a:rPr>
              <a:t>Литвы «</a:t>
            </a:r>
            <a:r>
              <a:rPr lang="ru-RU" dirty="0" err="1">
                <a:solidFill>
                  <a:srgbClr val="000000"/>
                </a:solidFill>
              </a:rPr>
              <a:t>Швитурис</a:t>
            </a:r>
            <a:r>
              <a:rPr lang="ru-RU" dirty="0">
                <a:solidFill>
                  <a:srgbClr val="000000"/>
                </a:solidFill>
              </a:rPr>
              <a:t>» («Маяк»), Узбекистана «Наше Отечество», Чечено-ингушский «</a:t>
            </a:r>
            <a:r>
              <a:rPr lang="ru-RU" dirty="0" err="1">
                <a:solidFill>
                  <a:srgbClr val="000000"/>
                </a:solidFill>
              </a:rPr>
              <a:t>Вайнах</a:t>
            </a:r>
            <a:r>
              <a:rPr lang="ru-RU" dirty="0">
                <a:solidFill>
                  <a:srgbClr val="000000"/>
                </a:solidFill>
              </a:rPr>
              <a:t>», Таджикистана «Соотечественник», </a:t>
            </a:r>
            <a:r>
              <a:rPr lang="ru-RU" dirty="0">
                <a:solidFill>
                  <a:srgbClr val="FF0000"/>
                </a:solidFill>
              </a:rPr>
              <a:t>организация российских немцев «Возрождение», </a:t>
            </a:r>
            <a:r>
              <a:rPr lang="ru-RU" dirty="0">
                <a:solidFill>
                  <a:srgbClr val="000000"/>
                </a:solidFill>
              </a:rPr>
              <a:t>«Русско-немецкое общество «Иркутск-</a:t>
            </a:r>
            <a:r>
              <a:rPr lang="ru-RU" dirty="0" err="1">
                <a:solidFill>
                  <a:srgbClr val="000000"/>
                </a:solidFill>
              </a:rPr>
              <a:t>Пфорцхайм</a:t>
            </a:r>
            <a:r>
              <a:rPr lang="ru-RU" dirty="0">
                <a:solidFill>
                  <a:srgbClr val="000000"/>
                </a:solidFill>
              </a:rPr>
              <a:t>», Киргизии «Единение», «Польши «Огниво», Русско-Китайский центр «Восток», </a:t>
            </a:r>
            <a:r>
              <a:rPr lang="ru-RU" dirty="0">
                <a:solidFill>
                  <a:srgbClr val="FF0000"/>
                </a:solidFill>
              </a:rPr>
              <a:t>Иркутская региональная организация по развитию дружбы между народами «Союз единых народов», </a:t>
            </a:r>
            <a:r>
              <a:rPr lang="ru-RU" dirty="0">
                <a:solidFill>
                  <a:srgbClr val="000000"/>
                </a:solidFill>
              </a:rPr>
              <a:t>Татарское молодежное объединение «Наиль-Ангара»</a:t>
            </a:r>
          </a:p>
        </p:txBody>
      </p:sp>
      <p:pic>
        <p:nvPicPr>
          <p:cNvPr id="12" name="Рисунок 11" descr="Картинки по запросу дом дружбы иркутска фот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2" y="2894891"/>
            <a:ext cx="2808312" cy="22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85" y="379477"/>
            <a:ext cx="1919535" cy="11829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6" y="5517232"/>
            <a:ext cx="1919536" cy="11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073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«Наша истинная национальность — человек».</a:t>
            </a:r>
            <a:r>
              <a:rPr lang="ru-RU" sz="54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(Г. Д. Уэллс)</a:t>
            </a:r>
          </a:p>
          <a:p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23220"/>
            <a:ext cx="50404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0000"/>
                </a:solidFill>
                <a:latin typeface="+mn-lt"/>
              </a:rPr>
              <a:t>Самое большое количество эмигрантов проживает в Австралии, здесь каждый четвертый уроженец другой страны</a:t>
            </a: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0000"/>
                </a:solidFill>
                <a:latin typeface="+mn-lt"/>
              </a:rPr>
              <a:t>Самая </a:t>
            </a:r>
            <a:r>
              <a:rPr lang="ru-RU" b="1" dirty="0">
                <a:solidFill>
                  <a:srgbClr val="000000"/>
                </a:solidFill>
                <a:latin typeface="+mn-lt"/>
              </a:rPr>
              <a:t>улыбчивая страна по многим опросам считается Королевство </a:t>
            </a:r>
            <a:r>
              <a:rPr lang="ru-RU" b="1" dirty="0" err="1" smtClean="0">
                <a:solidFill>
                  <a:srgbClr val="000000"/>
                </a:solidFill>
                <a:latin typeface="+mn-lt"/>
              </a:rPr>
              <a:t>Тайланд</a:t>
            </a:r>
            <a:endParaRPr lang="ru-RU" b="1" dirty="0" smtClean="0">
              <a:solidFill>
                <a:srgbClr val="000000"/>
              </a:solidFill>
              <a:latin typeface="+mn-lt"/>
            </a:endParaRP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>
                <a:solidFill>
                  <a:srgbClr val="000000"/>
                </a:solidFill>
                <a:latin typeface="+mn-lt"/>
              </a:rPr>
              <a:t>Самая танцующая страна является все известная </a:t>
            </a:r>
            <a:r>
              <a:rPr lang="ru-RU" b="1" dirty="0" err="1" smtClean="0">
                <a:solidFill>
                  <a:srgbClr val="000000"/>
                </a:solidFill>
                <a:latin typeface="+mn-lt"/>
              </a:rPr>
              <a:t>Бразилия.В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+mn-lt"/>
              </a:rPr>
              <a:t>феврале каждого года В Рио-де-Жанейро проходит  знаменитый Бразильский карнавал – 4 дня беспрерывного веселья, костюмированных шествий и самбы, да и просто в повседневные дни на улицах города очень часто молодежь собирается и показывают свое мастерство танцев. Интересные факты: Жест «ОК» у них означает ярость и неуважение и носит оскорбительный 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характер.</a:t>
            </a: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>
                <a:solidFill>
                  <a:srgbClr val="000000"/>
                </a:solidFill>
                <a:latin typeface="+mn-lt"/>
              </a:rPr>
              <a:t>Самыми разговорчивыми людьми мира являются испанцы, они без труда могут подойти к незнакомому человеку, чтобы начать с ним разговор. </a:t>
            </a:r>
            <a:endParaRPr lang="ru-RU" b="1" dirty="0" smtClean="0">
              <a:solidFill>
                <a:srgbClr val="000000"/>
              </a:solidFill>
              <a:latin typeface="+mn-lt"/>
            </a:endParaRP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endParaRPr lang="ru-RU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4645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ИНТЕРЕСНЫЕ ФАКТЫ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3" y="4213"/>
            <a:ext cx="3870409" cy="4288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8"/>
            <a:ext cx="3834912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1663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ТЕРМИНОЛОГИЯ: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80388"/>
            <a:ext cx="2571751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764704"/>
            <a:ext cx="6408712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РОД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кровнородственная группа, ведущая происхождение по материнской или отцовской линии.</a:t>
            </a:r>
          </a:p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ПЛЕМЯ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группа людей, состоящая из нескольких родов, для которой характерна территориальная, языковая, культурная общность, а также внутренний брак, ведение совместного хозяйства, политическая или военная организация.</a:t>
            </a:r>
            <a:endParaRPr lang="ru-RU" b="1" dirty="0" smtClean="0">
              <a:solidFill>
                <a:srgbClr val="000000"/>
              </a:solidFill>
              <a:latin typeface="+mn-lt"/>
            </a:endParaRPr>
          </a:p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НАРОДНОСТЬ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– историческая общность людей, возникшая из отдельных племён, которая характеризуется единством языка, территории, религии, культуры, наличием письменного языка, институтов власти.</a:t>
            </a:r>
          </a:p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+mn-lt"/>
              </a:rPr>
              <a:t>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НАЦИЯ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- крупная социокультурная и политическая общность людей, сложившаяся в ходе объединения территорий, интеграции экономики, схожих особенностей культуры, менталитета, литературного языка, члены которой осознают своё единство.</a:t>
            </a:r>
            <a:r>
              <a:rPr lang="ru-RU" dirty="0" smtClean="0">
                <a:latin typeface="+mn-lt"/>
              </a:rPr>
              <a:t> </a:t>
            </a:r>
          </a:p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НАЦИОНАЛИЗМ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- идеология, ставящая интересы нации превыше любых других.</a:t>
            </a:r>
            <a:endParaRPr lang="ru-RU" dirty="0">
              <a:latin typeface="+mn-lt"/>
            </a:endParaRPr>
          </a:p>
          <a:p>
            <a:pPr marL="358775" indent="-358775">
              <a:spcAft>
                <a:spcPts val="600"/>
              </a:spcAft>
              <a:buFont typeface="Wingdings" pitchFamily="2" charset="2"/>
              <a:buChar char="§"/>
            </a:pPr>
            <a:r>
              <a:rPr lang="ru-RU" dirty="0" smtClean="0">
                <a:latin typeface="+mn-lt"/>
              </a:rPr>
              <a:t>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НАЦИОНАЛЬНОЕ САМОСОЗНАНИЕ</a:t>
            </a:r>
            <a:r>
              <a:rPr lang="ru-RU" b="1" dirty="0" smtClean="0">
                <a:solidFill>
                  <a:srgbClr val="000000"/>
                </a:solidFill>
                <a:latin typeface="+mn-lt"/>
              </a:rPr>
              <a:t>– осознание людьми своей принадлежности к определённой социально- этнической общности и её положения в системе общественных отношений.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08720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n-lt"/>
                <a:hlinkClick r:id="rId3"/>
              </a:rPr>
              <a:t>http://www.prosv.ru/ebooks/Bogolubov_Obwestvozn_10_Ucheb/1.html</a:t>
            </a:r>
            <a:r>
              <a:rPr lang="ru-RU" sz="1600" b="1" dirty="0" smtClean="0">
                <a:latin typeface="+mn-lt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- текст учебника Боголюбов Л. Н. Обществознание. 10 класс. Профильный уровень.</a:t>
            </a:r>
          </a:p>
          <a:p>
            <a:pPr marL="361950" indent="-3619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n-lt"/>
                <a:cs typeface="Arial" pitchFamily="34" charset="0"/>
                <a:hlinkClick r:id="rId4"/>
              </a:rPr>
              <a:t>http://school-collection.edu.ru</a:t>
            </a:r>
            <a:r>
              <a:rPr lang="ru-RU" sz="1600" b="1" dirty="0" smtClean="0">
                <a:latin typeface="+mn-lt"/>
                <a:cs typeface="Arial" pitchFamily="34" charset="0"/>
              </a:rPr>
              <a:t> </a:t>
            </a:r>
          </a:p>
          <a:p>
            <a:pPr marL="361950" indent="-3619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 smtClean="0">
                <a:latin typeface="+mn-lt"/>
                <a:cs typeface="Arial" pitchFamily="34" charset="0"/>
                <a:hlinkClick r:id="rId5"/>
              </a:rPr>
              <a:t>http://ru.wikipedia.org</a:t>
            </a:r>
            <a:endParaRPr lang="ru-RU" sz="1600" b="1" dirty="0" smtClean="0"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85293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ДИСТАНЦИОННОЕ ОБУЧЕНИЕ: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6064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ПОДГОТОВКЕ ПРЕЗЕНТАЦИИ ИСПОЛЬЗОВАНЫ МАТЕРИАЛЫ: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293096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САЙТЫ ДЛЯ ПОДГОТОВКИ К ЕГЭ: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653136"/>
            <a:ext cx="7416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+mn-lt"/>
                <a:hlinkClick r:id="rId6"/>
              </a:rPr>
              <a:t>http://www.ege.edu.ru/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- официальный портал ЕГЭ (календарь экзаменов; кодификатор, спецификация, демоверсия; шкала перевода баллов; личный кабинет).</a:t>
            </a:r>
          </a:p>
          <a:p>
            <a:pPr marL="358775" indent="-358775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+mn-lt"/>
                <a:hlinkClick r:id="rId7"/>
              </a:rPr>
              <a:t>http://fipi.ru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– открытый банк заданий ЕГЭ.</a:t>
            </a:r>
          </a:p>
          <a:p>
            <a:pPr marL="358775" indent="-358775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+mn-lt"/>
                <a:hlinkClick r:id="rId7"/>
              </a:rPr>
              <a:t>http://soc.reshuege.ru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– банк заданий ЕГЭ, возможно проверить ответы, есть комментарии ко всем вопросам.</a:t>
            </a:r>
          </a:p>
          <a:p>
            <a:pPr marL="358775" indent="-358775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+mn-lt"/>
                <a:hlinkClick r:id="rId8"/>
              </a:rPr>
              <a:t>http://stupinaoa.narod.ru/index/0-20</a:t>
            </a: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 - здесь можно найти развернутые планы и критерии оценивания по различным темам курса обществознания. </a:t>
            </a:r>
            <a:endParaRPr lang="ru-R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284984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+mn-lt"/>
                <a:hlinkClick r:id="rId9"/>
              </a:rPr>
              <a:t>https://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hlinkClick r:id="rId9"/>
              </a:rPr>
              <a:t>foxford.ru/wiki/obschestvoznanie/mezhnatsionalnye-otnosheniya</a:t>
            </a:r>
            <a:endParaRPr lang="ru-RU" sz="1600" b="1" dirty="0" smtClean="0">
              <a:solidFill>
                <a:srgbClr val="000000"/>
              </a:solidFill>
              <a:latin typeface="+mn-lt"/>
            </a:endParaRPr>
          </a:p>
          <a:p>
            <a:pPr marL="358775" indent="-358775">
              <a:buFont typeface="Wingdings" pitchFamily="2" charset="2"/>
              <a:buChar char="§"/>
            </a:pPr>
            <a:r>
              <a:rPr lang="ru-RU" sz="1600" b="1" dirty="0" smtClean="0">
                <a:solidFill>
                  <a:srgbClr val="000000"/>
                </a:solidFill>
                <a:latin typeface="+mn-lt"/>
              </a:rPr>
              <a:t>Интернет Урок «Нации и межнациональные отношения».</a:t>
            </a:r>
            <a:r>
              <a:rPr lang="en-US" sz="1600" b="1" dirty="0">
                <a:solidFill>
                  <a:srgbClr val="000000"/>
                </a:solidFill>
                <a:latin typeface="+mn-lt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075" name="Picture 3" descr="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7"/>
            <a:ext cx="4464496" cy="296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84187"/>
            <a:ext cx="1412777" cy="9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073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5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«Наша истинная национальность — человек».</a:t>
            </a:r>
            <a:r>
              <a:rPr lang="ru-RU" sz="54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(Г. Д. Уэллс)</a:t>
            </a:r>
          </a:p>
          <a:p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86073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Какую роль чувство национальной принадлежности играет</a:t>
            </a:r>
            <a:r>
              <a:rPr lang="ru-RU" sz="44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 современном мире</a:t>
            </a:r>
            <a:r>
              <a:rPr lang="ru-RU" sz="4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endParaRPr lang="ru-RU" sz="4400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4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Затрагивает ли проблема межнациональных отношений </a:t>
            </a:r>
            <a:r>
              <a:rPr lang="ru-RU" sz="4400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каждого из нас</a:t>
            </a:r>
            <a:r>
              <a:rPr lang="ru-RU" sz="44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6632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Подумайте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8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-2758008" y="3075058"/>
            <a:ext cx="6480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ctr">
              <a:spcBef>
                <a:spcPts val="0"/>
              </a:spcBef>
              <a:spcAft>
                <a:spcPts val="600"/>
              </a:spcAft>
            </a:pP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ЧЧЕЛОВЕЧЕСТВО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6297" y="183949"/>
            <a:ext cx="3591687" cy="1300833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Численность населения Земли </a:t>
            </a:r>
            <a:r>
              <a:rPr lang="ru-RU" sz="2800" b="1" dirty="0" smtClean="0">
                <a:solidFill>
                  <a:schemeClr val="tx1"/>
                </a:solidFill>
              </a:rPr>
              <a:t>7,7 </a:t>
            </a:r>
            <a:r>
              <a:rPr lang="ru-RU" sz="2800" b="1" dirty="0">
                <a:solidFill>
                  <a:schemeClr val="tx1"/>
                </a:solidFill>
              </a:rPr>
              <a:t>млрд человек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1600" y="1736810"/>
            <a:ext cx="3456384" cy="1908214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Землю населяют примерно три тысячи разных народов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6297" y="4494971"/>
            <a:ext cx="8056183" cy="2199163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indent="-360363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2000" b="1" dirty="0">
                <a:solidFill>
                  <a:srgbClr val="000000"/>
                </a:solidFill>
              </a:rPr>
              <a:t>Этническая картина мира по-прежнему остается </a:t>
            </a:r>
            <a:r>
              <a:rPr lang="ru-RU" sz="2000" b="1" dirty="0" smtClean="0">
                <a:solidFill>
                  <a:srgbClr val="000000"/>
                </a:solidFill>
              </a:rPr>
              <a:t>многообразной. </a:t>
            </a:r>
            <a:r>
              <a:rPr lang="ru-RU" sz="2000" b="1" dirty="0" smtClean="0">
                <a:solidFill>
                  <a:srgbClr val="FF0000"/>
                </a:solidFill>
              </a:rPr>
              <a:t>Сохранение </a:t>
            </a:r>
            <a:r>
              <a:rPr lang="ru-RU" sz="2000" b="1" dirty="0">
                <a:solidFill>
                  <a:srgbClr val="FF0000"/>
                </a:solidFill>
              </a:rPr>
              <a:t>человеком своей этнической принадлежности является его родовой потребностью, </a:t>
            </a:r>
            <a:r>
              <a:rPr lang="ru-RU" sz="2000" b="1" dirty="0">
                <a:solidFill>
                  <a:srgbClr val="000000"/>
                </a:solidFill>
              </a:rPr>
              <a:t>поскольку помогает ему более четко определить свое место в окружающем мире.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9592" y="5301208"/>
            <a:ext cx="3456384" cy="108012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Сегодня в мире 197 государств</a:t>
            </a:r>
            <a:endParaRPr lang="ru-RU" sz="2800" b="1" dirty="0">
              <a:solidFill>
                <a:srgbClr val="000000"/>
              </a:solidFill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217191" y="163868"/>
            <a:ext cx="4355976" cy="5877272"/>
          </a:xfrm>
          <a:prstGeom prst="irregularSeal1">
            <a:avLst/>
          </a:prstGeom>
          <a:solidFill>
            <a:srgbClr val="8000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 оценкам ученых-историков, за всю историю человечества произошло более 15 тысяч войн, в которых погибло до 3,5 млрд человек</a:t>
            </a:r>
            <a:endParaRPr lang="ru-RU" sz="2000" b="1" dirty="0">
              <a:solidFill>
                <a:srgbClr val="FF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30" y="18394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5" grpId="0" animBg="1"/>
      <p:bldP spid="15" grpId="1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64704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Этническая общность </a:t>
            </a:r>
            <a:r>
              <a:rPr lang="ru-RU" sz="2800" b="1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— 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это исторически сложившаяся на определённой территории устойчивая совокупность людей, которая обладает общими чертами и особенностями культуры, языка, самосознания.</a:t>
            </a:r>
          </a:p>
          <a:p>
            <a:r>
              <a:rPr lang="ru-RU" sz="2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Предпосылки складывания этнической общности:</a:t>
            </a:r>
          </a:p>
          <a:p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1) </a:t>
            </a:r>
            <a:r>
              <a:rPr lang="ru-RU" sz="2800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Общность территории</a:t>
            </a:r>
            <a:r>
              <a:rPr lang="ru-RU" sz="2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— необходимые условия для совместной деятельности людей (естественная предпосылка).</a:t>
            </a:r>
          </a:p>
          <a:p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2) </a:t>
            </a:r>
            <a:r>
              <a:rPr lang="ru-RU" sz="2800" b="1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Общность языка</a:t>
            </a:r>
            <a:r>
              <a:rPr lang="ru-RU" sz="2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3) </a:t>
            </a:r>
            <a:r>
              <a:rPr lang="ru-RU" sz="2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Единство таких компонентов духовной культуры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800" b="1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как ценности, нормы 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2800" b="1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образцы поведения, 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 также связанные с ними</a:t>
            </a:r>
            <a:r>
              <a:rPr lang="ru-RU" sz="2800" b="1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социально-психологические характеристики сознания 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2800" b="1" i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поведения людей</a:t>
            </a:r>
            <a:r>
              <a:rPr lang="ru-RU" sz="2800" b="1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3818"/>
            <a:ext cx="641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ЭТНИЧЕСКАЯ ОБЩНОСТЬ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214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6829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ВИДЫ ЭТНИЧЕСКИХ ОБЩНОСТЕЙ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520" y="980727"/>
          <a:ext cx="8712969" cy="561662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904323"/>
                <a:gridCol w="2904323"/>
                <a:gridCol w="2904323"/>
              </a:tblGrid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РОД,ПЛЕМЯ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/>
                    </a:p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НАРОДНОСТЬ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/>
                    </a:p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НАЦИЯ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/>
                    </a:p>
                    <a:p>
                      <a:pPr algn="ctr"/>
                      <a:endParaRPr lang="ru-RU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91880" y="1196752"/>
            <a:ext cx="233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Кровное родство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285293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Территория, язык, культура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477554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Территория, язык, культура, национальное самосознание, историческая память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980728"/>
            <a:ext cx="2952328" cy="1872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852936"/>
            <a:ext cx="2943804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721277"/>
            <a:ext cx="2954122" cy="18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64704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(от лат. </a:t>
            </a:r>
            <a:r>
              <a:rPr lang="ru-R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natio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— племя, народ) - историчес­ки сложившаяся в процессе развития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устойчивая об­щность людей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проживающих на одной территории, имеющих общую культуру, язык, самосознание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Ха­рактеризуется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экономической общностью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сложным этнопсихологическим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харак­тером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Нация обладает особым складом, стилем мышления, менталитетом, чувством собственного достоинства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Будучи наиболее развитой историко-культурной общностью людей, нация продолжает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развиваться.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3818"/>
            <a:ext cx="641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НАЦИЯ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0539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188640"/>
            <a:ext cx="8964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ctr">
              <a:spcBef>
                <a:spcPts val="0"/>
              </a:spcBef>
              <a:spcAft>
                <a:spcPts val="600"/>
              </a:spcAft>
            </a:pP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ЗНАЧЕНИЯ ПОНЯТИЯ НАЦИИ: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 rot="5400000">
            <a:off x="395536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>
          <a:xfrm rot="5400000">
            <a:off x="1907704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 rot="5400000">
            <a:off x="3419872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 rot="5400000">
            <a:off x="4932040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6372200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5400000">
            <a:off x="7812360" y="908720"/>
            <a:ext cx="936104" cy="1224136"/>
          </a:xfrm>
          <a:prstGeom prst="stripedRightArrow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1" y="2132856"/>
            <a:ext cx="1296145" cy="324036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Единство </a:t>
            </a:r>
            <a:r>
              <a:rPr lang="ru-RU" sz="2000" b="1" dirty="0" smtClean="0">
                <a:solidFill>
                  <a:srgbClr val="FF0000"/>
                </a:solidFill>
              </a:rPr>
              <a:t>языка, территории, экономики, психического склада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91679" y="2172473"/>
            <a:ext cx="1296145" cy="324036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Общность </a:t>
            </a:r>
            <a:r>
              <a:rPr lang="ru-RU" sz="2000" b="1" dirty="0" smtClean="0">
                <a:solidFill>
                  <a:srgbClr val="FF0000"/>
                </a:solidFill>
              </a:rPr>
              <a:t>самосознания</a:t>
            </a:r>
            <a:r>
              <a:rPr lang="ru-RU" sz="2000" b="1" dirty="0" smtClean="0">
                <a:solidFill>
                  <a:srgbClr val="000000"/>
                </a:solidFill>
              </a:rPr>
              <a:t>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75856" y="2145050"/>
            <a:ext cx="1202076" cy="324036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Общность духовных </a:t>
            </a:r>
            <a:r>
              <a:rPr lang="ru-RU" sz="2000" b="1" dirty="0">
                <a:solidFill>
                  <a:srgbClr val="000000"/>
                </a:solidFill>
              </a:rPr>
              <a:t>и культурных </a:t>
            </a:r>
            <a:r>
              <a:rPr lang="ru-RU" sz="2000" b="1" dirty="0">
                <a:solidFill>
                  <a:srgbClr val="FF0000"/>
                </a:solidFill>
              </a:rPr>
              <a:t>ценностей.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6016" y="2204864"/>
            <a:ext cx="1224136" cy="3168352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Общность исторической </a:t>
            </a:r>
            <a:r>
              <a:rPr lang="ru-RU" sz="2000" b="1" dirty="0">
                <a:solidFill>
                  <a:srgbClr val="FF0000"/>
                </a:solidFill>
              </a:rPr>
              <a:t>судьбы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84168" y="2204864"/>
            <a:ext cx="1152128" cy="324036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Гражданское самосознание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80312" y="2240868"/>
            <a:ext cx="1584176" cy="3240360"/>
          </a:xfrm>
          <a:prstGeom prst="roundRect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Принадлежность к одному государству</a:t>
            </a:r>
            <a:endParaRPr lang="ru-RU" sz="2000" b="1" dirty="0">
              <a:solidFill>
                <a:srgbClr val="000000"/>
              </a:solidFill>
            </a:endParaRPr>
          </a:p>
        </p:txBody>
      </p:sp>
      <p:pic>
        <p:nvPicPr>
          <p:cNvPr id="20" name="Picture 8" descr="http://img1.wikia.nocookie.net/__cb20110111191941/uncyclopedia/images/9/95/Left_wiki_brack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82001" y="2614743"/>
            <a:ext cx="387710" cy="61926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79512" y="587727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В ЭТНОКУЛЬТУРНОМ ЗНАЧЕНИИ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5517232"/>
            <a:ext cx="3203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В ОБЩЕГРАЖДАНСКОМ ЗНАЧЕНИИ</a:t>
            </a:r>
          </a:p>
        </p:txBody>
      </p:sp>
    </p:spTree>
    <p:extLst>
      <p:ext uri="{BB962C8B-B14F-4D97-AF65-F5344CB8AC3E}">
        <p14:creationId xmlns:p14="http://schemas.microsoft.com/office/powerpoint/2010/main" val="19319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</p:bldLst>
  </p:timing>
</p:sld>
</file>

<file path=ppt/theme/theme1.xml><?xml version="1.0" encoding="utf-8"?>
<a:theme xmlns:a="http://schemas.openxmlformats.org/drawingml/2006/main" name="Течение">
  <a:themeElements>
    <a:clrScheme name="Течение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5209</TotalTime>
  <Words>1566</Words>
  <Application>Microsoft Office PowerPoint</Application>
  <PresentationFormat>Экран (4:3)</PresentationFormat>
  <Paragraphs>171</Paragraphs>
  <Slides>25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Garamond</vt:lpstr>
      <vt:lpstr>Times New Roman</vt:lpstr>
      <vt:lpstr>Wingdings</vt:lpstr>
      <vt:lpstr>Течение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Пользователь Windows</cp:lastModifiedBy>
  <cp:revision>456</cp:revision>
  <cp:lastPrinted>2020-01-14T14:37:23Z</cp:lastPrinted>
  <dcterms:created xsi:type="dcterms:W3CDTF">1601-01-01T00:00:00Z</dcterms:created>
  <dcterms:modified xsi:type="dcterms:W3CDTF">2020-02-03T07:11:42Z</dcterms:modified>
</cp:coreProperties>
</file>