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</p:sldIdLst>
  <p:sldSz cx="9144000" cy="6858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7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692696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Минутка чистописания</a:t>
            </a:r>
            <a:endParaRPr lang="ru-RU" sz="5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971600" y="2348880"/>
          <a:ext cx="7200800" cy="1448166"/>
        </p:xfrm>
        <a:graphic>
          <a:graphicData uri="http://schemas.openxmlformats.org/drawingml/2006/table">
            <a:tbl>
              <a:tblPr/>
              <a:tblGrid>
                <a:gridCol w="7200800"/>
              </a:tblGrid>
              <a:tr h="14481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Весна, веснянка</a:t>
                      </a:r>
                      <a:endParaRPr lang="ru-RU" sz="6600" b="1" dirty="0">
                        <a:solidFill>
                          <a:srgbClr val="0070C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43608" y="1268760"/>
            <a:ext cx="748883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ОЙОЕАЯОГООГООЙОМУОМУОЙОЙОЕУЮОГОИМИМОЙОМ</a:t>
            </a:r>
          </a:p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ОМОЙ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43608" y="404664"/>
            <a:ext cx="7488832" cy="6053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ОЙ ОЕ АЯ ОГО ОГО</a:t>
            </a:r>
          </a:p>
          <a:p>
            <a:pPr algn="just"/>
            <a:endParaRPr lang="ru-RU" sz="5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 ОЙ ОМУ ОМУ  ОЙ</a:t>
            </a:r>
          </a:p>
          <a:p>
            <a:pPr algn="just"/>
            <a:endParaRPr lang="ru-RU" sz="5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 ОЙ ОЕ УЮ ОГО ИМ</a:t>
            </a:r>
          </a:p>
          <a:p>
            <a:pPr algn="just"/>
            <a:endParaRPr lang="ru-RU" sz="5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 ИМ ОЙ ОМ ОМ ОЙ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43608" y="692696"/>
            <a:ext cx="748883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ru-RU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учиться правильно определять падеж имени прилагательного;</a:t>
            </a:r>
          </a:p>
          <a:p>
            <a:pPr>
              <a:buFontTx/>
              <a:buChar char="-"/>
            </a:pPr>
            <a:r>
              <a:rPr lang="ru-RU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работать над безошибочным написанием безударных падежных окончаний прилагательных в единственном числе мужского, женского и среднего рода;</a:t>
            </a:r>
          </a:p>
          <a:p>
            <a:pPr>
              <a:buFontTx/>
              <a:buChar char="-"/>
            </a:pPr>
            <a:r>
              <a:rPr lang="ru-RU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развивать орфографическую зоркость;</a:t>
            </a:r>
          </a:p>
          <a:p>
            <a:pPr>
              <a:buFontTx/>
              <a:buChar char="-"/>
            </a:pPr>
            <a:r>
              <a:rPr lang="ru-RU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работать над развитием речи;</a:t>
            </a:r>
          </a:p>
          <a:p>
            <a:pPr>
              <a:buFontTx/>
              <a:buChar char="-"/>
            </a:pPr>
            <a:r>
              <a:rPr lang="ru-RU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учиться контролировать свою работу;</a:t>
            </a:r>
          </a:p>
          <a:p>
            <a:pPr>
              <a:buFontTx/>
              <a:buChar char="-"/>
            </a:pPr>
            <a:r>
              <a:rPr lang="ru-RU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работать в парах и группах;</a:t>
            </a:r>
          </a:p>
          <a:p>
            <a:r>
              <a:rPr lang="ru-RU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- формировать адекватную самооценку.</a:t>
            </a:r>
          </a:p>
          <a:p>
            <a:pPr algn="just"/>
            <a:endParaRPr lang="ru-RU" sz="12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827584" y="620688"/>
          <a:ext cx="7632849" cy="55739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31248"/>
                <a:gridCol w="2233867"/>
                <a:gridCol w="2233867"/>
                <a:gridCol w="2233867"/>
              </a:tblGrid>
              <a:tr h="77151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МУЖСКОЙ</a:t>
                      </a:r>
                    </a:p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РОД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СРЕДНИЙ </a:t>
                      </a:r>
                    </a:p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РОД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ЖЕНСКИЙ </a:t>
                      </a:r>
                    </a:p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РОД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71514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И.п.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ый</a:t>
                      </a:r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, ой, </a:t>
                      </a:r>
                      <a:r>
                        <a:rPr lang="ru-RU" sz="28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ий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ое</a:t>
                      </a:r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, ее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ая</a:t>
                      </a:r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28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яя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71514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Р.п.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ого, его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ого, его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ой, ей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71514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Д.п.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ому</a:t>
                      </a:r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, ему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ому</a:t>
                      </a:r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, ему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ой, ей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71514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В.п.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ый</a:t>
                      </a:r>
                      <a:r>
                        <a:rPr lang="ru-RU" sz="2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ой, </a:t>
                      </a:r>
                      <a:r>
                        <a:rPr lang="ru-RU" sz="28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ий</a:t>
                      </a:r>
                      <a:r>
                        <a:rPr lang="ru-RU" sz="2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</a:p>
                    <a:p>
                      <a:pPr algn="ctr"/>
                      <a:r>
                        <a:rPr lang="ru-RU" sz="2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ого, его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ое</a:t>
                      </a:r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2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ее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ую</a:t>
                      </a:r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28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юю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71514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Т.п.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ым</a:t>
                      </a:r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, им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ым</a:t>
                      </a:r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, им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ой, ей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71514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П.п.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ом</a:t>
                      </a:r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, ем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ом</a:t>
                      </a:r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, ем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ой</a:t>
                      </a:r>
                      <a:r>
                        <a:rPr lang="ru-RU" sz="2800" b="1" smtClean="0">
                          <a:latin typeface="Times New Roman" pitchFamily="18" charset="0"/>
                          <a:cs typeface="Times New Roman" pitchFamily="18" charset="0"/>
                        </a:rPr>
                        <a:t>, ей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3568" y="1412776"/>
            <a:ext cx="777686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Интересный рассказ, на лесной дороге, </a:t>
            </a:r>
          </a:p>
          <a:p>
            <a:pPr algn="ctr"/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 пушистой осине, в глубоком болоте,</a:t>
            </a:r>
          </a:p>
          <a:p>
            <a:pPr algn="ctr"/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чудесной погодой, яркого месяца,</a:t>
            </a:r>
          </a:p>
          <a:p>
            <a:pPr algn="ctr"/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 вкусном завтраке, золотистой тарелки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3568" y="1412776"/>
            <a:ext cx="777686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Интересный рассказ, на л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сной дороге, </a:t>
            </a:r>
          </a:p>
          <a:p>
            <a:pPr algn="ctr"/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 пушистой осине, в глубоком болоте,</a:t>
            </a:r>
          </a:p>
          <a:p>
            <a:pPr algn="ctr"/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чудесной погодой, яркого месяца,</a:t>
            </a:r>
          </a:p>
          <a:p>
            <a:pPr algn="ctr"/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 вкусном завтраке, золотистой тарелки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3568" y="1412776"/>
            <a:ext cx="777686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Интересный рассказ, на л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сной дороге, </a:t>
            </a:r>
          </a:p>
          <a:p>
            <a:pPr algn="ctr"/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 пу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ши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стой осине, в глубоком болоте,</a:t>
            </a:r>
          </a:p>
          <a:p>
            <a:pPr algn="ctr"/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чудесной погодой, яркого месяца,</a:t>
            </a:r>
          </a:p>
          <a:p>
            <a:pPr algn="ctr"/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 вкусном завтраке, золотистой тарелки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3568" y="1412776"/>
            <a:ext cx="777686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Интересный рассказ, на л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сной дороге, </a:t>
            </a:r>
          </a:p>
          <a:p>
            <a:pPr algn="ctr"/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 пу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ши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стой осине, в глубоком болоте,</a:t>
            </a:r>
          </a:p>
          <a:p>
            <a:pPr algn="ctr"/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чу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десной погодой, яркого месяца,</a:t>
            </a:r>
          </a:p>
          <a:p>
            <a:pPr algn="ctr"/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 вкусном завтраке, золотистой тарелки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3568" y="1412776"/>
            <a:ext cx="777686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Интересный рассказ, на л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сной дороге, </a:t>
            </a:r>
          </a:p>
          <a:p>
            <a:pPr algn="ctr"/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 пу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ши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стой осине, в глубоком болоте,</a:t>
            </a:r>
          </a:p>
          <a:p>
            <a:pPr algn="ctr"/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чу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десной погодой, яркого месяца,</a:t>
            </a:r>
          </a:p>
          <a:p>
            <a:pPr algn="ctr"/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 вку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ном завтраке, золотистой тарелки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3568" y="1412776"/>
            <a:ext cx="777686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Интересный рассказ, на л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сной дороге, </a:t>
            </a:r>
          </a:p>
          <a:p>
            <a:pPr algn="ctr"/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 пу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ши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стой осине, в глубоком болоте,</a:t>
            </a:r>
          </a:p>
          <a:p>
            <a:pPr algn="ctr"/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чу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десной погодой, яркого месяца,</a:t>
            </a:r>
          </a:p>
          <a:p>
            <a:pPr algn="ctr"/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 вку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ном завтраке, з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тистой тарелки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683568" y="1628800"/>
          <a:ext cx="7920880" cy="2808312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28083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Весна, веснянка, весенний,</a:t>
                      </a:r>
                      <a:r>
                        <a:rPr lang="ru-RU" sz="66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веснушка</a:t>
                      </a:r>
                      <a:endParaRPr lang="ru-RU" sz="6600" b="1" dirty="0">
                        <a:solidFill>
                          <a:srgbClr val="0070C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s://mtdata.ru/u23/photoF861/20992621480-0/original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404664"/>
            <a:ext cx="7560840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907704" y="5733256"/>
            <a:ext cx="5976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Грабарь И.Э. Вешний поток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436096" y="1124744"/>
            <a:ext cx="316835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Апрель! Апрель!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дв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..ре звенит к..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пель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 п..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лям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б..гут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руч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..и, 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На д..рогах луж.. 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Скоро выйдут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мур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..в..и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После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зимн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.. стуж.. 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Пробирается м..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дведь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Сквозь густой валежник.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Стали птицы песни петь 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 расцвёл подснежник.</a:t>
            </a:r>
          </a:p>
          <a:p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https://mtdata.ru/u23/photoF861/20992621480-0/original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268760"/>
            <a:ext cx="4536504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436096" y="1124744"/>
            <a:ext cx="316835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Апрель! Апрель!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На дв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ре звенит к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пель.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 п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лям б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гут руч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и, 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На д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рогах луж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Скоро выйдут мур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После зимн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ей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стуж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Пробирается м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дведь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Сквозь густой валежник.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Стали птицы песни петь 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 расцвёл подснежник.</a:t>
            </a:r>
          </a:p>
          <a:p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https://mtdata.ru/u23/photoF861/20992621480-0/original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24744"/>
            <a:ext cx="4752528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2132856"/>
            <a:ext cx="806489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Разноцветная весна</a:t>
            </a:r>
            <a:endParaRPr lang="ru-RU" sz="66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2132856"/>
            <a:ext cx="806489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Говорливый ручеёк</a:t>
            </a:r>
            <a:endParaRPr lang="ru-RU" sz="6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2132856"/>
            <a:ext cx="806489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Лучистое солнце</a:t>
            </a:r>
            <a:endParaRPr lang="ru-RU" sz="66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2132856"/>
            <a:ext cx="806489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Сказочный лес</a:t>
            </a:r>
            <a:endParaRPr lang="ru-RU" sz="6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2132856"/>
            <a:ext cx="806489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Солнечная погода</a:t>
            </a:r>
            <a:endParaRPr lang="ru-RU" sz="66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2132856"/>
            <a:ext cx="806489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Ласковое утро</a:t>
            </a:r>
            <a:endParaRPr lang="ru-RU" sz="6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2132856"/>
            <a:ext cx="806489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Звонкая трель</a:t>
            </a:r>
            <a:endParaRPr lang="ru-RU" sz="6600" b="1" dirty="0">
              <a:solidFill>
                <a:schemeClr val="bg2">
                  <a:lumMod val="9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827579" y="692694"/>
          <a:ext cx="7632852" cy="5400600"/>
        </p:xfrm>
        <a:graphic>
          <a:graphicData uri="http://schemas.openxmlformats.org/drawingml/2006/table">
            <a:tbl>
              <a:tblPr/>
              <a:tblGrid>
                <a:gridCol w="847636"/>
                <a:gridCol w="848152"/>
                <a:gridCol w="848152"/>
                <a:gridCol w="848152"/>
                <a:gridCol w="848152"/>
                <a:gridCol w="848152"/>
                <a:gridCol w="848152"/>
                <a:gridCol w="848152"/>
                <a:gridCol w="848152"/>
              </a:tblGrid>
              <a:tr h="900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Г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0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Ч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Ь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0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Ж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0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Ч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0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0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2132856"/>
            <a:ext cx="806489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Голубое небо</a:t>
            </a:r>
            <a:endParaRPr lang="ru-RU" sz="6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2132856"/>
            <a:ext cx="806489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Голубое небо</a:t>
            </a:r>
            <a:endParaRPr lang="ru-RU" sz="6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1340768"/>
            <a:ext cx="813690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dirty="0" smtClean="0">
                <a:latin typeface="Times New Roman" pitchFamily="18" charset="0"/>
                <a:cs typeface="Times New Roman" pitchFamily="18" charset="0"/>
              </a:rPr>
              <a:t>Тёплый луч солнца радовал шустрого воробья.</a:t>
            </a:r>
            <a:endParaRPr lang="ru-RU" sz="7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2132856"/>
            <a:ext cx="806489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Голубое небо</a:t>
            </a:r>
            <a:endParaRPr lang="ru-RU" sz="6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://prezentacii.info/wp-content/uploads/2015/11/Ld1gttRONea8xSQc/5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88640"/>
            <a:ext cx="7844099" cy="6552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2132856"/>
            <a:ext cx="806489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Голубое небо</a:t>
            </a:r>
            <a:endParaRPr lang="ru-RU" sz="6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11560" y="476673"/>
          <a:ext cx="8064896" cy="1962912"/>
        </p:xfrm>
        <a:graphic>
          <a:graphicData uri="http://schemas.openxmlformats.org/drawingml/2006/table">
            <a:tbl>
              <a:tblPr/>
              <a:tblGrid>
                <a:gridCol w="8064896"/>
              </a:tblGrid>
              <a:tr h="19442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Карточка № 2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Дополни предложения, используя подходящие по смыслу прилагательные. Не забывай ставить их в нужную форму. У прилагательных определи падеж.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Подснежники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Ночью ещё наступают холода. Прозрачные (И.п.) лужицы покрываются звонким (Т.п.) льдом. А под пушистым снежным (Т.п.) ковром трогаются в рост подснежники. Они пустили цепкие (</a:t>
                      </a: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В.п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) корни в мёрзлую (В.п.) землю и тянутся к тёплому (Д.п.) солнцу. Зацветай же скорей, весенний (И.п.) цветок!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Слова для справок: звонкий, прозрачный, цепкий, снежный, пушистый, тёплый, мёрзлый, весенний.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611560" y="2708920"/>
          <a:ext cx="8064896" cy="1563297"/>
        </p:xfrm>
        <a:graphic>
          <a:graphicData uri="http://schemas.openxmlformats.org/drawingml/2006/table">
            <a:tbl>
              <a:tblPr/>
              <a:tblGrid>
                <a:gridCol w="8064896"/>
              </a:tblGrid>
              <a:tr h="15632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Карточка № 2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Вставь пропущенные окончания. У прилагательных определи падеж.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В лесу весной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Редк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ий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(И.п.) лесок. Ласково светит весенн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ее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(И.п.) солнце. На деревьях надулись пушист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ые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(И.п.) почки. Из коры белоствольн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ой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(Р.п.) берёзы закапал сладк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ий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(И.п.) сок. Задремала на ласков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ом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(П.п.) солнышке стар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ая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(И.п.) лосиха. У её ног резвится маленьк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ий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(И.п.) лосёнок.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539552" y="4581128"/>
          <a:ext cx="8064896" cy="1226820"/>
        </p:xfrm>
        <a:graphic>
          <a:graphicData uri="http://schemas.openxmlformats.org/drawingml/2006/table">
            <a:tbl>
              <a:tblPr/>
              <a:tblGrid>
                <a:gridCol w="8064896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Карточка № 2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Выдели окончания у прилагательных и определи падеж.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С хорош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им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(Т.п.) настроением, весенн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яя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(И.п.) капель, у высок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ого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(Р.п.) дома, по голуб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ому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(Д.п.) небу, по широк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ой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(Д.п.) дороге, к лучш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ему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(Д.п.) другу, под высок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им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(Т.в.) деревом, внимательн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ый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(И.п.) ученик.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2132856"/>
            <a:ext cx="806489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Голубое небо</a:t>
            </a:r>
            <a:endParaRPr lang="ru-RU" sz="6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87624" y="836712"/>
            <a:ext cx="712879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ru-RU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учиться правильно определять падеж имени прилагательного;</a:t>
            </a:r>
          </a:p>
          <a:p>
            <a:pPr>
              <a:buFontTx/>
              <a:buChar char="-"/>
            </a:pPr>
            <a:r>
              <a:rPr lang="ru-RU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работать над безошибочным написанием безударных падежных окончаний прилагательных в единственном числе мужского, женского и среднего рода;</a:t>
            </a:r>
          </a:p>
          <a:p>
            <a:pPr>
              <a:buFontTx/>
              <a:buChar char="-"/>
            </a:pPr>
            <a:r>
              <a:rPr lang="ru-RU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развивать орфографическую зоркость;</a:t>
            </a:r>
          </a:p>
          <a:p>
            <a:pPr>
              <a:buFontTx/>
              <a:buChar char="-"/>
            </a:pPr>
            <a:r>
              <a:rPr lang="ru-RU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работать над развитием речи;</a:t>
            </a:r>
          </a:p>
          <a:p>
            <a:pPr>
              <a:buFontTx/>
              <a:buChar char="-"/>
            </a:pPr>
            <a:r>
              <a:rPr lang="ru-RU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учиться контролировать свою работу;</a:t>
            </a:r>
          </a:p>
          <a:p>
            <a:pPr>
              <a:buFontTx/>
              <a:buChar char="-"/>
            </a:pPr>
            <a:r>
              <a:rPr lang="ru-RU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работать в парах и группах;</a:t>
            </a:r>
          </a:p>
          <a:p>
            <a:r>
              <a:rPr lang="ru-RU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- формировать адекватную самооценку.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827579" y="692694"/>
          <a:ext cx="7632852" cy="5400600"/>
        </p:xfrm>
        <a:graphic>
          <a:graphicData uri="http://schemas.openxmlformats.org/drawingml/2006/table">
            <a:tbl>
              <a:tblPr/>
              <a:tblGrid>
                <a:gridCol w="847636"/>
                <a:gridCol w="848152"/>
                <a:gridCol w="848152"/>
                <a:gridCol w="848152"/>
                <a:gridCol w="848152"/>
                <a:gridCol w="848152"/>
                <a:gridCol w="848152"/>
                <a:gridCol w="848152"/>
                <a:gridCol w="848152"/>
              </a:tblGrid>
              <a:tr h="900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Г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0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Ч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60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Ь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0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Ж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0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Ч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0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0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827579" y="692694"/>
          <a:ext cx="7632852" cy="5400600"/>
        </p:xfrm>
        <a:graphic>
          <a:graphicData uri="http://schemas.openxmlformats.org/drawingml/2006/table">
            <a:tbl>
              <a:tblPr/>
              <a:tblGrid>
                <a:gridCol w="847636"/>
                <a:gridCol w="848152"/>
                <a:gridCol w="848152"/>
                <a:gridCol w="848152"/>
                <a:gridCol w="848152"/>
                <a:gridCol w="848152"/>
                <a:gridCol w="848152"/>
                <a:gridCol w="848152"/>
                <a:gridCol w="848152"/>
              </a:tblGrid>
              <a:tr h="900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Г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0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6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6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60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Ч</a:t>
                      </a:r>
                      <a:endParaRPr lang="ru-RU" sz="6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60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Ь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0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6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Ж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0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Ч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0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0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827579" y="692694"/>
          <a:ext cx="7632852" cy="5400600"/>
        </p:xfrm>
        <a:graphic>
          <a:graphicData uri="http://schemas.openxmlformats.org/drawingml/2006/table">
            <a:tbl>
              <a:tblPr/>
              <a:tblGrid>
                <a:gridCol w="847636"/>
                <a:gridCol w="848152"/>
                <a:gridCol w="848152"/>
                <a:gridCol w="848152"/>
                <a:gridCol w="848152"/>
                <a:gridCol w="848152"/>
                <a:gridCol w="848152"/>
                <a:gridCol w="848152"/>
                <a:gridCol w="848152"/>
              </a:tblGrid>
              <a:tr h="900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Г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0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6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6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60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Ч</a:t>
                      </a:r>
                      <a:endParaRPr lang="ru-RU" sz="6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60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Ь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0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6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FF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FF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FF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Ж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0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Ч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0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0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827579" y="692694"/>
          <a:ext cx="7632852" cy="5400600"/>
        </p:xfrm>
        <a:graphic>
          <a:graphicData uri="http://schemas.openxmlformats.org/drawingml/2006/table">
            <a:tbl>
              <a:tblPr/>
              <a:tblGrid>
                <a:gridCol w="847636"/>
                <a:gridCol w="848152"/>
                <a:gridCol w="848152"/>
                <a:gridCol w="848152"/>
                <a:gridCol w="848152"/>
                <a:gridCol w="848152"/>
                <a:gridCol w="848152"/>
                <a:gridCol w="848152"/>
                <a:gridCol w="848152"/>
              </a:tblGrid>
              <a:tr h="900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Г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0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6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6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60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Ч</a:t>
                      </a:r>
                      <a:endParaRPr lang="ru-RU" sz="6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60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Ь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0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6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FF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FF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FF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600" dirty="0">
                        <a:solidFill>
                          <a:srgbClr val="7030A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600" dirty="0">
                        <a:solidFill>
                          <a:srgbClr val="7030A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600" dirty="0">
                        <a:solidFill>
                          <a:srgbClr val="7030A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 dirty="0">
                        <a:solidFill>
                          <a:srgbClr val="7030A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Ж</a:t>
                      </a:r>
                      <a:endParaRPr lang="ru-RU" sz="600" dirty="0">
                        <a:solidFill>
                          <a:srgbClr val="7030A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0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Ч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0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0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827579" y="692694"/>
          <a:ext cx="7632852" cy="5400600"/>
        </p:xfrm>
        <a:graphic>
          <a:graphicData uri="http://schemas.openxmlformats.org/drawingml/2006/table">
            <a:tbl>
              <a:tblPr/>
              <a:tblGrid>
                <a:gridCol w="847636"/>
                <a:gridCol w="848152"/>
                <a:gridCol w="848152"/>
                <a:gridCol w="848152"/>
                <a:gridCol w="848152"/>
                <a:gridCol w="848152"/>
                <a:gridCol w="848152"/>
                <a:gridCol w="848152"/>
                <a:gridCol w="848152"/>
              </a:tblGrid>
              <a:tr h="900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Г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0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6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6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60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Ч</a:t>
                      </a:r>
                      <a:endParaRPr lang="ru-RU" sz="6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60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Ь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0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6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FF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FF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FF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600" dirty="0">
                        <a:solidFill>
                          <a:srgbClr val="7030A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600" dirty="0">
                        <a:solidFill>
                          <a:srgbClr val="7030A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600" dirty="0">
                        <a:solidFill>
                          <a:srgbClr val="7030A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 dirty="0">
                        <a:solidFill>
                          <a:srgbClr val="7030A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Ж</a:t>
                      </a:r>
                      <a:endParaRPr lang="ru-RU" sz="600" dirty="0">
                        <a:solidFill>
                          <a:srgbClr val="7030A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0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</a:t>
                      </a:r>
                      <a:endParaRPr lang="ru-RU" sz="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Ч</a:t>
                      </a:r>
                      <a:endParaRPr lang="ru-RU" sz="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0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0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827579" y="692694"/>
          <a:ext cx="7632852" cy="5400600"/>
        </p:xfrm>
        <a:graphic>
          <a:graphicData uri="http://schemas.openxmlformats.org/drawingml/2006/table">
            <a:tbl>
              <a:tblPr/>
              <a:tblGrid>
                <a:gridCol w="847636"/>
                <a:gridCol w="848152"/>
                <a:gridCol w="848152"/>
                <a:gridCol w="848152"/>
                <a:gridCol w="848152"/>
                <a:gridCol w="848152"/>
                <a:gridCol w="848152"/>
                <a:gridCol w="848152"/>
                <a:gridCol w="848152"/>
              </a:tblGrid>
              <a:tr h="900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Г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0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6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6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60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Ч</a:t>
                      </a:r>
                      <a:endParaRPr lang="ru-RU" sz="6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60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Ь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0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6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FF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FF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FFFF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600" dirty="0">
                        <a:solidFill>
                          <a:srgbClr val="7030A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600" dirty="0">
                        <a:solidFill>
                          <a:srgbClr val="7030A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600" dirty="0">
                        <a:solidFill>
                          <a:srgbClr val="7030A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 dirty="0">
                        <a:solidFill>
                          <a:srgbClr val="7030A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Ж</a:t>
                      </a:r>
                      <a:endParaRPr lang="ru-RU" sz="600" dirty="0">
                        <a:solidFill>
                          <a:srgbClr val="7030A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0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</a:t>
                      </a:r>
                      <a:endParaRPr lang="ru-RU" sz="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Ч</a:t>
                      </a:r>
                      <a:endParaRPr lang="ru-RU" sz="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0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6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6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6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6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6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6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0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600">
                        <a:solidFill>
                          <a:schemeClr val="tx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9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6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>
                        <a:solidFill>
                          <a:schemeClr val="tx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>
                        <a:solidFill>
                          <a:schemeClr val="tx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>
                        <a:solidFill>
                          <a:schemeClr val="tx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>
                        <a:solidFill>
                          <a:schemeClr val="tx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>
                        <a:solidFill>
                          <a:schemeClr val="tx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>
                        <a:solidFill>
                          <a:schemeClr val="tx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1092</Words>
  <Application>Microsoft Office PowerPoint</Application>
  <PresentationFormat>Экран (4:3)</PresentationFormat>
  <Paragraphs>474</Paragraphs>
  <Slides>34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123</dc:creator>
  <cp:lastModifiedBy>123</cp:lastModifiedBy>
  <cp:revision>25</cp:revision>
  <dcterms:created xsi:type="dcterms:W3CDTF">2018-03-30T12:20:24Z</dcterms:created>
  <dcterms:modified xsi:type="dcterms:W3CDTF">2018-04-27T14:25:34Z</dcterms:modified>
</cp:coreProperties>
</file>