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56" r:id="rId2"/>
  </p:sldMasterIdLst>
  <p:notesMasterIdLst>
    <p:notesMasterId r:id="rId51"/>
  </p:notesMasterIdLst>
  <p:sldIdLst>
    <p:sldId id="371" r:id="rId3"/>
    <p:sldId id="373" r:id="rId4"/>
    <p:sldId id="372" r:id="rId5"/>
    <p:sldId id="366" r:id="rId6"/>
    <p:sldId id="324" r:id="rId7"/>
    <p:sldId id="292" r:id="rId8"/>
    <p:sldId id="294" r:id="rId9"/>
    <p:sldId id="295" r:id="rId10"/>
    <p:sldId id="354" r:id="rId11"/>
    <p:sldId id="351" r:id="rId12"/>
    <p:sldId id="352" r:id="rId13"/>
    <p:sldId id="328" r:id="rId14"/>
    <p:sldId id="329" r:id="rId15"/>
    <p:sldId id="306" r:id="rId16"/>
    <p:sldId id="331" r:id="rId17"/>
    <p:sldId id="332" r:id="rId18"/>
    <p:sldId id="333" r:id="rId19"/>
    <p:sldId id="334" r:id="rId20"/>
    <p:sldId id="335" r:id="rId21"/>
    <p:sldId id="310" r:id="rId22"/>
    <p:sldId id="338" r:id="rId23"/>
    <p:sldId id="337" r:id="rId24"/>
    <p:sldId id="341" r:id="rId25"/>
    <p:sldId id="340" r:id="rId26"/>
    <p:sldId id="309" r:id="rId27"/>
    <p:sldId id="342" r:id="rId28"/>
    <p:sldId id="307" r:id="rId29"/>
    <p:sldId id="343" r:id="rId30"/>
    <p:sldId id="339" r:id="rId31"/>
    <p:sldId id="305" r:id="rId32"/>
    <p:sldId id="344" r:id="rId33"/>
    <p:sldId id="349" r:id="rId34"/>
    <p:sldId id="312" r:id="rId35"/>
    <p:sldId id="355" r:id="rId36"/>
    <p:sldId id="350" r:id="rId37"/>
    <p:sldId id="348" r:id="rId38"/>
    <p:sldId id="347" r:id="rId39"/>
    <p:sldId id="345" r:id="rId40"/>
    <p:sldId id="311" r:id="rId41"/>
    <p:sldId id="359" r:id="rId42"/>
    <p:sldId id="313" r:id="rId43"/>
    <p:sldId id="314" r:id="rId44"/>
    <p:sldId id="325" r:id="rId45"/>
    <p:sldId id="375" r:id="rId46"/>
    <p:sldId id="358" r:id="rId47"/>
    <p:sldId id="327" r:id="rId48"/>
    <p:sldId id="365" r:id="rId49"/>
    <p:sldId id="36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05C"/>
    <a:srgbClr val="C885DD"/>
    <a:srgbClr val="FFCC99"/>
    <a:srgbClr val="C5E0B4"/>
    <a:srgbClr val="68C3C8"/>
    <a:srgbClr val="D2E947"/>
    <a:srgbClr val="FF9933"/>
    <a:srgbClr val="41F133"/>
    <a:srgbClr val="8F299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2" autoAdjust="0"/>
    <p:restoredTop sz="94783" autoAdjust="0"/>
  </p:normalViewPr>
  <p:slideViewPr>
    <p:cSldViewPr>
      <p:cViewPr varScale="1">
        <p:scale>
          <a:sx n="83" d="100"/>
          <a:sy n="83" d="100"/>
        </p:scale>
        <p:origin x="55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AC4BB-876D-47C0-9A6D-C31CD763AADD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D12EB-3105-4992-84B7-147AE19398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63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12EB-3105-4992-84B7-147AE19398B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19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12EB-3105-4992-84B7-147AE19398B3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55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85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45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08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4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19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71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42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23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81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26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81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68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18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7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69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07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01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0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54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50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82D2-C148-4AEB-A875-9BDF63A02CA5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BC60-95D0-48FC-9E1B-34D146005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005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282D2-C148-4AEB-A875-9BDF63A02CA5}" type="datetimeFigureOut">
              <a:rPr lang="en-GB" smtClean="0"/>
              <a:pPr/>
              <a:t>09/01/2020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2BC60-95D0-48FC-9E1B-34D146005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56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282D2-C148-4AEB-A875-9BDF63A02C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2BC60-95D0-48FC-9E1B-34D1460054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2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l2su4enJhI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I851yJUQQw" TargetMode="External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1.jpeg"/><Relationship Id="rId18" Type="http://schemas.microsoft.com/office/2007/relationships/hdphoto" Target="../media/hdphoto6.wdp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12" Type="http://schemas.openxmlformats.org/officeDocument/2006/relationships/image" Target="../media/image70.jpeg"/><Relationship Id="rId17" Type="http://schemas.openxmlformats.org/officeDocument/2006/relationships/image" Target="../media/image75.jpeg"/><Relationship Id="rId2" Type="http://schemas.openxmlformats.org/officeDocument/2006/relationships/image" Target="../media/image1.jpeg"/><Relationship Id="rId16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66.jpeg"/><Relationship Id="rId15" Type="http://schemas.openxmlformats.org/officeDocument/2006/relationships/image" Target="../media/image73.jpeg"/><Relationship Id="rId10" Type="http://schemas.openxmlformats.org/officeDocument/2006/relationships/image" Target="../media/image69.jpe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ewzealandholidaytravel.com/index.php?page=137&amp;phpMyAdmin=216d4231a60d08de7bb5b3375a83426a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://www.newzealandholidaytravel.com/index.php?page=33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wzealandholidaytravel.com/index.php?page=182&amp;phpMyAdmin=216d4231a60d08de7bb5b3375a83426a" TargetMode="External"/><Relationship Id="rId5" Type="http://schemas.openxmlformats.org/officeDocument/2006/relationships/hyperlink" Target="http://www.newzealandholidaytravel.com/index.php?page=135&amp;phpMyAdmin=216d4231a60d08de7bb5b3375a83426a" TargetMode="External"/><Relationship Id="rId10" Type="http://schemas.openxmlformats.org/officeDocument/2006/relationships/hyperlink" Target="http://www.newzealandholidaytravel.com/index.php?page=133&amp;phpMyAdmin=216d4231a60d08de7bb5b3375a83426a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://www.newzealandholidaytravel.com/index.php?page=132&amp;phpMyAdmin=216d4231a60d08de7bb5b3375a83426a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91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1487486" y="548680"/>
            <a:ext cx="9217025" cy="4698523"/>
          </a:xfrm>
          <a:prstGeom prst="wedgeRoundRectCallout">
            <a:avLst>
              <a:gd name="adj1" fmla="val -19695"/>
              <a:gd name="adj2" fmla="val 5043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0" b="1" dirty="0" smtClean="0">
              <a:solidFill>
                <a:schemeClr val="accent2">
                  <a:lumMod val="75000"/>
                </a:schemeClr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8000" b="1" dirty="0" err="1" smtClean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Aotearoa</a:t>
            </a:r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 – </a:t>
            </a:r>
          </a:p>
          <a:p>
            <a:pPr algn="ctr"/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“the land of the long white cloud”</a:t>
            </a:r>
          </a:p>
          <a:p>
            <a:pPr algn="ctr"/>
            <a:endParaRPr lang="en-US" sz="8000" b="1" dirty="0" smtClean="0">
              <a:solidFill>
                <a:schemeClr val="accent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9656" y="4293096"/>
            <a:ext cx="4475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endParaRPr lang="en-US" sz="1400" b="1" dirty="0" smtClean="0">
              <a:latin typeface="Candara" pitchFamily="34" charset="0"/>
            </a:endParaRPr>
          </a:p>
          <a:p>
            <a:pPr marL="342900" lvl="0" indent="-342900">
              <a:buAutoNum type="arabicPeriod"/>
            </a:pPr>
            <a:endParaRPr lang="en-US" sz="1400" b="1" dirty="0" smtClean="0">
              <a:latin typeface="Candara" pitchFamily="34" charset="0"/>
            </a:endParaRPr>
          </a:p>
          <a:p>
            <a:pPr marL="342900" lvl="0" indent="-342900">
              <a:buAutoNum type="arabicPeriod"/>
            </a:pPr>
            <a:endParaRPr lang="en-US" sz="1400" b="1" dirty="0" smtClean="0">
              <a:latin typeface="Candara" pitchFamily="34" charset="0"/>
            </a:endParaRPr>
          </a:p>
          <a:p>
            <a:pPr marL="342900" lvl="0" indent="-342900">
              <a:buAutoNum type="arabicPeriod"/>
            </a:pPr>
            <a:endParaRPr lang="en-US" sz="1400" b="1" dirty="0" smtClean="0"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5520" y="1"/>
            <a:ext cx="8280920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3632" y="5635000"/>
            <a:ext cx="6768751" cy="709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ru-RU" sz="2400" b="1" dirty="0">
              <a:ln>
                <a:solidFill>
                  <a:schemeClr val="accent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84757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3035664" y="-2583669"/>
            <a:ext cx="6048672" cy="11737307"/>
          </a:xfrm>
          <a:prstGeom prst="wedgeRoundRectCallout">
            <a:avLst>
              <a:gd name="adj1" fmla="val -22375"/>
              <a:gd name="adj2" fmla="val 49861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9998" y="872716"/>
            <a:ext cx="568551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3392" y="872716"/>
            <a:ext cx="4968552" cy="5328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Down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: </a:t>
            </a:r>
            <a:endParaRPr lang="en-GB" b="1" i="1" dirty="0">
              <a:solidFill>
                <a:schemeClr val="accent2">
                  <a:lumMod val="75000"/>
                </a:schemeClr>
              </a:solidFill>
              <a:latin typeface="Berlin Sans FB" pitchFamily="34" charset="0"/>
            </a:endParaRPr>
          </a:p>
          <a:p>
            <a:pPr algn="just"/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1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. A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continent/country situated to the west of New Zealand </a:t>
            </a:r>
          </a:p>
          <a:p>
            <a:pPr algn="just"/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. A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sea that separates NZ from Australia </a:t>
            </a:r>
            <a:endParaRPr lang="en-US" dirty="0" smtClean="0">
              <a:solidFill>
                <a:prstClr val="black"/>
              </a:solidFill>
              <a:latin typeface="Berlin Sans FB" pitchFamily="34" charset="0"/>
            </a:endParaRPr>
          </a:p>
          <a:p>
            <a:pPr algn="just"/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3. The NZ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largest city that lies on the South Island’s east coast </a:t>
            </a:r>
          </a:p>
          <a:p>
            <a:pPr algn="just"/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. The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island to the south of the South Island </a:t>
            </a:r>
            <a:endParaRPr lang="en-US" dirty="0" smtClean="0">
              <a:solidFill>
                <a:prstClr val="black"/>
              </a:solidFill>
              <a:latin typeface="Berlin Sans FB" pitchFamily="34" charset="0"/>
            </a:endParaRPr>
          </a:p>
          <a:p>
            <a:pPr algn="just"/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5. A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city located at the south-western tip of the North Island</a:t>
            </a:r>
            <a:endParaRPr lang="en-GB" dirty="0">
              <a:solidFill>
                <a:prstClr val="black"/>
              </a:solidFill>
              <a:latin typeface="Berlin Sans FB" pitchFamily="34" charset="0"/>
            </a:endParaRPr>
          </a:p>
          <a:p>
            <a:pPr algn="just"/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Across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:</a:t>
            </a:r>
            <a:endParaRPr lang="en-GB" b="1" i="1" dirty="0">
              <a:solidFill>
                <a:schemeClr val="accent2">
                  <a:lumMod val="75000"/>
                </a:schemeClr>
              </a:solidFill>
              <a:latin typeface="Berlin Sans FB" pitchFamily="34" charset="0"/>
            </a:endParaRPr>
          </a:p>
          <a:p>
            <a:pPr algn="just"/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1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.  The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ocean New Zealand is located in </a:t>
            </a:r>
          </a:p>
          <a:p>
            <a:pPr algn="just"/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. The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longest river in the North Island</a:t>
            </a:r>
          </a:p>
          <a:p>
            <a:pPr algn="just"/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3.  A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mountain range running along the western side of the South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Island</a:t>
            </a:r>
          </a:p>
          <a:p>
            <a:pPr algn="just"/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4. The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largest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NZ lake located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in the North Island </a:t>
            </a:r>
          </a:p>
          <a:p>
            <a:pPr algn="just"/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5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. A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strait that separates the North and the South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Islands</a:t>
            </a:r>
            <a:endParaRPr lang="en-GB" dirty="0">
              <a:solidFill>
                <a:prstClr val="black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79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4552405" y="-1148079"/>
            <a:ext cx="6111536" cy="8640963"/>
          </a:xfrm>
          <a:prstGeom prst="wedgeRoundRectCallout">
            <a:avLst>
              <a:gd name="adj1" fmla="val -16884"/>
              <a:gd name="adj2" fmla="val -66716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55839" y="164477"/>
            <a:ext cx="5543649" cy="673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Keys to geography quiz: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3392" y="1124744"/>
            <a:ext cx="4968552" cy="5328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dirty="0">
              <a:solidFill>
                <a:prstClr val="black"/>
              </a:solidFill>
              <a:latin typeface="Berlin Sans FB" pitchFamily="34" charset="0"/>
            </a:endParaRPr>
          </a:p>
        </p:txBody>
      </p:sp>
      <p:grpSp>
        <p:nvGrpSpPr>
          <p:cNvPr id="9" name="Group 4"/>
          <p:cNvGrpSpPr/>
          <p:nvPr/>
        </p:nvGrpSpPr>
        <p:grpSpPr>
          <a:xfrm>
            <a:off x="4795382" y="1156376"/>
            <a:ext cx="6175562" cy="4425874"/>
            <a:chOff x="591519" y="554607"/>
            <a:chExt cx="4734230" cy="4019700"/>
          </a:xfrm>
        </p:grpSpPr>
        <p:grpSp>
          <p:nvGrpSpPr>
            <p:cNvPr id="10" name="Group 5"/>
            <p:cNvGrpSpPr/>
            <p:nvPr/>
          </p:nvGrpSpPr>
          <p:grpSpPr>
            <a:xfrm>
              <a:off x="909474" y="923939"/>
              <a:ext cx="4416275" cy="3650368"/>
              <a:chOff x="-2906838" y="-719065"/>
              <a:chExt cx="5186544" cy="3770319"/>
            </a:xfrm>
          </p:grpSpPr>
          <p:sp>
            <p:nvSpPr>
              <p:cNvPr id="41" name="Rectangle 36"/>
              <p:cNvSpPr/>
              <p:nvPr/>
            </p:nvSpPr>
            <p:spPr>
              <a:xfrm>
                <a:off x="-470114" y="224083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i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42" name="Rectangle 37"/>
              <p:cNvSpPr/>
              <p:nvPr/>
            </p:nvSpPr>
            <p:spPr>
              <a:xfrm>
                <a:off x="-470114" y="-89890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r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43" name="Rectangle 38"/>
              <p:cNvSpPr/>
              <p:nvPr/>
            </p:nvSpPr>
            <p:spPr>
              <a:xfrm>
                <a:off x="-470114" y="-403864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h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grpSp>
            <p:nvGrpSpPr>
              <p:cNvPr id="44" name="Group 39"/>
              <p:cNvGrpSpPr/>
              <p:nvPr/>
            </p:nvGrpSpPr>
            <p:grpSpPr>
              <a:xfrm>
                <a:off x="-2300896" y="-698388"/>
                <a:ext cx="2136318" cy="324377"/>
                <a:chOff x="2253666" y="969571"/>
                <a:chExt cx="2013932" cy="297575"/>
              </a:xfrm>
            </p:grpSpPr>
            <p:sp>
              <p:nvSpPr>
                <p:cNvPr id="105" name="Rectangle 100"/>
                <p:cNvSpPr/>
                <p:nvPr/>
              </p:nvSpPr>
              <p:spPr>
                <a:xfrm>
                  <a:off x="2253666" y="979114"/>
                  <a:ext cx="288032" cy="288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sz="2800" dirty="0">
                      <a:solidFill>
                        <a:schemeClr val="accent2">
                          <a:lumMod val="75000"/>
                        </a:schemeClr>
                      </a:solidFill>
                      <a:latin typeface="Berlin Sans FB" pitchFamily="34" charset="0"/>
                    </a:rPr>
                    <a:t>P</a:t>
                  </a:r>
                </a:p>
              </p:txBody>
            </p:sp>
            <p:sp>
              <p:nvSpPr>
                <p:cNvPr id="106" name="Rectangle 101"/>
                <p:cNvSpPr/>
                <p:nvPr/>
              </p:nvSpPr>
              <p:spPr>
                <a:xfrm>
                  <a:off x="2539406" y="979114"/>
                  <a:ext cx="288032" cy="288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8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Berlin Sans FB" pitchFamily="34" charset="0"/>
                    </a:rPr>
                    <a:t>a</a:t>
                  </a:r>
                  <a:endParaRPr lang="en-GB" sz="2800" dirty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endParaRPr>
                </a:p>
              </p:txBody>
            </p:sp>
            <p:sp>
              <p:nvSpPr>
                <p:cNvPr id="107" name="Rectangle 102"/>
                <p:cNvSpPr/>
                <p:nvPr/>
              </p:nvSpPr>
              <p:spPr>
                <a:xfrm>
                  <a:off x="3115470" y="979114"/>
                  <a:ext cx="288032" cy="288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8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Berlin Sans FB" pitchFamily="34" charset="0"/>
                    </a:rPr>
                    <a:t>i</a:t>
                  </a:r>
                  <a:endParaRPr lang="en-GB" sz="2800" dirty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endParaRPr>
                </a:p>
              </p:txBody>
            </p:sp>
            <p:sp>
              <p:nvSpPr>
                <p:cNvPr id="108" name="Rectangle 103"/>
                <p:cNvSpPr/>
                <p:nvPr/>
              </p:nvSpPr>
              <p:spPr>
                <a:xfrm>
                  <a:off x="2827438" y="979114"/>
                  <a:ext cx="288032" cy="288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8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Berlin Sans FB" pitchFamily="34" charset="0"/>
                    </a:rPr>
                    <a:t>c</a:t>
                  </a:r>
                  <a:endParaRPr lang="en-GB" sz="2800" dirty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endParaRPr>
                </a:p>
              </p:txBody>
            </p:sp>
            <p:sp>
              <p:nvSpPr>
                <p:cNvPr id="109" name="Rectangle 104"/>
                <p:cNvSpPr/>
                <p:nvPr/>
              </p:nvSpPr>
              <p:spPr>
                <a:xfrm>
                  <a:off x="3403502" y="969571"/>
                  <a:ext cx="288032" cy="2975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8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Berlin Sans FB" pitchFamily="34" charset="0"/>
                    </a:rPr>
                    <a:t>f</a:t>
                  </a:r>
                  <a:endParaRPr lang="en-GB" sz="2800" dirty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endParaRPr>
                </a:p>
              </p:txBody>
            </p:sp>
            <p:sp>
              <p:nvSpPr>
                <p:cNvPr id="110" name="Rectangle 105"/>
                <p:cNvSpPr/>
                <p:nvPr/>
              </p:nvSpPr>
              <p:spPr>
                <a:xfrm>
                  <a:off x="3691534" y="979114"/>
                  <a:ext cx="288032" cy="288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8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Berlin Sans FB" pitchFamily="34" charset="0"/>
                    </a:rPr>
                    <a:t>i</a:t>
                  </a:r>
                  <a:endParaRPr lang="en-GB" sz="2800" dirty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endParaRPr>
                </a:p>
              </p:txBody>
            </p:sp>
            <p:sp>
              <p:nvSpPr>
                <p:cNvPr id="111" name="Rectangle 106"/>
                <p:cNvSpPr/>
                <p:nvPr/>
              </p:nvSpPr>
              <p:spPr>
                <a:xfrm>
                  <a:off x="3979566" y="979114"/>
                  <a:ext cx="288032" cy="288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8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Berlin Sans FB" pitchFamily="34" charset="0"/>
                    </a:rPr>
                    <a:t>C</a:t>
                  </a:r>
                  <a:endParaRPr lang="en-GB" sz="2800" dirty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endParaRPr>
                </a:p>
              </p:txBody>
            </p:sp>
          </p:grpSp>
          <p:sp>
            <p:nvSpPr>
              <p:cNvPr id="45" name="Rectangle 40"/>
              <p:cNvSpPr/>
              <p:nvPr/>
            </p:nvSpPr>
            <p:spPr>
              <a:xfrm>
                <a:off x="-470114" y="1479978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h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46" name="Rectangle 41"/>
              <p:cNvSpPr/>
              <p:nvPr/>
            </p:nvSpPr>
            <p:spPr>
              <a:xfrm>
                <a:off x="-470114" y="1762875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u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47" name="Rectangle 42"/>
              <p:cNvSpPr/>
              <p:nvPr/>
            </p:nvSpPr>
            <p:spPr>
              <a:xfrm>
                <a:off x="-470114" y="852031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t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48" name="Rectangle 43"/>
              <p:cNvSpPr/>
              <p:nvPr/>
            </p:nvSpPr>
            <p:spPr>
              <a:xfrm>
                <a:off x="-470114" y="538057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s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49" name="Rectangle 44"/>
              <p:cNvSpPr/>
              <p:nvPr/>
            </p:nvSpPr>
            <p:spPr>
              <a:xfrm>
                <a:off x="-470114" y="1166005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c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50" name="Rectangle 45"/>
              <p:cNvSpPr/>
              <p:nvPr/>
            </p:nvSpPr>
            <p:spPr>
              <a:xfrm>
                <a:off x="-470114" y="2076849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r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51" name="Rectangle 46"/>
              <p:cNvSpPr/>
              <p:nvPr/>
            </p:nvSpPr>
            <p:spPr>
              <a:xfrm>
                <a:off x="451705" y="1141645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d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52" name="Rectangle 47"/>
              <p:cNvSpPr/>
              <p:nvPr/>
            </p:nvSpPr>
            <p:spPr>
              <a:xfrm>
                <a:off x="-2601302" y="187368"/>
                <a:ext cx="320426" cy="330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A</a:t>
                </a:r>
              </a:p>
            </p:txBody>
          </p:sp>
          <p:sp>
            <p:nvSpPr>
              <p:cNvPr id="53" name="Rectangle 48"/>
              <p:cNvSpPr/>
              <p:nvPr/>
            </p:nvSpPr>
            <p:spPr>
              <a:xfrm>
                <a:off x="-775650" y="852031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u</a:t>
                </a:r>
                <a:endParaRPr lang="en-GB" sz="24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54" name="Rectangle 49"/>
              <p:cNvSpPr/>
              <p:nvPr/>
            </p:nvSpPr>
            <p:spPr>
              <a:xfrm>
                <a:off x="-1081186" y="843012"/>
                <a:ext cx="305535" cy="3204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o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55" name="Rectangle 50"/>
              <p:cNvSpPr/>
              <p:nvPr/>
            </p:nvSpPr>
            <p:spPr>
              <a:xfrm>
                <a:off x="-1375782" y="843012"/>
                <a:ext cx="298792" cy="3254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S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56" name="Rectangle 51"/>
              <p:cNvSpPr/>
              <p:nvPr/>
            </p:nvSpPr>
            <p:spPr>
              <a:xfrm>
                <a:off x="1364579" y="2737280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n</a:t>
                </a:r>
              </a:p>
            </p:txBody>
          </p:sp>
          <p:sp>
            <p:nvSpPr>
              <p:cNvPr id="57" name="Rectangle 52"/>
              <p:cNvSpPr/>
              <p:nvPr/>
            </p:nvSpPr>
            <p:spPr>
              <a:xfrm>
                <a:off x="1364579" y="222857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e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58" name="Rectangle 53"/>
              <p:cNvSpPr/>
              <p:nvPr/>
            </p:nvSpPr>
            <p:spPr>
              <a:xfrm>
                <a:off x="438947" y="2392883"/>
                <a:ext cx="305536" cy="3112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k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59" name="Rectangle 54"/>
              <p:cNvSpPr/>
              <p:nvPr/>
            </p:nvSpPr>
            <p:spPr>
              <a:xfrm>
                <a:off x="1364579" y="2423306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o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60" name="Rectangle 55"/>
              <p:cNvSpPr/>
              <p:nvPr/>
            </p:nvSpPr>
            <p:spPr>
              <a:xfrm>
                <a:off x="1363099" y="2076848"/>
                <a:ext cx="305536" cy="3452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t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61" name="Rectangle 56"/>
              <p:cNvSpPr/>
              <p:nvPr/>
            </p:nvSpPr>
            <p:spPr>
              <a:xfrm>
                <a:off x="-164578" y="843013"/>
                <a:ext cx="305536" cy="3217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h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62" name="Rectangle 57"/>
              <p:cNvSpPr/>
              <p:nvPr/>
            </p:nvSpPr>
            <p:spPr>
              <a:xfrm>
                <a:off x="140957" y="852031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e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63" name="Rectangle 58"/>
              <p:cNvSpPr/>
              <p:nvPr/>
            </p:nvSpPr>
            <p:spPr>
              <a:xfrm>
                <a:off x="-1392691" y="187368"/>
                <a:ext cx="322444" cy="330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T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64" name="Rectangle 59"/>
              <p:cNvSpPr/>
              <p:nvPr/>
            </p:nvSpPr>
            <p:spPr>
              <a:xfrm>
                <a:off x="-1694806" y="188058"/>
                <a:ext cx="305536" cy="3300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a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65" name="Rectangle 60"/>
              <p:cNvSpPr/>
              <p:nvPr/>
            </p:nvSpPr>
            <p:spPr>
              <a:xfrm>
                <a:off x="-2000342" y="187368"/>
                <a:ext cx="305536" cy="330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k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66" name="Rectangle 61"/>
              <p:cNvSpPr/>
              <p:nvPr/>
            </p:nvSpPr>
            <p:spPr>
              <a:xfrm>
                <a:off x="-2300896" y="187368"/>
                <a:ext cx="305536" cy="3307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i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67" name="Rectangle 62"/>
              <p:cNvSpPr/>
              <p:nvPr/>
            </p:nvSpPr>
            <p:spPr>
              <a:xfrm>
                <a:off x="-2906838" y="187368"/>
                <a:ext cx="305536" cy="3307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W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68" name="Rectangle 63"/>
              <p:cNvSpPr/>
              <p:nvPr/>
            </p:nvSpPr>
            <p:spPr>
              <a:xfrm>
                <a:off x="-1375782" y="518143"/>
                <a:ext cx="298792" cy="3248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a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69" name="Rectangle 64"/>
              <p:cNvSpPr/>
              <p:nvPr/>
            </p:nvSpPr>
            <p:spPr>
              <a:xfrm>
                <a:off x="-1081187" y="188058"/>
                <a:ext cx="305536" cy="3300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o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70" name="Rectangle 65"/>
              <p:cNvSpPr/>
              <p:nvPr/>
            </p:nvSpPr>
            <p:spPr>
              <a:xfrm>
                <a:off x="451705" y="-91117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e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71" name="Rectangle 66"/>
              <p:cNvSpPr/>
              <p:nvPr/>
            </p:nvSpPr>
            <p:spPr>
              <a:xfrm>
                <a:off x="1668635" y="852031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p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72" name="Rectangle 67"/>
              <p:cNvSpPr/>
              <p:nvPr/>
            </p:nvSpPr>
            <p:spPr>
              <a:xfrm>
                <a:off x="446492" y="854519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r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73" name="Rectangle 68"/>
              <p:cNvSpPr/>
              <p:nvPr/>
            </p:nvSpPr>
            <p:spPr>
              <a:xfrm>
                <a:off x="1057564" y="854519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A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74" name="Rectangle 69"/>
              <p:cNvSpPr/>
              <p:nvPr/>
            </p:nvSpPr>
            <p:spPr>
              <a:xfrm>
                <a:off x="451705" y="222857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w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75" name="Rectangle 70"/>
              <p:cNvSpPr/>
              <p:nvPr/>
            </p:nvSpPr>
            <p:spPr>
              <a:xfrm>
                <a:off x="-1375782" y="1168493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m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76" name="Rectangle 71"/>
              <p:cNvSpPr/>
              <p:nvPr/>
            </p:nvSpPr>
            <p:spPr>
              <a:xfrm>
                <a:off x="1364579" y="1792726"/>
                <a:ext cx="30405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g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77" name="Rectangle 72"/>
              <p:cNvSpPr/>
              <p:nvPr/>
            </p:nvSpPr>
            <p:spPr>
              <a:xfrm>
                <a:off x="1364579" y="1478752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n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78" name="Rectangle 73"/>
              <p:cNvSpPr/>
              <p:nvPr/>
            </p:nvSpPr>
            <p:spPr>
              <a:xfrm>
                <a:off x="1364579" y="1164778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i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79" name="Rectangle 74"/>
              <p:cNvSpPr/>
              <p:nvPr/>
            </p:nvSpPr>
            <p:spPr>
              <a:xfrm>
                <a:off x="-470114" y="2390822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C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80" name="Rectangle 75"/>
              <p:cNvSpPr/>
              <p:nvPr/>
            </p:nvSpPr>
            <p:spPr>
              <a:xfrm>
                <a:off x="-164579" y="2392884"/>
                <a:ext cx="305536" cy="3112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o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81" name="Rectangle 76"/>
              <p:cNvSpPr/>
              <p:nvPr/>
            </p:nvSpPr>
            <p:spPr>
              <a:xfrm>
                <a:off x="-470115" y="2704183"/>
                <a:ext cx="305536" cy="3145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h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82" name="Rectangle 77"/>
              <p:cNvSpPr/>
              <p:nvPr/>
            </p:nvSpPr>
            <p:spPr>
              <a:xfrm>
                <a:off x="-1375782" y="1796441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n</a:t>
                </a:r>
                <a:endParaRPr lang="en-GB" sz="2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3" name="Rectangle 78"/>
              <p:cNvSpPr/>
              <p:nvPr/>
            </p:nvSpPr>
            <p:spPr>
              <a:xfrm>
                <a:off x="1974170" y="852031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s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84" name="Rectangle 79"/>
              <p:cNvSpPr/>
              <p:nvPr/>
            </p:nvSpPr>
            <p:spPr>
              <a:xfrm>
                <a:off x="133412" y="2392883"/>
                <a:ext cx="305536" cy="3112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o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85" name="Rectangle 80"/>
              <p:cNvSpPr/>
              <p:nvPr/>
            </p:nvSpPr>
            <p:spPr>
              <a:xfrm>
                <a:off x="-2001711" y="2704796"/>
                <a:ext cx="303484" cy="3127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p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86" name="Rectangle 81"/>
              <p:cNvSpPr/>
              <p:nvPr/>
            </p:nvSpPr>
            <p:spPr>
              <a:xfrm>
                <a:off x="-2307246" y="2704796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u</a:t>
                </a:r>
              </a:p>
            </p:txBody>
          </p:sp>
          <p:sp>
            <p:nvSpPr>
              <p:cNvPr id="87" name="Rectangle 82"/>
              <p:cNvSpPr/>
              <p:nvPr/>
            </p:nvSpPr>
            <p:spPr>
              <a:xfrm>
                <a:off x="-2601303" y="518143"/>
                <a:ext cx="308367" cy="3255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u</a:t>
                </a:r>
              </a:p>
            </p:txBody>
          </p:sp>
          <p:sp>
            <p:nvSpPr>
              <p:cNvPr id="88" name="Rectangle 83"/>
              <p:cNvSpPr/>
              <p:nvPr/>
            </p:nvSpPr>
            <p:spPr>
              <a:xfrm>
                <a:off x="-2897581" y="2704796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T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89" name="Rectangle 84"/>
              <p:cNvSpPr/>
              <p:nvPr/>
            </p:nvSpPr>
            <p:spPr>
              <a:xfrm>
                <a:off x="-2601303" y="2390822"/>
                <a:ext cx="320427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i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90" name="Rectangle 85"/>
              <p:cNvSpPr/>
              <p:nvPr/>
            </p:nvSpPr>
            <p:spPr>
              <a:xfrm>
                <a:off x="-2596422" y="1472974"/>
                <a:ext cx="303485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r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91" name="Rectangle 86"/>
              <p:cNvSpPr/>
              <p:nvPr/>
            </p:nvSpPr>
            <p:spPr>
              <a:xfrm>
                <a:off x="-2596422" y="1774039"/>
                <a:ext cx="30348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a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92" name="Rectangle 87"/>
              <p:cNvSpPr/>
              <p:nvPr/>
            </p:nvSpPr>
            <p:spPr>
              <a:xfrm>
                <a:off x="-1698227" y="2704796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o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93" name="Rectangle 88"/>
              <p:cNvSpPr/>
              <p:nvPr/>
            </p:nvSpPr>
            <p:spPr>
              <a:xfrm>
                <a:off x="-2601302" y="2704796"/>
                <a:ext cx="315420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a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94" name="Rectangle 89"/>
              <p:cNvSpPr/>
              <p:nvPr/>
            </p:nvSpPr>
            <p:spPr>
              <a:xfrm>
                <a:off x="-2598472" y="843012"/>
                <a:ext cx="305536" cy="3242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s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95" name="Rectangle 90"/>
              <p:cNvSpPr/>
              <p:nvPr/>
            </p:nvSpPr>
            <p:spPr>
              <a:xfrm>
                <a:off x="-2598472" y="1163469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t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96" name="Rectangle 91"/>
              <p:cNvSpPr/>
              <p:nvPr/>
            </p:nvSpPr>
            <p:spPr>
              <a:xfrm>
                <a:off x="-2596422" y="2078910"/>
                <a:ext cx="31554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l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97" name="Rectangle 92"/>
              <p:cNvSpPr/>
              <p:nvPr/>
            </p:nvSpPr>
            <p:spPr>
              <a:xfrm>
                <a:off x="757241" y="854519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n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98" name="Rectangle 93"/>
              <p:cNvSpPr/>
              <p:nvPr/>
            </p:nvSpPr>
            <p:spPr>
              <a:xfrm>
                <a:off x="451705" y="-719065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S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99" name="Rectangle 94"/>
              <p:cNvSpPr/>
              <p:nvPr/>
            </p:nvSpPr>
            <p:spPr>
              <a:xfrm>
                <a:off x="451705" y="536830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a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100" name="Rectangle 95"/>
              <p:cNvSpPr/>
              <p:nvPr/>
            </p:nvSpPr>
            <p:spPr>
              <a:xfrm>
                <a:off x="1363099" y="854519"/>
                <a:ext cx="305536" cy="3114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l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101" name="Rectangle 96"/>
              <p:cNvSpPr/>
              <p:nvPr/>
            </p:nvSpPr>
            <p:spPr>
              <a:xfrm>
                <a:off x="451705" y="-405091"/>
                <a:ext cx="300323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t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102" name="Rectangle 97"/>
              <p:cNvSpPr/>
              <p:nvPr/>
            </p:nvSpPr>
            <p:spPr>
              <a:xfrm>
                <a:off x="-1375782" y="1482467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a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103" name="Rectangle 98"/>
              <p:cNvSpPr/>
              <p:nvPr/>
            </p:nvSpPr>
            <p:spPr>
              <a:xfrm>
                <a:off x="1364579" y="536830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l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104" name="Rectangle 99"/>
              <p:cNvSpPr/>
              <p:nvPr/>
            </p:nvSpPr>
            <p:spPr>
              <a:xfrm>
                <a:off x="1364579" y="-91009"/>
                <a:ext cx="305536" cy="313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accent2">
                        <a:lumMod val="75000"/>
                      </a:schemeClr>
                    </a:solidFill>
                    <a:latin typeface="Berlin Sans FB" pitchFamily="34" charset="0"/>
                  </a:rPr>
                  <a:t>W</a:t>
                </a:r>
                <a:endParaRPr lang="en-GB" sz="2800" dirty="0">
                  <a:solidFill>
                    <a:schemeClr val="accent2">
                      <a:lumMod val="75000"/>
                    </a:schemeClr>
                  </a:solidFill>
                  <a:latin typeface="Berlin Sans FB" pitchFamily="34" charset="0"/>
                </a:endParaRPr>
              </a:p>
            </p:txBody>
          </p:sp>
        </p:grpSp>
        <p:grpSp>
          <p:nvGrpSpPr>
            <p:cNvPr id="11" name="Group 6"/>
            <p:cNvGrpSpPr/>
            <p:nvPr/>
          </p:nvGrpSpPr>
          <p:grpSpPr>
            <a:xfrm>
              <a:off x="1149440" y="1457729"/>
              <a:ext cx="302956" cy="335438"/>
              <a:chOff x="6357454" y="3988858"/>
              <a:chExt cx="302956" cy="335438"/>
            </a:xfrm>
          </p:grpSpPr>
          <p:sp>
            <p:nvSpPr>
              <p:cNvPr id="39" name="Oval 34"/>
              <p:cNvSpPr/>
              <p:nvPr/>
            </p:nvSpPr>
            <p:spPr>
              <a:xfrm>
                <a:off x="6372378" y="3998685"/>
                <a:ext cx="288032" cy="30639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ectangle 35"/>
              <p:cNvSpPr/>
              <p:nvPr/>
            </p:nvSpPr>
            <p:spPr>
              <a:xfrm>
                <a:off x="6357454" y="3988858"/>
                <a:ext cx="231274" cy="335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prstClr val="black"/>
                    </a:solidFill>
                  </a:rPr>
                  <a:t>1</a:t>
                </a:r>
              </a:p>
            </p:txBody>
          </p:sp>
        </p:grpSp>
        <p:grpSp>
          <p:nvGrpSpPr>
            <p:cNvPr id="12" name="Group 7"/>
            <p:cNvGrpSpPr/>
            <p:nvPr/>
          </p:nvGrpSpPr>
          <p:grpSpPr>
            <a:xfrm>
              <a:off x="2171622" y="1424813"/>
              <a:ext cx="288032" cy="337863"/>
              <a:chOff x="5898054" y="4333806"/>
              <a:chExt cx="288032" cy="337863"/>
            </a:xfrm>
          </p:grpSpPr>
          <p:sp>
            <p:nvSpPr>
              <p:cNvPr id="37" name="Oval 32"/>
              <p:cNvSpPr/>
              <p:nvPr/>
            </p:nvSpPr>
            <p:spPr>
              <a:xfrm>
                <a:off x="5898054" y="4365275"/>
                <a:ext cx="288032" cy="30639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ectangle 33"/>
              <p:cNvSpPr/>
              <p:nvPr/>
            </p:nvSpPr>
            <p:spPr>
              <a:xfrm>
                <a:off x="5898054" y="4333806"/>
                <a:ext cx="231275" cy="335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prstClr val="black"/>
                    </a:solidFill>
                  </a:rPr>
                  <a:t>2</a:t>
                </a:r>
              </a:p>
            </p:txBody>
          </p:sp>
        </p:grpSp>
        <p:grpSp>
          <p:nvGrpSpPr>
            <p:cNvPr id="13" name="Group 8"/>
            <p:cNvGrpSpPr/>
            <p:nvPr/>
          </p:nvGrpSpPr>
          <p:grpSpPr>
            <a:xfrm>
              <a:off x="2935959" y="584695"/>
              <a:ext cx="294859" cy="335438"/>
              <a:chOff x="7082005" y="3326917"/>
              <a:chExt cx="294859" cy="335438"/>
            </a:xfrm>
          </p:grpSpPr>
          <p:sp>
            <p:nvSpPr>
              <p:cNvPr id="35" name="Oval 30"/>
              <p:cNvSpPr/>
              <p:nvPr/>
            </p:nvSpPr>
            <p:spPr>
              <a:xfrm>
                <a:off x="7088832" y="3337726"/>
                <a:ext cx="288032" cy="30639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1"/>
              <p:cNvSpPr/>
              <p:nvPr/>
            </p:nvSpPr>
            <p:spPr>
              <a:xfrm>
                <a:off x="7082005" y="3326917"/>
                <a:ext cx="231275" cy="335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prstClr val="black"/>
                    </a:solidFill>
                  </a:rPr>
                  <a:t>3</a:t>
                </a:r>
              </a:p>
            </p:txBody>
          </p:sp>
        </p:grpSp>
        <p:grpSp>
          <p:nvGrpSpPr>
            <p:cNvPr id="14" name="Group 9"/>
            <p:cNvGrpSpPr/>
            <p:nvPr/>
          </p:nvGrpSpPr>
          <p:grpSpPr>
            <a:xfrm>
              <a:off x="613977" y="4181424"/>
              <a:ext cx="303379" cy="349278"/>
              <a:chOff x="7833017" y="3699366"/>
              <a:chExt cx="303379" cy="349278"/>
            </a:xfrm>
          </p:grpSpPr>
          <p:sp>
            <p:nvSpPr>
              <p:cNvPr id="33" name="Oval 28"/>
              <p:cNvSpPr/>
              <p:nvPr/>
            </p:nvSpPr>
            <p:spPr>
              <a:xfrm>
                <a:off x="7848364" y="3742250"/>
                <a:ext cx="288032" cy="30639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29"/>
              <p:cNvSpPr/>
              <p:nvPr/>
            </p:nvSpPr>
            <p:spPr>
              <a:xfrm>
                <a:off x="7833017" y="3699366"/>
                <a:ext cx="231275" cy="335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prstClr val="black"/>
                    </a:solidFill>
                  </a:rPr>
                  <a:t>4</a:t>
                </a:r>
              </a:p>
            </p:txBody>
          </p:sp>
        </p:grpSp>
        <p:grpSp>
          <p:nvGrpSpPr>
            <p:cNvPr id="15" name="Group 10"/>
            <p:cNvGrpSpPr/>
            <p:nvPr/>
          </p:nvGrpSpPr>
          <p:grpSpPr>
            <a:xfrm>
              <a:off x="4503072" y="1162577"/>
              <a:ext cx="302358" cy="337863"/>
              <a:chOff x="7690022" y="2920166"/>
              <a:chExt cx="302358" cy="337863"/>
            </a:xfrm>
          </p:grpSpPr>
          <p:sp>
            <p:nvSpPr>
              <p:cNvPr id="31" name="Oval 26"/>
              <p:cNvSpPr/>
              <p:nvPr/>
            </p:nvSpPr>
            <p:spPr>
              <a:xfrm>
                <a:off x="7704348" y="2951635"/>
                <a:ext cx="288032" cy="30639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27"/>
              <p:cNvSpPr/>
              <p:nvPr/>
            </p:nvSpPr>
            <p:spPr>
              <a:xfrm>
                <a:off x="7690022" y="2920166"/>
                <a:ext cx="231274" cy="335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prstClr val="black"/>
                    </a:solidFill>
                  </a:rPr>
                  <a:t>5</a:t>
                </a:r>
              </a:p>
            </p:txBody>
          </p:sp>
        </p:grpSp>
        <p:grpSp>
          <p:nvGrpSpPr>
            <p:cNvPr id="16" name="Group 11"/>
            <p:cNvGrpSpPr/>
            <p:nvPr/>
          </p:nvGrpSpPr>
          <p:grpSpPr>
            <a:xfrm>
              <a:off x="591519" y="1777328"/>
              <a:ext cx="288032" cy="337863"/>
              <a:chOff x="5898054" y="4333806"/>
              <a:chExt cx="288032" cy="337863"/>
            </a:xfrm>
          </p:grpSpPr>
          <p:sp>
            <p:nvSpPr>
              <p:cNvPr id="29" name="Oval 24"/>
              <p:cNvSpPr/>
              <p:nvPr/>
            </p:nvSpPr>
            <p:spPr>
              <a:xfrm>
                <a:off x="5898054" y="4365275"/>
                <a:ext cx="288032" cy="30639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5"/>
              <p:cNvSpPr/>
              <p:nvPr/>
            </p:nvSpPr>
            <p:spPr>
              <a:xfrm>
                <a:off x="5898054" y="4333806"/>
                <a:ext cx="231275" cy="335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prstClr val="black"/>
                    </a:solidFill>
                  </a:rPr>
                  <a:t>2</a:t>
                </a:r>
              </a:p>
            </p:txBody>
          </p:sp>
        </p:grpSp>
        <p:grpSp>
          <p:nvGrpSpPr>
            <p:cNvPr id="17" name="Group 12"/>
            <p:cNvGrpSpPr/>
            <p:nvPr/>
          </p:nvGrpSpPr>
          <p:grpSpPr>
            <a:xfrm>
              <a:off x="1005752" y="954027"/>
              <a:ext cx="302956" cy="335438"/>
              <a:chOff x="6357454" y="3988858"/>
              <a:chExt cx="302956" cy="335438"/>
            </a:xfrm>
          </p:grpSpPr>
          <p:sp>
            <p:nvSpPr>
              <p:cNvPr id="27" name="Oval 22"/>
              <p:cNvSpPr/>
              <p:nvPr/>
            </p:nvSpPr>
            <p:spPr>
              <a:xfrm>
                <a:off x="6372378" y="3998685"/>
                <a:ext cx="288032" cy="30639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tangle 23"/>
              <p:cNvSpPr/>
              <p:nvPr/>
            </p:nvSpPr>
            <p:spPr>
              <a:xfrm>
                <a:off x="6357454" y="3988858"/>
                <a:ext cx="302956" cy="335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prstClr val="black"/>
                    </a:solidFill>
                  </a:rPr>
                  <a:t>1</a:t>
                </a:r>
              </a:p>
            </p:txBody>
          </p:sp>
        </p:grpSp>
        <p:grpSp>
          <p:nvGrpSpPr>
            <p:cNvPr id="18" name="Group 13"/>
            <p:cNvGrpSpPr/>
            <p:nvPr/>
          </p:nvGrpSpPr>
          <p:grpSpPr>
            <a:xfrm>
              <a:off x="1938591" y="2436319"/>
              <a:ext cx="294859" cy="335438"/>
              <a:chOff x="7082005" y="3326917"/>
              <a:chExt cx="294859" cy="335438"/>
            </a:xfrm>
          </p:grpSpPr>
          <p:sp>
            <p:nvSpPr>
              <p:cNvPr id="25" name="Oval 20"/>
              <p:cNvSpPr/>
              <p:nvPr/>
            </p:nvSpPr>
            <p:spPr>
              <a:xfrm>
                <a:off x="7088832" y="3337726"/>
                <a:ext cx="288032" cy="30639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ectangle 21"/>
              <p:cNvSpPr/>
              <p:nvPr/>
            </p:nvSpPr>
            <p:spPr>
              <a:xfrm>
                <a:off x="7082005" y="3326917"/>
                <a:ext cx="231275" cy="335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prstClr val="black"/>
                    </a:solidFill>
                  </a:rPr>
                  <a:t>3</a:t>
                </a:r>
              </a:p>
            </p:txBody>
          </p:sp>
        </p:grpSp>
        <p:grpSp>
          <p:nvGrpSpPr>
            <p:cNvPr id="19" name="Group 14"/>
            <p:cNvGrpSpPr/>
            <p:nvPr/>
          </p:nvGrpSpPr>
          <p:grpSpPr>
            <a:xfrm>
              <a:off x="3769230" y="554607"/>
              <a:ext cx="303379" cy="349278"/>
              <a:chOff x="7833017" y="3699366"/>
              <a:chExt cx="303379" cy="349278"/>
            </a:xfrm>
          </p:grpSpPr>
          <p:sp>
            <p:nvSpPr>
              <p:cNvPr id="23" name="Oval 18"/>
              <p:cNvSpPr/>
              <p:nvPr/>
            </p:nvSpPr>
            <p:spPr>
              <a:xfrm>
                <a:off x="7848364" y="3742250"/>
                <a:ext cx="288032" cy="30639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19"/>
              <p:cNvSpPr/>
              <p:nvPr/>
            </p:nvSpPr>
            <p:spPr>
              <a:xfrm>
                <a:off x="7833017" y="3699366"/>
                <a:ext cx="231275" cy="335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prstClr val="black"/>
                    </a:solidFill>
                  </a:rPr>
                  <a:t>4</a:t>
                </a:r>
              </a:p>
            </p:txBody>
          </p:sp>
        </p:grpSp>
        <p:grpSp>
          <p:nvGrpSpPr>
            <p:cNvPr id="20" name="Group 15"/>
            <p:cNvGrpSpPr/>
            <p:nvPr/>
          </p:nvGrpSpPr>
          <p:grpSpPr>
            <a:xfrm>
              <a:off x="2640428" y="3902914"/>
              <a:ext cx="302358" cy="337863"/>
              <a:chOff x="7690022" y="2920166"/>
              <a:chExt cx="302358" cy="337863"/>
            </a:xfrm>
          </p:grpSpPr>
          <p:sp>
            <p:nvSpPr>
              <p:cNvPr id="21" name="Oval 16"/>
              <p:cNvSpPr/>
              <p:nvPr/>
            </p:nvSpPr>
            <p:spPr>
              <a:xfrm>
                <a:off x="7704348" y="2951635"/>
                <a:ext cx="288032" cy="30639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17"/>
              <p:cNvSpPr/>
              <p:nvPr/>
            </p:nvSpPr>
            <p:spPr>
              <a:xfrm>
                <a:off x="7690022" y="2920166"/>
                <a:ext cx="231274" cy="335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prstClr val="black"/>
                    </a:solidFill>
                  </a:rPr>
                  <a:t>5</a:t>
                </a:r>
              </a:p>
            </p:txBody>
          </p:sp>
        </p:grp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1685" y="252819"/>
            <a:ext cx="3889375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22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1955540" y="-1503548"/>
            <a:ext cx="6336704" cy="9721080"/>
          </a:xfrm>
          <a:prstGeom prst="wedgeRoundRectCallout">
            <a:avLst>
              <a:gd name="adj1" fmla="val -22517"/>
              <a:gd name="adj2" fmla="val 5858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46" name="Рисунок 104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42"/>
          <a:stretch/>
        </p:blipFill>
        <p:spPr>
          <a:xfrm>
            <a:off x="9120336" y="4584"/>
            <a:ext cx="3195726" cy="554461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359696" y="188640"/>
            <a:ext cx="3960440" cy="10081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History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68" y="1052736"/>
            <a:ext cx="526411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96000" y="1052736"/>
            <a:ext cx="3672408" cy="18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The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Maori</a:t>
            </a:r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 people arrived </a:t>
            </a:r>
            <a:r>
              <a:rPr lang="en-US" dirty="0" smtClean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in NZ by 7 canoes </a:t>
            </a:r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from islands in Polynesia near Tahiti around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1,000 A.D. </a:t>
            </a:r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1478" y="2564904"/>
            <a:ext cx="3736889" cy="3360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1384" y="4221089"/>
            <a:ext cx="4392488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 </a:t>
            </a:r>
            <a:endParaRPr lang="en-US" sz="1400" dirty="0">
              <a:latin typeface="Berlin Sans FB" pitchFamily="34" charset="0"/>
              <a:ea typeface="Times New Roman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New Zealand was first discovered by Europeans in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1642</a:t>
            </a:r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 when Dutch </a:t>
            </a:r>
            <a:r>
              <a:rPr lang="en-US" dirty="0" smtClean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explorer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Abel Tasman 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reached some unknown land. </a:t>
            </a:r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He left New Zealand after several of his crew were killed by Maoris, and it was not until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1769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that English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Captain James Cook </a:t>
            </a:r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arrived and mapped the land.</a:t>
            </a:r>
            <a:endParaRPr lang="en-US" sz="1400" dirty="0">
              <a:effectLst/>
              <a:latin typeface="Berlin Sans FB" pitchFamily="34" charset="0"/>
              <a:ea typeface="Times New Roman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1384" y="3499712"/>
            <a:ext cx="403244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i="1" dirty="0">
                <a:solidFill>
                  <a:prstClr val="black"/>
                </a:solidFill>
                <a:latin typeface="Berlin Sans FB" pitchFamily="34" charset="0"/>
              </a:rPr>
              <a:t>The arrival of the Maoris in New </a:t>
            </a:r>
            <a:r>
              <a:rPr lang="en-US" sz="1400" i="1" dirty="0" smtClean="0">
                <a:solidFill>
                  <a:prstClr val="black"/>
                </a:solidFill>
                <a:latin typeface="Berlin Sans FB" pitchFamily="34" charset="0"/>
              </a:rPr>
              <a:t>Zealand </a:t>
            </a:r>
          </a:p>
          <a:p>
            <a:pPr lvl="0" algn="ctr"/>
            <a:r>
              <a:rPr lang="en-US" sz="1400" i="1" dirty="0" smtClean="0">
                <a:solidFill>
                  <a:prstClr val="black"/>
                </a:solidFill>
                <a:latin typeface="Berlin Sans FB" pitchFamily="34" charset="0"/>
              </a:rPr>
              <a:t>by </a:t>
            </a:r>
            <a:r>
              <a:rPr lang="en-US" sz="1400" i="1" dirty="0">
                <a:solidFill>
                  <a:prstClr val="black"/>
                </a:solidFill>
                <a:latin typeface="Berlin Sans FB" pitchFamily="34" charset="0"/>
              </a:rPr>
              <a:t>Louis J. Steele and Charles Goldie in 1898. </a:t>
            </a:r>
            <a:endParaRPr lang="en-GB" sz="1400" i="1" dirty="0">
              <a:solidFill>
                <a:prstClr val="black"/>
              </a:solidFill>
              <a:latin typeface="Berlin Sans FB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47928" y="5925416"/>
            <a:ext cx="3960440" cy="599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Berlin Sans FB" pitchFamily="34" charset="0"/>
              </a:rPr>
              <a:t>    Tasman’s </a:t>
            </a:r>
            <a:r>
              <a:rPr lang="en-US" sz="1400" i="1" dirty="0">
                <a:solidFill>
                  <a:schemeClr val="tx1"/>
                </a:solidFill>
                <a:latin typeface="Berlin Sans FB" pitchFamily="34" charset="0"/>
              </a:rPr>
              <a:t>men massacred at Murderers’ </a:t>
            </a:r>
            <a:r>
              <a:rPr lang="en-US" sz="1400" i="1" dirty="0" smtClean="0">
                <a:solidFill>
                  <a:schemeClr val="tx1"/>
                </a:solidFill>
                <a:latin typeface="Berlin Sans FB" pitchFamily="34" charset="0"/>
              </a:rPr>
              <a:t>Bay </a:t>
            </a:r>
          </a:p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Berlin Sans FB" pitchFamily="34" charset="0"/>
              </a:rPr>
              <a:t>by </a:t>
            </a:r>
            <a:r>
              <a:rPr lang="en-US" sz="1400" i="1" dirty="0">
                <a:solidFill>
                  <a:schemeClr val="tx1"/>
                </a:solidFill>
                <a:latin typeface="Berlin Sans FB" pitchFamily="34" charset="0"/>
              </a:rPr>
              <a:t>Oliver Frey</a:t>
            </a:r>
          </a:p>
        </p:txBody>
      </p:sp>
    </p:spTree>
    <p:extLst>
      <p:ext uri="{BB962C8B-B14F-4D97-AF65-F5344CB8AC3E}">
        <p14:creationId xmlns:p14="http://schemas.microsoft.com/office/powerpoint/2010/main" val="2492656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855640" y="-2403648"/>
            <a:ext cx="6480720" cy="11521280"/>
          </a:xfrm>
          <a:prstGeom prst="wedgeRoundRectCallout">
            <a:avLst>
              <a:gd name="adj1" fmla="val -19695"/>
              <a:gd name="adj2" fmla="val 5043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23364"/>
            <a:ext cx="5184576" cy="3089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>
            <a:off x="7104112" y="-459432"/>
            <a:ext cx="4740188" cy="346067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The British signed the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Treaty of </a:t>
            </a: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Waitangi </a:t>
            </a:r>
            <a:r>
              <a:rPr lang="en-US" dirty="0" smtClean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with </a:t>
            </a:r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the Maori in </a:t>
            </a: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1840.</a:t>
            </a:r>
            <a:r>
              <a:rPr lang="en-US" dirty="0" smtClean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Berlin Sans FB" pitchFamily="34" charset="0"/>
              </a:rPr>
              <a:t>Maori </a:t>
            </a:r>
            <a:r>
              <a:rPr lang="en-US" dirty="0">
                <a:solidFill>
                  <a:srgbClr val="000000"/>
                </a:solidFill>
                <a:latin typeface="Berlin Sans FB" pitchFamily="34" charset="0"/>
              </a:rPr>
              <a:t>granted the British Crown rights to govern and to continue settling the country with British immigrants</a:t>
            </a:r>
            <a:r>
              <a:rPr lang="en-US" dirty="0" smtClean="0">
                <a:solidFill>
                  <a:srgbClr val="000000"/>
                </a:solidFill>
                <a:latin typeface="Berlin Sans FB" pitchFamily="34" charset="0"/>
              </a:rPr>
              <a:t>.</a:t>
            </a:r>
            <a:endParaRPr lang="en-US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35360" y="3212976"/>
            <a:ext cx="5472608" cy="34184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The Maori protested the treaty after their lands were seized, and in the </a:t>
            </a:r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1860s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they </a:t>
            </a:r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began a 12-year war against the British. </a:t>
            </a:r>
            <a:endParaRPr lang="en-US" dirty="0" smtClean="0">
              <a:solidFill>
                <a:srgbClr val="000000"/>
              </a:solidFill>
              <a:latin typeface="Berlin Sans FB" pitchFamily="34" charset="0"/>
              <a:ea typeface="Times New Roman"/>
              <a:cs typeface="Calibri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Peace </a:t>
            </a:r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was restored to the islands in the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1870s</a:t>
            </a:r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.</a:t>
            </a:r>
          </a:p>
          <a:p>
            <a:pPr algn="ctr"/>
            <a:endParaRPr lang="en-US" b="1" i="1" dirty="0">
              <a:solidFill>
                <a:srgbClr val="00B050"/>
              </a:solidFill>
              <a:latin typeface="Berlin Sans FB" pitchFamily="34" charset="0"/>
            </a:endParaRPr>
          </a:p>
          <a:p>
            <a:pPr algn="ctr"/>
            <a:endParaRPr lang="en-US" b="1" i="1" dirty="0" smtClean="0">
              <a:solidFill>
                <a:srgbClr val="00B050"/>
              </a:solidFill>
              <a:latin typeface="Berlin Sans FB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The country became a dominion of Britain in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1907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and gained its independence from Britain in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1947.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Berlin Sans FB" pitchFamily="34" charset="0"/>
              <a:ea typeface="Times New Roman"/>
            </a:endParaRPr>
          </a:p>
          <a:p>
            <a:pPr algn="ctr"/>
            <a:endParaRPr lang="en-US" b="1" i="1" dirty="0">
              <a:solidFill>
                <a:srgbClr val="00B05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89" y="2406971"/>
            <a:ext cx="5760640" cy="4224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68" y="176726"/>
            <a:ext cx="4752528" cy="298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2924944"/>
            <a:ext cx="5715000" cy="354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1413">
            <a:off x="4999384" y="135892"/>
            <a:ext cx="2868155" cy="405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6041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5721006" y="-1596606"/>
            <a:ext cx="2406172" cy="6264696"/>
          </a:xfrm>
          <a:prstGeom prst="wedgeRoundRectCallout">
            <a:avLst>
              <a:gd name="adj1" fmla="val 4967"/>
              <a:gd name="adj2" fmla="val 66118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46" name="Рисунок 104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42"/>
          <a:stretch/>
        </p:blipFill>
        <p:spPr>
          <a:xfrm>
            <a:off x="8976320" y="36936"/>
            <a:ext cx="3360124" cy="5544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79776" y="332656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smtClean="0">
                <a:latin typeface="Candara" pitchFamily="34" charset="0"/>
              </a:rPr>
              <a:t>New </a:t>
            </a:r>
            <a:r>
              <a:rPr lang="en-US" sz="3600" b="1" dirty="0">
                <a:latin typeface="Candara" pitchFamily="34" charset="0"/>
              </a:rPr>
              <a:t>Zealand is a sports mad nation, placed </a:t>
            </a:r>
            <a:r>
              <a:rPr lang="en-US" sz="3600" b="1" dirty="0">
                <a:solidFill>
                  <a:srgbClr val="C00000"/>
                </a:solidFill>
                <a:latin typeface="Candara" pitchFamily="34" charset="0"/>
              </a:rPr>
              <a:t>third</a:t>
            </a:r>
            <a:r>
              <a:rPr lang="en-US" sz="3600" b="1" dirty="0">
                <a:latin typeface="Candara" pitchFamily="34" charset="0"/>
              </a:rPr>
              <a:t> on a list of top sporting nations per head.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728" y="188641"/>
            <a:ext cx="360362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207568" y="2924945"/>
            <a:ext cx="5616624" cy="3816423"/>
          </a:xfrm>
          <a:prstGeom prst="wedgeRoundRectCallout">
            <a:avLst>
              <a:gd name="adj1" fmla="val -60216"/>
              <a:gd name="adj2" fmla="val -73156"/>
              <a:gd name="adj3" fmla="val 16667"/>
            </a:avLst>
          </a:prstGeom>
          <a:solidFill>
            <a:srgbClr val="C5E0B4">
              <a:alpha val="69804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ndara" pitchFamily="34" charset="0"/>
              </a:rPr>
              <a:t>New Zealand's most popular     sports are:</a:t>
            </a:r>
            <a:r>
              <a:rPr lang="en-US" sz="3200" b="1" dirty="0">
                <a:solidFill>
                  <a:schemeClr val="tx1"/>
                </a:solidFill>
                <a:latin typeface="Candara" pitchFamily="34" charset="0"/>
              </a:rPr>
              <a:t/>
            </a:r>
            <a:br>
              <a:rPr lang="en-US" sz="3200" b="1" dirty="0">
                <a:solidFill>
                  <a:schemeClr val="tx1"/>
                </a:solidFill>
                <a:latin typeface="Candara" pitchFamily="34" charset="0"/>
              </a:rPr>
            </a:br>
            <a:r>
              <a:rPr lang="en-US" sz="3200" b="1" dirty="0">
                <a:solidFill>
                  <a:schemeClr val="tx1"/>
                </a:solidFill>
                <a:latin typeface="Candara" pitchFamily="34" charset="0"/>
              </a:rPr>
              <a:t>1. Rugby </a:t>
            </a:r>
            <a:r>
              <a:rPr lang="ru-RU" sz="3200" b="1" dirty="0" smtClean="0">
                <a:solidFill>
                  <a:schemeClr val="tx1"/>
                </a:solidFill>
                <a:latin typeface="Candara" pitchFamily="34" charset="0"/>
              </a:rPr>
              <a:t>                    </a:t>
            </a:r>
            <a:r>
              <a:rPr lang="en-US" sz="3200" b="1" dirty="0" smtClean="0">
                <a:solidFill>
                  <a:srgbClr val="C00000"/>
                </a:solidFill>
                <a:latin typeface="Candara" pitchFamily="34" charset="0"/>
              </a:rPr>
              <a:t>60</a:t>
            </a:r>
            <a:r>
              <a:rPr lang="en-US" sz="3200" b="1" dirty="0">
                <a:solidFill>
                  <a:srgbClr val="C00000"/>
                </a:solidFill>
                <a:latin typeface="Candara" pitchFamily="34" charset="0"/>
              </a:rPr>
              <a:t>%</a:t>
            </a:r>
            <a:r>
              <a:rPr lang="en-US" sz="3200" b="1" dirty="0">
                <a:solidFill>
                  <a:schemeClr val="tx1"/>
                </a:solidFill>
                <a:latin typeface="Candara" pitchFamily="34" charset="0"/>
              </a:rPr>
              <a:t/>
            </a:r>
            <a:br>
              <a:rPr lang="en-US" sz="3200" b="1" dirty="0">
                <a:solidFill>
                  <a:schemeClr val="tx1"/>
                </a:solidFill>
                <a:latin typeface="Candara" pitchFamily="34" charset="0"/>
              </a:rPr>
            </a:br>
            <a:r>
              <a:rPr lang="en-US" sz="3200" b="1" dirty="0">
                <a:solidFill>
                  <a:schemeClr val="tx1"/>
                </a:solidFill>
                <a:latin typeface="Candara" pitchFamily="34" charset="0"/>
              </a:rPr>
              <a:t>2. Netball </a:t>
            </a:r>
            <a:r>
              <a:rPr lang="ru-RU" sz="3200" b="1" dirty="0" smtClean="0">
                <a:solidFill>
                  <a:schemeClr val="tx1"/>
                </a:solidFill>
                <a:latin typeface="Candara" pitchFamily="34" charset="0"/>
              </a:rPr>
              <a:t>                  </a:t>
            </a:r>
            <a:r>
              <a:rPr lang="en-US" sz="3200" b="1" dirty="0" smtClean="0">
                <a:solidFill>
                  <a:srgbClr val="C00000"/>
                </a:solidFill>
                <a:latin typeface="Candara" pitchFamily="34" charset="0"/>
              </a:rPr>
              <a:t>49</a:t>
            </a:r>
            <a:r>
              <a:rPr lang="en-US" sz="3200" b="1" dirty="0">
                <a:solidFill>
                  <a:srgbClr val="C00000"/>
                </a:solidFill>
                <a:latin typeface="Candara" pitchFamily="34" charset="0"/>
              </a:rPr>
              <a:t>%</a:t>
            </a:r>
            <a:r>
              <a:rPr lang="en-US" sz="3200" b="1" dirty="0">
                <a:solidFill>
                  <a:schemeClr val="tx1"/>
                </a:solidFill>
                <a:latin typeface="Candara" pitchFamily="34" charset="0"/>
              </a:rPr>
              <a:t/>
            </a:r>
            <a:br>
              <a:rPr lang="en-US" sz="3200" b="1" dirty="0">
                <a:solidFill>
                  <a:schemeClr val="tx1"/>
                </a:solidFill>
                <a:latin typeface="Candara" pitchFamily="34" charset="0"/>
              </a:rPr>
            </a:br>
            <a:r>
              <a:rPr lang="en-US" sz="3200" b="1" dirty="0">
                <a:solidFill>
                  <a:schemeClr val="tx1"/>
                </a:solidFill>
                <a:latin typeface="Candara" pitchFamily="34" charset="0"/>
              </a:rPr>
              <a:t>3. Cricket </a:t>
            </a:r>
            <a:r>
              <a:rPr lang="ru-RU" sz="3200" b="1" dirty="0" smtClean="0">
                <a:solidFill>
                  <a:schemeClr val="tx1"/>
                </a:solidFill>
                <a:latin typeface="Candara" pitchFamily="34" charset="0"/>
              </a:rPr>
              <a:t>                   </a:t>
            </a:r>
            <a:r>
              <a:rPr lang="en-US" sz="3200" b="1" dirty="0" smtClean="0">
                <a:solidFill>
                  <a:srgbClr val="C00000"/>
                </a:solidFill>
                <a:latin typeface="Candara" pitchFamily="34" charset="0"/>
              </a:rPr>
              <a:t>48</a:t>
            </a:r>
            <a:r>
              <a:rPr lang="en-US" sz="3200" b="1" dirty="0">
                <a:solidFill>
                  <a:srgbClr val="C00000"/>
                </a:solidFill>
                <a:latin typeface="Candara" pitchFamily="34" charset="0"/>
              </a:rPr>
              <a:t>%</a:t>
            </a:r>
            <a:r>
              <a:rPr lang="en-US" sz="3200" b="1" dirty="0">
                <a:solidFill>
                  <a:schemeClr val="tx1"/>
                </a:solidFill>
                <a:latin typeface="Candara" pitchFamily="34" charset="0"/>
              </a:rPr>
              <a:t/>
            </a:r>
            <a:br>
              <a:rPr lang="en-US" sz="3200" b="1" dirty="0">
                <a:solidFill>
                  <a:schemeClr val="tx1"/>
                </a:solidFill>
                <a:latin typeface="Candara" pitchFamily="34" charset="0"/>
              </a:rPr>
            </a:br>
            <a:r>
              <a:rPr lang="en-US" sz="3200" b="1" dirty="0">
                <a:solidFill>
                  <a:schemeClr val="tx1"/>
                </a:solidFill>
                <a:latin typeface="Candara" pitchFamily="34" charset="0"/>
              </a:rPr>
              <a:t>4. Rugby league </a:t>
            </a:r>
            <a:r>
              <a:rPr lang="ru-RU" sz="3200" b="1" dirty="0" smtClean="0">
                <a:solidFill>
                  <a:schemeClr val="tx1"/>
                </a:solidFill>
                <a:latin typeface="Candara" pitchFamily="34" charset="0"/>
              </a:rPr>
              <a:t>      </a:t>
            </a:r>
            <a:r>
              <a:rPr lang="en-US" sz="3200" b="1" dirty="0" smtClean="0">
                <a:solidFill>
                  <a:srgbClr val="C00000"/>
                </a:solidFill>
                <a:latin typeface="Candara" pitchFamily="34" charset="0"/>
              </a:rPr>
              <a:t>43</a:t>
            </a:r>
            <a:r>
              <a:rPr lang="en-US" sz="3200" b="1" dirty="0">
                <a:solidFill>
                  <a:srgbClr val="C00000"/>
                </a:solidFill>
                <a:latin typeface="Candara" pitchFamily="34" charset="0"/>
              </a:rPr>
              <a:t>%</a:t>
            </a:r>
            <a:r>
              <a:rPr lang="en-US" sz="3200" b="1" dirty="0">
                <a:solidFill>
                  <a:schemeClr val="tx1"/>
                </a:solidFill>
                <a:latin typeface="Candara" pitchFamily="34" charset="0"/>
              </a:rPr>
              <a:t/>
            </a:r>
            <a:br>
              <a:rPr lang="en-US" sz="3200" b="1" dirty="0">
                <a:solidFill>
                  <a:schemeClr val="tx1"/>
                </a:solidFill>
                <a:latin typeface="Candara" pitchFamily="34" charset="0"/>
              </a:rPr>
            </a:br>
            <a:r>
              <a:rPr lang="en-US" sz="3200" b="1" dirty="0">
                <a:solidFill>
                  <a:schemeClr val="tx1"/>
                </a:solidFill>
                <a:latin typeface="Candara" pitchFamily="34" charset="0"/>
              </a:rPr>
              <a:t>5. Rowing </a:t>
            </a:r>
            <a:r>
              <a:rPr lang="ru-RU" sz="3200" b="1" dirty="0" smtClean="0">
                <a:solidFill>
                  <a:schemeClr val="tx1"/>
                </a:solidFill>
                <a:latin typeface="Candara" pitchFamily="34" charset="0"/>
              </a:rPr>
              <a:t>                  </a:t>
            </a:r>
            <a:r>
              <a:rPr lang="en-US" sz="3200" b="1" dirty="0" smtClean="0">
                <a:solidFill>
                  <a:srgbClr val="C00000"/>
                </a:solidFill>
                <a:latin typeface="Candara" pitchFamily="34" charset="0"/>
              </a:rPr>
              <a:t>41</a:t>
            </a:r>
            <a:r>
              <a:rPr lang="en-US" sz="3200" b="1" dirty="0">
                <a:solidFill>
                  <a:srgbClr val="C00000"/>
                </a:solidFill>
                <a:latin typeface="Candara" pitchFamily="34" charset="0"/>
              </a:rPr>
              <a:t>%</a:t>
            </a:r>
            <a:r>
              <a:rPr lang="en-US" sz="3200" b="1" dirty="0">
                <a:solidFill>
                  <a:schemeClr val="tx1"/>
                </a:solidFill>
                <a:latin typeface="Candara" pitchFamily="34" charset="0"/>
              </a:rPr>
              <a:t/>
            </a:r>
            <a:br>
              <a:rPr lang="en-US" sz="3200" b="1" dirty="0">
                <a:solidFill>
                  <a:schemeClr val="tx1"/>
                </a:solidFill>
                <a:latin typeface="Candara" pitchFamily="34" charset="0"/>
              </a:rPr>
            </a:br>
            <a:r>
              <a:rPr lang="en-US" sz="3200" b="1" dirty="0">
                <a:solidFill>
                  <a:schemeClr val="tx1"/>
                </a:solidFill>
                <a:latin typeface="Candara" pitchFamily="34" charset="0"/>
              </a:rPr>
              <a:t>6. Football (soccer) </a:t>
            </a:r>
            <a:r>
              <a:rPr lang="en-US" sz="3200" b="1" dirty="0">
                <a:solidFill>
                  <a:srgbClr val="C00000"/>
                </a:solidFill>
                <a:latin typeface="Candara" pitchFamily="34" charset="0"/>
              </a:rPr>
              <a:t>37%</a:t>
            </a:r>
          </a:p>
        </p:txBody>
      </p:sp>
    </p:spTree>
    <p:extLst>
      <p:ext uri="{BB962C8B-B14F-4D97-AF65-F5344CB8AC3E}">
        <p14:creationId xmlns:p14="http://schemas.microsoft.com/office/powerpoint/2010/main" val="1549801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999656" y="-2242973"/>
            <a:ext cx="6192688" cy="11233248"/>
          </a:xfrm>
          <a:prstGeom prst="wedgeRoundRectCallout">
            <a:avLst>
              <a:gd name="adj1" fmla="val -19880"/>
              <a:gd name="adj2" fmla="val 50074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3791744" y="326065"/>
            <a:ext cx="396044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Sport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0" y="783265"/>
            <a:ext cx="5771964" cy="278975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Times New Roman"/>
              </a:rPr>
              <a:t>Rugby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Times New Roman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Times New Roman"/>
              </a:rPr>
              <a:t>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Calibri"/>
              </a:rPr>
              <a:t>is popular across all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Calibri"/>
              </a:rPr>
              <a:t>ages and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Calibri"/>
              </a:rPr>
              <a:t>races in New Zealand. </a:t>
            </a:r>
            <a:endParaRPr lang="en-US" dirty="0" smtClean="0">
              <a:solidFill>
                <a:prstClr val="black"/>
              </a:solidFill>
              <a:latin typeface="Berlin Sans FB" pitchFamily="34" charset="0"/>
              <a:ea typeface="Times New Roman"/>
              <a:cs typeface="Calibri"/>
            </a:endParaRPr>
          </a:p>
          <a:p>
            <a:pPr algn="ctr"/>
            <a:endParaRPr lang="en-US" dirty="0" smtClean="0">
              <a:solidFill>
                <a:prstClr val="black"/>
              </a:solidFill>
              <a:latin typeface="Berlin Sans FB" pitchFamily="34" charset="0"/>
              <a:ea typeface="Times New Roman"/>
              <a:cs typeface="Calibri"/>
            </a:endParaRPr>
          </a:p>
          <a:p>
            <a:pPr algn="ctr"/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The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Times New Roman"/>
              </a:rPr>
              <a:t> 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Times New Roman"/>
              </a:rPr>
              <a:t>All Blacks 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Times New Roman"/>
              </a:rPr>
              <a:t> </a:t>
            </a:r>
            <a:endParaRPr lang="en-US" dirty="0">
              <a:solidFill>
                <a:prstClr val="black"/>
              </a:solidFill>
              <a:latin typeface="Berlin Sans FB" pitchFamily="34" charset="0"/>
              <a:ea typeface="Times New Roman"/>
              <a:cs typeface="Times New Roman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Calibri"/>
              </a:rPr>
              <a:t>Kiwi’s national rugby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Calibri"/>
              </a:rPr>
              <a:t>team is one of the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Calibri"/>
              </a:rPr>
              <a:t>best rugby teams in all of the world!</a:t>
            </a:r>
            <a:endParaRPr lang="en-GB" dirty="0">
              <a:solidFill>
                <a:prstClr val="black"/>
              </a:solidFill>
              <a:latin typeface="Berlin Sans FB" pitchFamily="34" charset="0"/>
              <a:ea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96445">
            <a:off x="5613087" y="1039502"/>
            <a:ext cx="4674566" cy="283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30459">
            <a:off x="7362632" y="2950114"/>
            <a:ext cx="4045007" cy="2638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8" y="3373651"/>
            <a:ext cx="4122836" cy="2647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Овал 8"/>
          <p:cNvSpPr/>
          <p:nvPr/>
        </p:nvSpPr>
        <p:spPr>
          <a:xfrm>
            <a:off x="4583832" y="4987742"/>
            <a:ext cx="5688632" cy="13215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The Black 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Caps</a:t>
            </a:r>
          </a:p>
          <a:p>
            <a:pPr lvl="0" algn="ctr"/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he </a:t>
            </a:r>
            <a:r>
              <a:rPr lang="en-US" dirty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national Cricket </a:t>
            </a:r>
            <a:r>
              <a:rPr lang="en-US" dirty="0" smtClean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team</a:t>
            </a:r>
            <a:endParaRPr lang="en-GB" dirty="0">
              <a:solidFill>
                <a:prstClr val="black"/>
              </a:solidFill>
              <a:latin typeface="Berlin Sans FB" pitchFamily="34" charset="0"/>
              <a:ea typeface="Times New Roman"/>
              <a:cs typeface="Times New Roman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0800000" flipV="1">
            <a:off x="5167634" y="5460512"/>
            <a:ext cx="978408" cy="188019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161543" y="1980668"/>
            <a:ext cx="978408" cy="1974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78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999506" y="-2194215"/>
            <a:ext cx="6192688" cy="11233248"/>
          </a:xfrm>
          <a:prstGeom prst="wedgeRoundRectCallout">
            <a:avLst>
              <a:gd name="adj1" fmla="val -19880"/>
              <a:gd name="adj2" fmla="val 50074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3791744" y="326065"/>
            <a:ext cx="396044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Sport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908186" y="783265"/>
            <a:ext cx="4996618" cy="19442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Times New Roman"/>
              </a:rPr>
              <a:t>The 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Times New Roman"/>
              </a:rPr>
              <a:t>Tall Blacks </a:t>
            </a:r>
            <a:endParaRPr lang="en-US" sz="2400" b="1" i="1" dirty="0" smtClean="0">
              <a:solidFill>
                <a:schemeClr val="accent2">
                  <a:lumMod val="75000"/>
                </a:schemeClr>
              </a:solidFill>
              <a:latin typeface="Berlin Sans FB" pitchFamily="34" charset="0"/>
              <a:ea typeface="Times New Roman"/>
              <a:cs typeface="Times New Roman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Times New Roman"/>
              </a:rPr>
              <a:t>the national basketball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Times New Roman"/>
              </a:rPr>
              <a:t>team</a:t>
            </a:r>
            <a:r>
              <a:rPr lang="en-US" dirty="0">
                <a:solidFill>
                  <a:prstClr val="black"/>
                </a:solidFill>
                <a:ea typeface="Times New Roman"/>
                <a:cs typeface="Times New Roman"/>
              </a:rPr>
              <a:t>.</a:t>
            </a:r>
            <a:endParaRPr lang="en-GB" sz="11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algn="ctr"/>
            <a:endParaRPr lang="en-GB" dirty="0">
              <a:solidFill>
                <a:prstClr val="black"/>
              </a:solidFill>
              <a:latin typeface="Berlin Sans FB" pitchFamily="34" charset="0"/>
              <a:ea typeface="Times New Roman"/>
              <a:cs typeface="Times New Roman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09262" y="3284245"/>
            <a:ext cx="4729647" cy="13215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the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All 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Whites</a:t>
            </a:r>
            <a:endParaRPr lang="en-US" sz="2400" b="1" i="1" dirty="0">
              <a:solidFill>
                <a:schemeClr val="accent2">
                  <a:lumMod val="50000"/>
                </a:schemeClr>
              </a:solidFill>
              <a:latin typeface="Berlin Sans FB" pitchFamily="34" charset="0"/>
              <a:ea typeface="Times New Roman"/>
              <a:cs typeface="Calibri"/>
            </a:endParaRPr>
          </a:p>
          <a:p>
            <a:pPr lvl="0" algn="ctr"/>
            <a:r>
              <a:rPr lang="en-US" dirty="0" smtClean="0">
                <a:solidFill>
                  <a:srgbClr val="000000"/>
                </a:solidFill>
                <a:latin typeface="Berlin Sans FB" pitchFamily="34" charset="0"/>
                <a:ea typeface="Times New Roman"/>
                <a:cs typeface="Calibri"/>
              </a:rPr>
              <a:t>Kiwi’s national soccer team</a:t>
            </a:r>
            <a:endParaRPr lang="en-GB" dirty="0">
              <a:solidFill>
                <a:prstClr val="black"/>
              </a:solidFill>
              <a:latin typeface="Berlin Sans FB" pitchFamily="34" charset="0"/>
              <a:ea typeface="Times New Roman"/>
              <a:cs typeface="Times New Roman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4908186" y="1484784"/>
            <a:ext cx="978408" cy="19747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0" y="1135996"/>
            <a:ext cx="3744416" cy="2107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0" y="4300793"/>
            <a:ext cx="3600400" cy="2233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98081" y="4430903"/>
            <a:ext cx="3744416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Netball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Calibri"/>
              </a:rPr>
              <a:t> 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Berlin Sans FB" pitchFamily="34" charset="0"/>
              <a:ea typeface="Times New Roman"/>
              <a:cs typeface="Calibri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Times New Roman"/>
                <a:cs typeface="Calibri"/>
              </a:rPr>
              <a:t>is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Calibri"/>
              </a:rPr>
              <a:t>the most popular women's sport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Times New Roman"/>
                <a:cs typeface="Calibri"/>
              </a:rPr>
              <a:t>in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Calibri"/>
              </a:rPr>
              <a:t>New Zealand. </a:t>
            </a:r>
            <a:endParaRPr lang="en-US" dirty="0" smtClean="0">
              <a:solidFill>
                <a:schemeClr val="tx1"/>
              </a:solidFill>
              <a:latin typeface="Berlin Sans FB" pitchFamily="34" charset="0"/>
              <a:ea typeface="Times New Roman"/>
              <a:cs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9215">
            <a:off x="5311159" y="2273514"/>
            <a:ext cx="3280979" cy="2297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6426">
            <a:off x="8075237" y="2583771"/>
            <a:ext cx="3096344" cy="2333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Овал 14"/>
          <p:cNvSpPr/>
          <p:nvPr/>
        </p:nvSpPr>
        <p:spPr>
          <a:xfrm>
            <a:off x="7814355" y="5085184"/>
            <a:ext cx="3898119" cy="16344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Berlin Sans FB" pitchFamily="34" charset="0"/>
              </a:rPr>
              <a:t>The Silver Ferns </a:t>
            </a:r>
            <a:endParaRPr lang="en-US" sz="2400" b="1" i="1" dirty="0" smtClean="0">
              <a:solidFill>
                <a:schemeClr val="accent2">
                  <a:lumMod val="50000"/>
                </a:schemeClr>
              </a:solidFill>
              <a:latin typeface="Berlin Sans FB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he national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Netball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team</a:t>
            </a:r>
            <a:endParaRPr lang="en-US" dirty="0">
              <a:solidFill>
                <a:schemeClr val="tx1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54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479375" y="260648"/>
            <a:ext cx="8208911" cy="4494404"/>
          </a:xfrm>
          <a:prstGeom prst="wedgeRoundRectCallout">
            <a:avLst>
              <a:gd name="adj1" fmla="val -74080"/>
              <a:gd name="adj2" fmla="val -13159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ndara" pitchFamily="34" charset="0"/>
              </a:rPr>
              <a:t>For its small population, New Zealand is the homeland of many world-famous people,</a:t>
            </a:r>
          </a:p>
          <a:p>
            <a:pPr lvl="0" algn="ctr"/>
            <a:r>
              <a:rPr lang="en-US" sz="4400" b="1" dirty="0">
                <a:solidFill>
                  <a:prstClr val="black"/>
                </a:solidFill>
                <a:latin typeface="Candara" pitchFamily="34" charset="0"/>
              </a:rPr>
              <a:t>who have changed or benefited the world in some way.</a:t>
            </a:r>
          </a:p>
        </p:txBody>
      </p:sp>
      <p:pic>
        <p:nvPicPr>
          <p:cNvPr id="1046" name="Рисунок 104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42"/>
          <a:stretch/>
        </p:blipFill>
        <p:spPr>
          <a:xfrm>
            <a:off x="8955938" y="-33479"/>
            <a:ext cx="3360124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28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3143672" y="-2115616"/>
            <a:ext cx="6120680" cy="11017224"/>
          </a:xfrm>
          <a:prstGeom prst="wedgeRoundRectCallout">
            <a:avLst>
              <a:gd name="adj1" fmla="val -19695"/>
              <a:gd name="adj2" fmla="val 5043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172739" y="47667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en-US" sz="4800" b="1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Famous Kiwis</a:t>
            </a:r>
            <a:endParaRPr lang="en-US" sz="4800" b="1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796" y="830677"/>
            <a:ext cx="2863205" cy="2226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586" y="3045918"/>
            <a:ext cx="2644852" cy="3119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48" y="713194"/>
            <a:ext cx="2382912" cy="202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0380">
            <a:off x="8900593" y="2257617"/>
            <a:ext cx="2665055" cy="3160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583831" y="1412776"/>
            <a:ext cx="3816425" cy="15841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Baron Ernest Rutherford 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Berlin Sans FB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the first scientist in the world to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split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the atom in 1919</a:t>
            </a:r>
            <a:endParaRPr lang="en-GB" dirty="0">
              <a:solidFill>
                <a:schemeClr val="tx1"/>
              </a:solidFill>
              <a:latin typeface="Berlin Sans FB" pitchFamily="34" charset="0"/>
              <a:cs typeface="Arial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01137" y="4605606"/>
            <a:ext cx="5807968" cy="16561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Berlin Sans FB" pitchFamily="34" charset="0"/>
              </a:rPr>
              <a:t>Sir Harold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Berlin Sans FB" pitchFamily="34" charset="0"/>
              </a:rPr>
              <a:t>Gillies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Berlin Sans FB" pitchFamily="34" charset="0"/>
              </a:rPr>
              <a:t> </a:t>
            </a:r>
            <a:endParaRPr lang="en-US" sz="2400" b="1" i="1" dirty="0" smtClean="0">
              <a:solidFill>
                <a:schemeClr val="accent2">
                  <a:lumMod val="50000"/>
                </a:schemeClr>
              </a:solidFill>
              <a:latin typeface="Berlin Sans FB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the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father of plastic surgery</a:t>
            </a:r>
          </a:p>
        </p:txBody>
      </p:sp>
      <p:sp>
        <p:nvSpPr>
          <p:cNvPr id="16" name="Овал 15"/>
          <p:cNvSpPr/>
          <p:nvPr/>
        </p:nvSpPr>
        <p:spPr>
          <a:xfrm>
            <a:off x="5951984" y="4844672"/>
            <a:ext cx="5760640" cy="18246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Berlin Sans FB" pitchFamily="34" charset="0"/>
                <a:ea typeface="Times New Roman"/>
                <a:cs typeface="Times New Roman"/>
              </a:rPr>
              <a:t>Sir Ed Hillary         </a:t>
            </a:r>
            <a:endParaRPr lang="en-GB" sz="2400" b="1" i="1" dirty="0">
              <a:solidFill>
                <a:schemeClr val="accent2">
                  <a:lumMod val="50000"/>
                </a:schemeClr>
              </a:solidFill>
              <a:latin typeface="Berlin Sans FB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Times New Roman"/>
                <a:cs typeface="Times New Roman"/>
              </a:rPr>
              <a:t>      the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Times New Roman"/>
              </a:rPr>
              <a:t>first person to climb Mount Everest in 1953 </a:t>
            </a:r>
            <a:endParaRPr lang="en-GB" dirty="0">
              <a:solidFill>
                <a:schemeClr val="tx1"/>
              </a:solidFill>
              <a:latin typeface="Berlin Sans FB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0093">
            <a:off x="1889446" y="1664588"/>
            <a:ext cx="2530439" cy="3222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5629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3143672" y="-2115616"/>
            <a:ext cx="6120680" cy="11017224"/>
          </a:xfrm>
          <a:prstGeom prst="wedgeRoundRectCallout">
            <a:avLst>
              <a:gd name="adj1" fmla="val -19695"/>
              <a:gd name="adj2" fmla="val 5043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87688" y="476672"/>
            <a:ext cx="734481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en-US" sz="4800" b="1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Famous Kiwis</a:t>
            </a:r>
            <a:endParaRPr lang="en-US" sz="4800" b="1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83831" y="1412776"/>
            <a:ext cx="3816425" cy="15841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chemeClr val="tx1"/>
              </a:solidFill>
              <a:latin typeface="Berlin Sans FB" pitchFamily="34" charset="0"/>
              <a:cs typeface="Arial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53020" y="4878278"/>
            <a:ext cx="5807968" cy="16561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Berlin Sans FB" pitchFamily="34" charset="0"/>
              </a:rPr>
              <a:t>Russell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Berlin Sans FB" pitchFamily="34" charset="0"/>
              </a:rPr>
              <a:t>Crowe  (Gladiator)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famous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Hollywood actor</a:t>
            </a:r>
          </a:p>
          <a:p>
            <a:pPr algn="ctr"/>
            <a:endParaRPr lang="en-US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951984" y="4844672"/>
            <a:ext cx="5760640" cy="18246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GB" dirty="0">
              <a:solidFill>
                <a:schemeClr val="tx1"/>
              </a:solidFill>
              <a:latin typeface="Berlin Sans FB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01" y="1000124"/>
            <a:ext cx="4248472" cy="329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011" y="1401510"/>
            <a:ext cx="3334925" cy="39578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вал 5"/>
          <p:cNvSpPr/>
          <p:nvPr/>
        </p:nvSpPr>
        <p:spPr>
          <a:xfrm>
            <a:off x="5163691" y="1258025"/>
            <a:ext cx="5132845" cy="1296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Peter Jackson </a:t>
            </a:r>
            <a:endParaRPr lang="en-US" sz="2400" b="1" i="1" dirty="0" smtClean="0">
              <a:solidFill>
                <a:schemeClr val="accent2">
                  <a:lumMod val="75000"/>
                </a:schemeClr>
              </a:solidFill>
              <a:latin typeface="Berlin Sans FB" pitchFamily="34" charset="0"/>
            </a:endParaRPr>
          </a:p>
          <a:p>
            <a:pPr algn="ctr"/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the director and producer of The Lord of the Rings trilogy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37" y="2646610"/>
            <a:ext cx="4032448" cy="294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2204863"/>
            <a:ext cx="3482185" cy="4227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612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2135560" y="457914"/>
            <a:ext cx="7776864" cy="4698523"/>
          </a:xfrm>
          <a:prstGeom prst="wedgeRoundRectCallout">
            <a:avLst>
              <a:gd name="adj1" fmla="val -19695"/>
              <a:gd name="adj2" fmla="val 5043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single objective of this project is to provide students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with comprehensive information on different aspects of life in New Zealand – the country which, according to the annual global Prosperity Index of 2016, ranked as the most prosperous nation in the world.</a:t>
            </a:r>
          </a:p>
          <a:p>
            <a:pPr algn="ctr"/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000" u="sng" dirty="0" smtClean="0">
                <a:solidFill>
                  <a:srgbClr val="0000FF"/>
                </a:solidFill>
                <a:ea typeface="Calibri"/>
                <a:cs typeface="Times New Roman"/>
                <a:hlinkClick r:id="rId3"/>
              </a:rPr>
              <a:t>https</a:t>
            </a:r>
            <a:r>
              <a:rPr lang="ru-RU" sz="2000" u="sng" dirty="0">
                <a:solidFill>
                  <a:srgbClr val="0000FF"/>
                </a:solidFill>
                <a:ea typeface="Calibri"/>
                <a:cs typeface="Times New Roman"/>
                <a:hlinkClick r:id="rId3"/>
              </a:rPr>
              <a:t>://www.youtube.com/watch?v=Dl2su4enJhI</a:t>
            </a:r>
            <a:endParaRPr lang="ru-RU" sz="2000" dirty="0">
              <a:ea typeface="Calibri"/>
              <a:cs typeface="Times New Roman"/>
            </a:endParaRPr>
          </a:p>
          <a:p>
            <a:pPr algn="ctr"/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7688" y="436510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400" b="1" dirty="0" smtClean="0">
              <a:latin typeface="Candara" pitchFamily="34" charset="0"/>
            </a:endParaRPr>
          </a:p>
          <a:p>
            <a:pPr marL="342900" lvl="0" indent="-342900">
              <a:buAutoNum type="arabicPeriod"/>
            </a:pPr>
            <a:endParaRPr lang="en-US" sz="1400" b="1" dirty="0" smtClean="0"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5520" y="1"/>
            <a:ext cx="8280920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3632" y="5635000"/>
            <a:ext cx="6768751" cy="709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ln>
                <a:solidFill>
                  <a:schemeClr val="accent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77074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5830921" y="-1648631"/>
            <a:ext cx="3708420" cy="8460470"/>
          </a:xfrm>
          <a:prstGeom prst="wedgeRoundRectCallout">
            <a:avLst>
              <a:gd name="adj1" fmla="val -17599"/>
              <a:gd name="adj2" fmla="val -6091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431704" y="727394"/>
            <a:ext cx="792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smtClean="0">
                <a:latin typeface="Candara" pitchFamily="34" charset="0"/>
              </a:rPr>
              <a:t>   Kiwis are </a:t>
            </a:r>
            <a:r>
              <a:rPr lang="en-US" sz="5400" b="1" dirty="0">
                <a:latin typeface="Candara" pitchFamily="34" charset="0"/>
              </a:rPr>
              <a:t>also responsible for some of the most famous inventions of all time.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6503" y="324405"/>
            <a:ext cx="3889375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733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191344" y="188640"/>
            <a:ext cx="11809312" cy="6481326"/>
          </a:xfrm>
          <a:prstGeom prst="wedgeRoundRectCallout">
            <a:avLst>
              <a:gd name="adj1" fmla="val 50166"/>
              <a:gd name="adj2" fmla="val -18569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800" b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3792" y="677181"/>
            <a:ext cx="5688632" cy="460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solidFill>
                <a:schemeClr val="bg2">
                  <a:lumMod val="25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79" y="1839945"/>
            <a:ext cx="3571875" cy="780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1762" y="3845259"/>
            <a:ext cx="3510422" cy="294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348" y="-397182"/>
            <a:ext cx="3987564" cy="447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20136" y="1124744"/>
            <a:ext cx="446449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DISPOSABLE SYRINGE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Colin Murdoch came up with the idea for the disposable syringe, a simple device that has saved millions of lives around the world. </a:t>
            </a:r>
          </a:p>
        </p:txBody>
      </p:sp>
      <p:sp>
        <p:nvSpPr>
          <p:cNvPr id="4" name="Прямоугольник 3"/>
          <p:cNvSpPr/>
          <p:nvPr/>
        </p:nvSpPr>
        <p:spPr>
          <a:xfrm rot="20251044">
            <a:off x="349487" y="819834"/>
            <a:ext cx="325485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Berlin Sans FB" pitchFamily="34" charset="0"/>
              </a:rPr>
              <a:t>Richard William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Berlin Sans FB" pitchFamily="34" charset="0"/>
              </a:rPr>
              <a:t>Pearse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Berlin Sans FB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97457" y="2296799"/>
            <a:ext cx="5986516" cy="1797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Berlin Sans FB" pitchFamily="34" charset="0"/>
              </a:rPr>
              <a:t>FLYING</a:t>
            </a:r>
          </a:p>
          <a:p>
            <a:pPr lvl="0" algn="ctr"/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New Zealander Richard William </a:t>
            </a:r>
            <a:r>
              <a:rPr lang="en-US" dirty="0" err="1">
                <a:solidFill>
                  <a:prstClr val="black"/>
                </a:solidFill>
                <a:latin typeface="Berlin Sans FB" pitchFamily="34" charset="0"/>
              </a:rPr>
              <a:t>Pearse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 is believed to have taken the world’s first flight in a plane on March 31, 1903, nine months before the Wright Brothers in the United States.</a:t>
            </a:r>
          </a:p>
        </p:txBody>
      </p:sp>
      <p:sp>
        <p:nvSpPr>
          <p:cNvPr id="6" name="Прямоугольник 5"/>
          <p:cNvSpPr/>
          <p:nvPr/>
        </p:nvSpPr>
        <p:spPr>
          <a:xfrm rot="19830998">
            <a:off x="3272596" y="1028193"/>
            <a:ext cx="348078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Berlin Sans FB" pitchFamily="34" charset="0"/>
              </a:rPr>
              <a:t>Colin Murdoch </a:t>
            </a:r>
          </a:p>
        </p:txBody>
      </p:sp>
      <p:sp>
        <p:nvSpPr>
          <p:cNvPr id="7" name="Прямоугольник 6"/>
          <p:cNvSpPr/>
          <p:nvPr/>
        </p:nvSpPr>
        <p:spPr>
          <a:xfrm rot="19950148">
            <a:off x="2505074" y="5743081"/>
            <a:ext cx="1934741" cy="710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Berlin Sans FB" pitchFamily="34" charset="0"/>
              </a:rPr>
              <a:t>Alan Gibbs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56283" y="4293096"/>
            <a:ext cx="3941967" cy="1569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Berlin Sans FB" pitchFamily="34" charset="0"/>
              </a:rPr>
              <a:t>AMPHIBIOUS VEHICLE</a:t>
            </a:r>
          </a:p>
          <a:p>
            <a:pPr lvl="0" algn="ctr"/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Alan Gibbs has invented the world's first high speed sports vehicle that travels on water as well as land.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40434" y="245753"/>
            <a:ext cx="5829809" cy="590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Kiwi Inventions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756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263352" y="116632"/>
            <a:ext cx="11593288" cy="6624736"/>
          </a:xfrm>
          <a:prstGeom prst="wedgeRoundRectCallout">
            <a:avLst>
              <a:gd name="adj1" fmla="val 50166"/>
              <a:gd name="adj2" fmla="val -18569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800" b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3792" y="677181"/>
            <a:ext cx="5688632" cy="460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solidFill>
                <a:schemeClr val="bg2">
                  <a:lumMod val="2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9960" y="248233"/>
            <a:ext cx="5688632" cy="732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Kiwi Inventions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090" y="4325802"/>
            <a:ext cx="4460782" cy="1839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E36C0A"/>
                </a:solidFill>
                <a:latin typeface="Berlin Sans FB" pitchFamily="34" charset="0"/>
                <a:ea typeface="Times New Roman"/>
                <a:cs typeface="Times New Roman"/>
              </a:rPr>
              <a:t>REFEREE’S WHISTLE</a:t>
            </a:r>
            <a:endParaRPr lang="en-GB" sz="2400" dirty="0">
              <a:solidFill>
                <a:prstClr val="black"/>
              </a:solidFill>
              <a:latin typeface="Berlin Sans FB" pitchFamily="34" charset="0"/>
              <a:ea typeface="Times New Roman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Arial" pitchFamily="34" charset="0"/>
              </a:rPr>
              <a:t>New Zealand referee</a:t>
            </a:r>
            <a:r>
              <a:rPr lang="en-US" b="1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Arial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Arial" pitchFamily="34" charset="0"/>
              </a:rPr>
              <a:t>William </a:t>
            </a:r>
            <a:r>
              <a:rPr lang="en-US" dirty="0" err="1">
                <a:solidFill>
                  <a:schemeClr val="tx1"/>
                </a:solidFill>
                <a:latin typeface="Berlin Sans FB" pitchFamily="34" charset="0"/>
                <a:ea typeface="Times New Roman"/>
                <a:cs typeface="Arial" pitchFamily="34" charset="0"/>
              </a:rPr>
              <a:t>Atack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Arial" pitchFamily="34" charset="0"/>
              </a:rPr>
              <a:t> became the first person in the world to use a whistle to stop a game in 1884.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 </a:t>
            </a:r>
            <a:endParaRPr lang="en-GB" sz="1200" dirty="0"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096081">
            <a:off x="1990959" y="3311344"/>
            <a:ext cx="259668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William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Atack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59996" y="6008667"/>
            <a:ext cx="2916324" cy="7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Arial" pitchFamily="34" charset="0"/>
              </a:rPr>
              <a:t>Arthur Lydiard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1744" y="1499191"/>
            <a:ext cx="4248471" cy="1482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Berlin Sans FB" pitchFamily="34" charset="0"/>
                <a:ea typeface="Times New Roman"/>
                <a:cs typeface="Times New Roman"/>
              </a:rPr>
              <a:t>BUNGEE JUMPING</a:t>
            </a:r>
            <a:endParaRPr lang="en-GB" sz="2400" dirty="0">
              <a:solidFill>
                <a:srgbClr val="ED7D31">
                  <a:lumMod val="75000"/>
                </a:srgbClr>
              </a:solidFill>
              <a:latin typeface="Berlin Sans FB" pitchFamily="34" charset="0"/>
              <a:ea typeface="Times New Roman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Arial" pitchFamily="34" charset="0"/>
              </a:rPr>
              <a:t>AJ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Times New Roman"/>
                <a:cs typeface="Arial" pitchFamily="34" charset="0"/>
              </a:rPr>
              <a:t>Hackett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Arial" pitchFamily="34" charset="0"/>
              </a:rPr>
              <a:t>pioneered the bungee jump, opening the world's first commercial site in 1988.</a:t>
            </a:r>
            <a:endParaRPr lang="en-GB" dirty="0">
              <a:solidFill>
                <a:prstClr val="black"/>
              </a:solidFill>
              <a:latin typeface="Berlin Sans FB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240" y="617959"/>
            <a:ext cx="2844367" cy="32783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69" y="490176"/>
            <a:ext cx="2592534" cy="37008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155" y="3212976"/>
            <a:ext cx="3667595" cy="32342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20203929">
            <a:off x="7791711" y="3699133"/>
            <a:ext cx="193620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AJ Hackett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813562" y="4368533"/>
            <a:ext cx="4032448" cy="1635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E36C0A"/>
                </a:solidFill>
                <a:latin typeface="Berlin Sans FB" pitchFamily="34" charset="0"/>
                <a:ea typeface="Times New Roman"/>
                <a:cs typeface="Times New Roman"/>
              </a:rPr>
              <a:t>JOGGING</a:t>
            </a:r>
            <a:endParaRPr lang="en-GB" sz="2400" b="1" dirty="0">
              <a:solidFill>
                <a:prstClr val="black"/>
              </a:solidFill>
              <a:latin typeface="Berlin Sans FB" pitchFamily="34" charset="0"/>
              <a:ea typeface="Times New Roman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Arial" pitchFamily="34" charset="0"/>
              </a:rPr>
              <a:t>Running coach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Arial" pitchFamily="34" charset="0"/>
              </a:rPr>
              <a:t>Arthur Lydiard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Arial" pitchFamily="34" charset="0"/>
              </a:rPr>
              <a:t>developed a training technique for runners that the world now calls jogging. </a:t>
            </a:r>
            <a:endParaRPr lang="en-GB" dirty="0">
              <a:solidFill>
                <a:prstClr val="black"/>
              </a:solidFill>
              <a:latin typeface="Berlin Sans FB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8383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767408" y="476672"/>
            <a:ext cx="7920880" cy="4104456"/>
          </a:xfrm>
          <a:prstGeom prst="wedgeRoundRectCallout">
            <a:avLst>
              <a:gd name="adj1" fmla="val -75095"/>
              <a:gd name="adj2" fmla="val -12076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ndara" pitchFamily="34" charset="0"/>
              </a:rPr>
              <a:t>New Zealand has </a:t>
            </a:r>
            <a:r>
              <a:rPr lang="en-US" sz="4400" b="1" dirty="0">
                <a:solidFill>
                  <a:srgbClr val="FF0000"/>
                </a:solidFill>
                <a:latin typeface="Candara" pitchFamily="34" charset="0"/>
              </a:rPr>
              <a:t>three </a:t>
            </a:r>
            <a:r>
              <a:rPr lang="en-US" sz="4400" b="1" dirty="0" smtClean="0">
                <a:latin typeface="Candara" pitchFamily="34" charset="0"/>
              </a:rPr>
              <a:t>official </a:t>
            </a:r>
            <a:r>
              <a:rPr lang="en-US" sz="4400" b="1" dirty="0">
                <a:latin typeface="Candara" pitchFamily="34" charset="0"/>
              </a:rPr>
              <a:t>languages</a:t>
            </a:r>
            <a:r>
              <a:rPr lang="en-US" sz="4400" b="1">
                <a:latin typeface="Candara" pitchFamily="34" charset="0"/>
              </a:rPr>
              <a:t>: </a:t>
            </a:r>
            <a:r>
              <a:rPr lang="en-US" sz="4400" b="1" smtClean="0">
                <a:latin typeface="Candara" pitchFamily="34" charset="0"/>
              </a:rPr>
              <a:t>English, </a:t>
            </a:r>
            <a:r>
              <a:rPr lang="en-US" sz="4400" b="1" dirty="0">
                <a:latin typeface="Candara" pitchFamily="34" charset="0"/>
              </a:rPr>
              <a:t>Māori and New Zealand Sign Language.</a:t>
            </a:r>
          </a:p>
        </p:txBody>
      </p:sp>
      <p:pic>
        <p:nvPicPr>
          <p:cNvPr id="1046" name="Рисунок 104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42"/>
          <a:stretch/>
        </p:blipFill>
        <p:spPr>
          <a:xfrm>
            <a:off x="8955938" y="-33479"/>
            <a:ext cx="3360124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62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479371" y="265996"/>
            <a:ext cx="11377265" cy="6336704"/>
          </a:xfrm>
          <a:prstGeom prst="wedgeRoundRectCallout">
            <a:avLst>
              <a:gd name="adj1" fmla="val -50005"/>
              <a:gd name="adj2" fmla="val -9221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ln>
            <a:noFill/>
          </a:ln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400" b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77666" y="260647"/>
            <a:ext cx="619268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Language</a:t>
            </a:r>
            <a:endParaRPr lang="en-US" sz="48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620142"/>
            <a:ext cx="4989339" cy="331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76701" y="1778164"/>
            <a:ext cx="5112568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cs typeface="Vani" panose="020B0502040204020203" pitchFamily="34" charset="0"/>
              </a:rPr>
              <a:t>Te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cs typeface="Vani" panose="020B0502040204020203" pitchFamily="34" charset="0"/>
              </a:rPr>
              <a:t> Reo </a:t>
            </a:r>
            <a:r>
              <a:rPr lang="en-US" sz="2200" dirty="0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(the Ma</a:t>
            </a:r>
            <a:r>
              <a:rPr lang="ru-RU" sz="2200" dirty="0">
                <a:solidFill>
                  <a:prstClr val="black"/>
                </a:solidFill>
                <a:latin typeface="Candara" pitchFamily="34" charset="0"/>
                <a:cs typeface="Vani" panose="020B0502040204020203" pitchFamily="34" charset="0"/>
              </a:rPr>
              <a:t>о</a:t>
            </a:r>
            <a:r>
              <a:rPr lang="en-US" sz="2200" dirty="0" err="1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ri</a:t>
            </a:r>
            <a:r>
              <a:rPr lang="en-US" sz="2200" dirty="0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language)</a:t>
            </a:r>
            <a:r>
              <a:rPr lang="ru-RU" sz="2200" dirty="0" smtClean="0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is </a:t>
            </a:r>
            <a:r>
              <a:rPr lang="en-US" sz="2200" dirty="0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considered a national </a:t>
            </a:r>
            <a:r>
              <a:rPr lang="en-US" sz="2200" dirty="0" smtClean="0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treasure </a:t>
            </a:r>
            <a:r>
              <a:rPr lang="en-US" sz="2200" dirty="0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and is spoken by around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cs typeface="Vani" panose="020B0502040204020203" pitchFamily="34" charset="0"/>
              </a:rPr>
              <a:t>3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cs typeface="Vani" panose="020B0502040204020203" pitchFamily="34" charset="0"/>
              </a:rPr>
              <a:t>%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cs typeface="Vani" panose="020B0502040204020203" pitchFamily="34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of New Zealanders. You'll often hear conversations where Maori terms are dropped casually into the middle of English sentences.</a:t>
            </a:r>
            <a:endParaRPr lang="en-GB" sz="2200" dirty="0">
              <a:solidFill>
                <a:prstClr val="black"/>
              </a:solidFill>
              <a:latin typeface="Berlin Sans FB" pitchFamily="34" charset="0"/>
              <a:cs typeface="Van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1424" y="3573016"/>
            <a:ext cx="4752528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000" b="1" i="1" dirty="0" smtClean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             Maori </a:t>
            </a:r>
            <a:r>
              <a:rPr lang="en-US" sz="2000" b="1" i="1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words</a:t>
            </a:r>
            <a:r>
              <a:rPr lang="ru-RU" sz="2000" b="1" i="1" dirty="0">
                <a:solidFill>
                  <a:schemeClr val="tx1"/>
                </a:solidFill>
                <a:latin typeface="Vani" panose="020B0502040204020203" pitchFamily="34" charset="0"/>
                <a:ea typeface="Times New Roman"/>
                <a:cs typeface="Vani" panose="020B0502040204020203" pitchFamily="34" charset="0"/>
              </a:rPr>
              <a:t>:</a:t>
            </a:r>
            <a:endParaRPr lang="en-GB" sz="2000" dirty="0">
              <a:solidFill>
                <a:schemeClr val="tx1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marL="342900" lvl="0" indent="-34290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Kia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ora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- Hello</a:t>
            </a:r>
            <a:endParaRPr lang="en-GB" sz="2000" dirty="0">
              <a:solidFill>
                <a:schemeClr val="tx1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marL="342900" lvl="0" indent="-34290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Haere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mai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- Welcome</a:t>
            </a:r>
            <a:endParaRPr lang="en-GB" sz="2000" dirty="0">
              <a:solidFill>
                <a:schemeClr val="tx1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marL="342900" lvl="0" indent="-34290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Kei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te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pehea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koe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?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- How's it going?</a:t>
            </a:r>
            <a:endParaRPr lang="en-GB" sz="2000" dirty="0">
              <a:solidFill>
                <a:schemeClr val="tx1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marL="342900" lvl="0" indent="-34290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Kei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te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pai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- Good</a:t>
            </a:r>
            <a:endParaRPr lang="en-GB" sz="2000" dirty="0">
              <a:solidFill>
                <a:schemeClr val="tx1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marL="342900" lvl="0" indent="-34290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Haere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ra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- Goodbye</a:t>
            </a:r>
            <a:endParaRPr lang="en-GB" sz="2000" dirty="0">
              <a:solidFill>
                <a:schemeClr val="tx1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marL="342900" lvl="0" indent="-34290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Hei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konei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ra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- See you later</a:t>
            </a:r>
            <a:endParaRPr lang="en-GB" sz="2000" dirty="0">
              <a:solidFill>
                <a:schemeClr val="tx1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marL="342900" lvl="0" indent="-34290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Ae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– yes</a:t>
            </a:r>
            <a:endParaRPr lang="en-GB" sz="2000" dirty="0">
              <a:solidFill>
                <a:schemeClr val="tx1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marL="342900" lvl="0" indent="-34290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Kaore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– no</a:t>
            </a:r>
            <a:endParaRPr lang="en-GB" sz="2000" dirty="0">
              <a:solidFill>
                <a:schemeClr val="tx1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87716" y="3717032"/>
            <a:ext cx="5112568" cy="185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/>
            <a:r>
              <a:rPr lang="en-US" sz="2200" dirty="0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New Zealand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cs typeface="Vani" panose="020B0502040204020203" pitchFamily="34" charset="0"/>
              </a:rPr>
              <a:t>Sign Language</a:t>
            </a:r>
            <a:r>
              <a:rPr lang="en-US" sz="2200" dirty="0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, or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cs typeface="Vani" panose="020B0502040204020203" pitchFamily="34" charset="0"/>
              </a:rPr>
              <a:t>NZSL</a:t>
            </a:r>
            <a:r>
              <a:rPr lang="en-US" sz="2200" dirty="0">
                <a:solidFill>
                  <a:prstClr val="black"/>
                </a:solidFill>
                <a:latin typeface="Berlin Sans FB" pitchFamily="34" charset="0"/>
                <a:cs typeface="Vani" panose="020B0502040204020203" pitchFamily="34" charset="0"/>
              </a:rPr>
              <a:t>, is the main language of the deaf community in New Zealand.</a:t>
            </a:r>
            <a:endParaRPr lang="en-GB" sz="2200" dirty="0">
              <a:solidFill>
                <a:prstClr val="black"/>
              </a:solidFill>
              <a:latin typeface="Berlin Sans FB" pitchFamily="34" charset="0"/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96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5519936" y="-1395536"/>
            <a:ext cx="3888432" cy="8064896"/>
          </a:xfrm>
          <a:prstGeom prst="wedgeRoundRectCallout">
            <a:avLst>
              <a:gd name="adj1" fmla="val -11351"/>
              <a:gd name="adj2" fmla="val -69167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736810" y="897974"/>
            <a:ext cx="74888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smtClean="0">
                <a:latin typeface="Candara" pitchFamily="34" charset="0"/>
              </a:rPr>
              <a:t>There </a:t>
            </a:r>
            <a:r>
              <a:rPr lang="en-US" sz="4400" b="1" dirty="0">
                <a:latin typeface="Candara" pitchFamily="34" charset="0"/>
              </a:rPr>
              <a:t>is actually a word for New Zealand English, which is a mixture between English and Maori, it’s called </a:t>
            </a:r>
            <a:r>
              <a:rPr lang="en-US" sz="4400" b="1" dirty="0">
                <a:solidFill>
                  <a:srgbClr val="C00000"/>
                </a:solidFill>
                <a:latin typeface="Candara" pitchFamily="34" charset="0"/>
              </a:rPr>
              <a:t>‘</a:t>
            </a:r>
            <a:r>
              <a:rPr lang="en-US" sz="4400" b="1" dirty="0" err="1">
                <a:solidFill>
                  <a:srgbClr val="C00000"/>
                </a:solidFill>
                <a:latin typeface="Candara" pitchFamily="34" charset="0"/>
              </a:rPr>
              <a:t>Newzild</a:t>
            </a:r>
            <a:r>
              <a:rPr lang="en-US" sz="4400" b="1" dirty="0">
                <a:solidFill>
                  <a:srgbClr val="C00000"/>
                </a:solidFill>
                <a:latin typeface="Candara" pitchFamily="34" charset="0"/>
              </a:rPr>
              <a:t>’.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2752" y="188640"/>
            <a:ext cx="3889375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093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502956" y="223702"/>
            <a:ext cx="11377265" cy="6192688"/>
          </a:xfrm>
          <a:prstGeom prst="wedgeRoundRectCallout">
            <a:avLst>
              <a:gd name="adj1" fmla="val -50005"/>
              <a:gd name="adj2" fmla="val -9221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400" b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47528" y="271449"/>
            <a:ext cx="813690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How Kiwi Speak English</a:t>
            </a:r>
            <a:endParaRPr lang="en-US" sz="48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6146" y="1400767"/>
            <a:ext cx="4248472" cy="3076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GB" dirty="0">
              <a:solidFill>
                <a:prstClr val="black"/>
              </a:solidFill>
              <a:latin typeface="Berlin Sans FB" pitchFamily="34" charset="0"/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91945" y="1340768"/>
            <a:ext cx="5976664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en-US" dirty="0">
              <a:solidFill>
                <a:schemeClr val="tx1"/>
              </a:solidFill>
              <a:latin typeface="Berlin Sans FB" pitchFamily="34" charset="0"/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68005" y="772148"/>
            <a:ext cx="5112573" cy="5537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3431" y="4365104"/>
            <a:ext cx="3970499" cy="1669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New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Zealand has its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own special Kiwi words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and phrases which are frequently used in daily conversation.</a:t>
            </a:r>
          </a:p>
        </p:txBody>
      </p:sp>
      <p:sp>
        <p:nvSpPr>
          <p:cNvPr id="5" name="Блок-схема: знак завершения 4"/>
          <p:cNvSpPr/>
          <p:nvPr/>
        </p:nvSpPr>
        <p:spPr>
          <a:xfrm rot="481310">
            <a:off x="7679648" y="1411514"/>
            <a:ext cx="3841576" cy="452628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Berlin Sans FB" pitchFamily="34" charset="0"/>
              </a:rPr>
              <a:t>Knackered</a:t>
            </a:r>
            <a:r>
              <a:rPr lang="en-US" sz="22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– tired, exhausted</a:t>
            </a:r>
          </a:p>
        </p:txBody>
      </p:sp>
      <p:sp>
        <p:nvSpPr>
          <p:cNvPr id="8" name="Блок-схема: знак завершения 7"/>
          <p:cNvSpPr/>
          <p:nvPr/>
        </p:nvSpPr>
        <p:spPr>
          <a:xfrm rot="327550">
            <a:off x="6353811" y="3902246"/>
            <a:ext cx="4024778" cy="54006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200" b="1" dirty="0">
                <a:solidFill>
                  <a:srgbClr val="FFFF00"/>
                </a:solidFill>
                <a:latin typeface="Berlin Sans FB" pitchFamily="34" charset="0"/>
              </a:rPr>
              <a:t>Dag</a:t>
            </a:r>
            <a:r>
              <a:rPr lang="en-US" sz="22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- amusing person or situation</a:t>
            </a:r>
            <a:endParaRPr lang="en-US" dirty="0"/>
          </a:p>
        </p:txBody>
      </p:sp>
      <p:sp>
        <p:nvSpPr>
          <p:cNvPr id="9" name="Блок-схема: знак завершения 8"/>
          <p:cNvSpPr/>
          <p:nvPr/>
        </p:nvSpPr>
        <p:spPr>
          <a:xfrm rot="21410557">
            <a:off x="5605704" y="1829558"/>
            <a:ext cx="3769567" cy="603504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C000"/>
                </a:solidFill>
                <a:latin typeface="Berlin Sans FB" pitchFamily="34" charset="0"/>
              </a:rPr>
              <a:t>Right as rain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- perfect</a:t>
            </a:r>
          </a:p>
        </p:txBody>
      </p:sp>
      <p:sp>
        <p:nvSpPr>
          <p:cNvPr id="10" name="Блок-схема: знак завершения 9"/>
          <p:cNvSpPr/>
          <p:nvPr/>
        </p:nvSpPr>
        <p:spPr>
          <a:xfrm rot="21435426">
            <a:off x="5856591" y="5764675"/>
            <a:ext cx="6223495" cy="54006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8F2991"/>
                </a:solidFill>
                <a:latin typeface="Berlin Sans FB" pitchFamily="34" charset="0"/>
              </a:rPr>
              <a:t>She'll be right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- everything will work out fine</a:t>
            </a:r>
          </a:p>
        </p:txBody>
      </p:sp>
      <p:sp>
        <p:nvSpPr>
          <p:cNvPr id="11" name="Блок-схема: знак завершения 10"/>
          <p:cNvSpPr/>
          <p:nvPr/>
        </p:nvSpPr>
        <p:spPr>
          <a:xfrm rot="565893">
            <a:off x="5728451" y="2777882"/>
            <a:ext cx="4102731" cy="485494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C00000"/>
                </a:solidFill>
                <a:latin typeface="Berlin Sans FB" pitchFamily="34" charset="0"/>
              </a:rPr>
              <a:t>Guttered</a:t>
            </a:r>
            <a:r>
              <a:rPr lang="en-US" sz="22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-  disappointed or sad</a:t>
            </a:r>
          </a:p>
        </p:txBody>
      </p:sp>
      <p:sp>
        <p:nvSpPr>
          <p:cNvPr id="12" name="Блок-схема: знак завершения 11"/>
          <p:cNvSpPr/>
          <p:nvPr/>
        </p:nvSpPr>
        <p:spPr>
          <a:xfrm rot="1169121">
            <a:off x="5763209" y="4738441"/>
            <a:ext cx="3995579" cy="504057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CC99"/>
                </a:solidFill>
                <a:latin typeface="Berlin Sans FB" pitchFamily="34" charset="0"/>
              </a:rPr>
              <a:t>Rattle your </a:t>
            </a:r>
            <a:r>
              <a:rPr lang="en-US" sz="2200" b="1" dirty="0" err="1">
                <a:solidFill>
                  <a:srgbClr val="FFCC99"/>
                </a:solidFill>
                <a:latin typeface="Berlin Sans FB" pitchFamily="34" charset="0"/>
              </a:rPr>
              <a:t>dags</a:t>
            </a:r>
            <a:r>
              <a:rPr lang="en-US" sz="2200" b="1" dirty="0">
                <a:solidFill>
                  <a:srgbClr val="FFCC99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- hurry up</a:t>
            </a:r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7855240" y="2277612"/>
            <a:ext cx="3838129" cy="517605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00B050"/>
                </a:solidFill>
                <a:latin typeface="Berlin Sans FB" pitchFamily="34" charset="0"/>
              </a:rPr>
              <a:t>Sweet </a:t>
            </a:r>
            <a:r>
              <a:rPr lang="en-US" sz="2200" b="1" dirty="0" smtClean="0">
                <a:solidFill>
                  <a:srgbClr val="00B050"/>
                </a:solidFill>
                <a:latin typeface="Berlin Sans FB" pitchFamily="34" charset="0"/>
              </a:rPr>
              <a:t>as</a:t>
            </a:r>
            <a:r>
              <a:rPr lang="ru-RU" sz="2200" b="1" dirty="0" smtClean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2200" b="1" dirty="0" smtClean="0">
                <a:solidFill>
                  <a:srgbClr val="00B050"/>
                </a:solidFill>
                <a:latin typeface="Berlin Sans FB" pitchFamily="34" charset="0"/>
              </a:rPr>
              <a:t>… 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- cool, awesome</a:t>
            </a:r>
          </a:p>
        </p:txBody>
      </p:sp>
      <p:sp>
        <p:nvSpPr>
          <p:cNvPr id="14" name="Блок-схема: знак завершения 13"/>
          <p:cNvSpPr/>
          <p:nvPr/>
        </p:nvSpPr>
        <p:spPr>
          <a:xfrm rot="20699122">
            <a:off x="8651209" y="3075918"/>
            <a:ext cx="3242083" cy="562148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8F2991"/>
                </a:solidFill>
                <a:latin typeface="Berlin Sans FB" pitchFamily="34" charset="0"/>
              </a:rPr>
              <a:t>Jandals</a:t>
            </a:r>
            <a:r>
              <a:rPr lang="en-US" dirty="0">
                <a:solidFill>
                  <a:srgbClr val="8F2991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- flip flops </a:t>
            </a:r>
          </a:p>
        </p:txBody>
      </p:sp>
      <p:sp>
        <p:nvSpPr>
          <p:cNvPr id="16" name="Блок-схема: знак завершения 15"/>
          <p:cNvSpPr/>
          <p:nvPr/>
        </p:nvSpPr>
        <p:spPr>
          <a:xfrm rot="252930">
            <a:off x="4971231" y="1321576"/>
            <a:ext cx="3608372" cy="603504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Berlin Sans FB" pitchFamily="34" charset="0"/>
              </a:rPr>
              <a:t> </a:t>
            </a:r>
            <a:r>
              <a:rPr lang="en-US" sz="2200" b="1" dirty="0">
                <a:solidFill>
                  <a:srgbClr val="8F2991"/>
                </a:solidFill>
                <a:latin typeface="Berlin Sans FB" pitchFamily="34" charset="0"/>
              </a:rPr>
              <a:t>Crook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-  sick</a:t>
            </a:r>
            <a:endParaRPr lang="en-US" dirty="0"/>
          </a:p>
        </p:txBody>
      </p:sp>
      <p:sp>
        <p:nvSpPr>
          <p:cNvPr id="17" name="Блок-схема: знак завершения 16"/>
          <p:cNvSpPr/>
          <p:nvPr/>
        </p:nvSpPr>
        <p:spPr>
          <a:xfrm rot="21233516">
            <a:off x="8670398" y="4457572"/>
            <a:ext cx="3672407" cy="485494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200" b="1" dirty="0" err="1">
                <a:solidFill>
                  <a:srgbClr val="FF0000"/>
                </a:solidFill>
                <a:latin typeface="Berlin Sans FB" pitchFamily="34" charset="0"/>
              </a:rPr>
              <a:t>Chuddy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 - chewing gum</a:t>
            </a:r>
          </a:p>
        </p:txBody>
      </p:sp>
      <p:sp>
        <p:nvSpPr>
          <p:cNvPr id="18" name="Блок-схема: знак завершения 17"/>
          <p:cNvSpPr/>
          <p:nvPr/>
        </p:nvSpPr>
        <p:spPr>
          <a:xfrm rot="21418378">
            <a:off x="5607916" y="3351772"/>
            <a:ext cx="3672407" cy="485494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00B0F0"/>
                </a:solidFill>
                <a:latin typeface="Berlin Sans FB" pitchFamily="34" charset="0"/>
              </a:rPr>
              <a:t>Brekkie</a:t>
            </a:r>
            <a:r>
              <a:rPr lang="en-US" sz="22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- breakfast</a:t>
            </a: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5716402" y="5066289"/>
            <a:ext cx="2627430" cy="549784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00B050"/>
                </a:solidFill>
                <a:latin typeface="Berlin Sans FB" pitchFamily="34" charset="0"/>
              </a:rPr>
              <a:t>Arvo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- afternoon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83431" y="1400766"/>
            <a:ext cx="3970499" cy="296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According to a BBC survey the New Zealand accent is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the most attractive form of English outside the UK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.</a:t>
            </a:r>
            <a:br>
              <a:rPr lang="en-US" dirty="0">
                <a:solidFill>
                  <a:schemeClr val="tx1"/>
                </a:solidFill>
                <a:latin typeface="Berlin Sans FB" pitchFamily="34" charset="0"/>
              </a:rPr>
            </a:b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New Zealand English is more liked than Australian, American and most regional </a:t>
            </a:r>
            <a:r>
              <a:rPr lang="en-US" smtClean="0">
                <a:solidFill>
                  <a:schemeClr val="tx1"/>
                </a:solidFill>
                <a:latin typeface="Berlin Sans FB" pitchFamily="34" charset="0"/>
              </a:rPr>
              <a:t>British accents.      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.                            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erlin Sans FB" pitchFamily="34" charset="0"/>
              </a:rPr>
            </a:b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It is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6th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most 'socially attractive' accent, ahead of the Queen's English (7</a:t>
            </a:r>
            <a:r>
              <a:rPr lang="en-US" baseline="30000" dirty="0">
                <a:solidFill>
                  <a:schemeClr val="tx1"/>
                </a:solidFill>
                <a:latin typeface="Berlin Sans FB" pitchFamily="34" charset="0"/>
              </a:rPr>
              <a:t>th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) and well ahead of Australian  (13</a:t>
            </a:r>
            <a:r>
              <a:rPr lang="en-US" baseline="30000" dirty="0">
                <a:solidFill>
                  <a:schemeClr val="tx1"/>
                </a:solidFill>
                <a:latin typeface="Berlin Sans FB" pitchFamily="34" charset="0"/>
              </a:rPr>
              <a:t>th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) and American English  (15</a:t>
            </a:r>
            <a:r>
              <a:rPr lang="en-US" baseline="30000" dirty="0">
                <a:solidFill>
                  <a:schemeClr val="tx1"/>
                </a:solidFill>
                <a:latin typeface="Berlin Sans FB" pitchFamily="34" charset="0"/>
              </a:rPr>
              <a:t>th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730954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4959660" y="-1451757"/>
            <a:ext cx="4937922" cy="8712025"/>
          </a:xfrm>
          <a:prstGeom prst="wedgeRoundRectCallout">
            <a:avLst>
              <a:gd name="adj1" fmla="val -17599"/>
              <a:gd name="adj2" fmla="val -6091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431704" y="727394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>
                <a:latin typeface="Candara" pitchFamily="34" charset="0"/>
              </a:rPr>
              <a:t>Can you take a guess as to how much of </a:t>
            </a:r>
            <a:r>
              <a:rPr lang="en-US" sz="4800" b="1" dirty="0" smtClean="0">
                <a:latin typeface="Candara" pitchFamily="34" charset="0"/>
              </a:rPr>
              <a:t>NZ </a:t>
            </a:r>
            <a:r>
              <a:rPr lang="en-US" sz="4800" b="1" dirty="0">
                <a:latin typeface="Candara" pitchFamily="34" charset="0"/>
              </a:rPr>
              <a:t>population is made up of animals? Amazingly </a:t>
            </a:r>
            <a:r>
              <a:rPr lang="en-US" sz="4800" b="1" dirty="0">
                <a:solidFill>
                  <a:srgbClr val="C00000"/>
                </a:solidFill>
                <a:latin typeface="Candara" pitchFamily="34" charset="0"/>
              </a:rPr>
              <a:t>95%</a:t>
            </a:r>
            <a:r>
              <a:rPr lang="en-US" sz="4800" b="1" dirty="0">
                <a:latin typeface="Candara" pitchFamily="34" charset="0"/>
              </a:rPr>
              <a:t>, making humans a mere </a:t>
            </a:r>
            <a:r>
              <a:rPr lang="en-US" sz="4800" b="1" dirty="0">
                <a:solidFill>
                  <a:srgbClr val="C00000"/>
                </a:solidFill>
                <a:latin typeface="Candara" pitchFamily="34" charset="0"/>
              </a:rPr>
              <a:t>5%</a:t>
            </a:r>
            <a:r>
              <a:rPr lang="en-US" sz="4800" b="1" dirty="0">
                <a:latin typeface="Candara" pitchFamily="34" charset="0"/>
              </a:rPr>
              <a:t> of the </a:t>
            </a:r>
            <a:r>
              <a:rPr lang="en-US" sz="4800" b="1" dirty="0" smtClean="0">
                <a:latin typeface="Candara" pitchFamily="34" charset="0"/>
              </a:rPr>
              <a:t>population of the country.</a:t>
            </a:r>
            <a:endParaRPr lang="en-US" sz="4800" b="1" dirty="0"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6768" y="332656"/>
            <a:ext cx="3889375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180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512643" y="260649"/>
            <a:ext cx="11377265" cy="6192688"/>
          </a:xfrm>
          <a:prstGeom prst="wedgeRoundRectCallout">
            <a:avLst>
              <a:gd name="adj1" fmla="val -50005"/>
              <a:gd name="adj2" fmla="val -9221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ln>
            <a:noFill/>
          </a:ln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endParaRPr lang="en-US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9693" y="260647"/>
            <a:ext cx="5616624" cy="720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Nature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1425" y="980728"/>
            <a:ext cx="10441159" cy="747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Because of its remote location, New Zealand is rich in unusual wildlife not seen anywhere else in the world.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47728" y="1542295"/>
            <a:ext cx="489654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Berlin Sans FB" pitchFamily="34" charset="0"/>
              </a:rPr>
              <a:t>New Zealand is home to 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8574" y="1818373"/>
            <a:ext cx="3413215" cy="1682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KIWI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i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s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a flightless little bird native to New Zealand, lays eggs that are about 20% of the mother’s body.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002" y="2323074"/>
            <a:ext cx="3564000" cy="12241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KAKAPO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is the world's only flightless parrot as well as the world's heaviest one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772756" y="1999495"/>
            <a:ext cx="3996000" cy="935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85750" lvl="0" algn="ctr" fontAlgn="base">
              <a:lnSpc>
                <a:spcPct val="11500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Berlin Sans FB" pitchFamily="34" charset="0"/>
              <a:ea typeface="Times New Roman"/>
              <a:cs typeface="Times New Roman"/>
            </a:endParaRPr>
          </a:p>
          <a:p>
            <a:pPr marR="285750" lvl="0" algn="ctr" fontAlgn="base">
              <a:lnSpc>
                <a:spcPct val="11500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/>
                <a:cs typeface="Times New Roman"/>
              </a:rPr>
              <a:t>KEA </a:t>
            </a:r>
          </a:p>
          <a:p>
            <a:pPr marR="285750" lvl="0" algn="ctr" fontAlgn="base">
              <a:lnSpc>
                <a:spcPct val="11500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dirty="0" smtClean="0">
                <a:solidFill>
                  <a:srgbClr val="000000"/>
                </a:solidFill>
                <a:latin typeface="Berlin Sans FB" pitchFamily="34" charset="0"/>
                <a:ea typeface="Times New Roman"/>
                <a:cs typeface="Times New Roman"/>
              </a:rPr>
              <a:t>is one of the most intelligent birds in the world and will happily attack a car in order to steal a windscreen wiper or other bits of rubber!</a:t>
            </a:r>
            <a:endParaRPr lang="en-US" sz="2000" dirty="0">
              <a:latin typeface="Berlin Sans FB" pitchFamily="34" charset="0"/>
              <a:ea typeface="Times New Roman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02" y="3547211"/>
            <a:ext cx="4081636" cy="3050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208" y="3501008"/>
            <a:ext cx="4504064" cy="33693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25" y="3501009"/>
            <a:ext cx="4023250" cy="3096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8916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479372" y="260647"/>
            <a:ext cx="11377265" cy="6192688"/>
          </a:xfrm>
          <a:prstGeom prst="wedgeRoundRectCallout">
            <a:avLst>
              <a:gd name="adj1" fmla="val -50005"/>
              <a:gd name="adj2" fmla="val -9221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400" b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9696" y="280119"/>
            <a:ext cx="496855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Nature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5096" y="4149682"/>
            <a:ext cx="3892244" cy="2041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cs typeface="Arial" pitchFamily="34" charset="0"/>
              </a:rPr>
              <a:t>HECTORS DOLPHIN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cs typeface="Arial" pitchFamily="34" charset="0"/>
              </a:rPr>
              <a:t>is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cs typeface="Arial" pitchFamily="34" charset="0"/>
              </a:rPr>
              <a:t>one of the rarest dolphins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cs typeface="Arial" pitchFamily="34" charset="0"/>
              </a:rPr>
              <a:t>and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cs typeface="Arial" pitchFamily="34" charset="0"/>
              </a:rPr>
              <a:t>one of the smallest ones in the world – it can fit inside a bathtub.</a:t>
            </a:r>
            <a:endParaRPr lang="en-GB" dirty="0">
              <a:solidFill>
                <a:schemeClr val="tx1"/>
              </a:solidFill>
              <a:latin typeface="Berlin Sans FB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372" y="1056183"/>
            <a:ext cx="3666433" cy="2660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GIANT WETA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the heaviest insect in the world. It weighs 70 grams. It’s three times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bigger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than a mouse and looks like a giant cockroach. Yuk! It’s hard to imagine an insect that size.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68637" y="1056183"/>
            <a:ext cx="3888000" cy="2660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TUATARA</a:t>
            </a:r>
            <a:endParaRPr lang="en-GB" sz="2400" b="1" dirty="0">
              <a:solidFill>
                <a:schemeClr val="accent2">
                  <a:lumMod val="75000"/>
                </a:schemeClr>
              </a:solidFill>
              <a:latin typeface="Berlin Sans FB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 pitchFamily="34" charset="0"/>
                <a:cs typeface="Times New Roman" pitchFamily="18" charset="0"/>
              </a:rPr>
              <a:t>This strange reptiles are really closely linked to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 pitchFamily="34" charset="0"/>
                <a:cs typeface="Times New Roman" pitchFamily="18" charset="0"/>
              </a:rPr>
              <a:t>dinosaurs.</a:t>
            </a:r>
            <a:r>
              <a:rPr lang="ru-RU" dirty="0">
                <a:solidFill>
                  <a:schemeClr val="tx1"/>
                </a:solidFill>
                <a:latin typeface="Berlin Sans FB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 pitchFamily="34" charset="0"/>
                <a:cs typeface="Times New Roman" pitchFamily="18" charset="0"/>
              </a:rPr>
              <a:t>They’ve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 pitchFamily="34" charset="0"/>
                <a:cs typeface="Times New Roman" pitchFamily="18" charset="0"/>
              </a:rPr>
              <a:t>been around for about 150 million years and can live to be 300 years old. They are also the only creatures on earth that are born with a third eye,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 pitchFamily="34" charset="0"/>
                <a:cs typeface="Times New Roman" pitchFamily="18" charset="0"/>
              </a:rPr>
              <a:t>which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 pitchFamily="34" charset="0"/>
                <a:cs typeface="Times New Roman" pitchFamily="18" charset="0"/>
              </a:rPr>
              <a:t>gets covered with skin after 6 months.</a:t>
            </a:r>
            <a:endParaRPr lang="en-GB" dirty="0">
              <a:solidFill>
                <a:schemeClr val="tx1"/>
              </a:solidFill>
              <a:latin typeface="Berlin Sans FB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785" y="1340768"/>
            <a:ext cx="4248472" cy="3148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2" y="3419105"/>
            <a:ext cx="3888436" cy="3034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2184" y="3506096"/>
            <a:ext cx="4419600" cy="33289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926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891644" y="-351420"/>
            <a:ext cx="6120680" cy="7920880"/>
          </a:xfrm>
          <a:prstGeom prst="wedgeRoundRectCallout">
            <a:avLst>
              <a:gd name="adj1" fmla="val -19695"/>
              <a:gd name="adj2" fmla="val 5043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583832" y="1628800"/>
            <a:ext cx="447583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General Facts</a:t>
            </a:r>
          </a:p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Geography Quiz</a:t>
            </a:r>
          </a:p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History</a:t>
            </a:r>
          </a:p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Sport</a:t>
            </a:r>
          </a:p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Famous People</a:t>
            </a:r>
          </a:p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Inventions</a:t>
            </a:r>
          </a:p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Languages </a:t>
            </a:r>
          </a:p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Nature</a:t>
            </a:r>
          </a:p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Maori Culture</a:t>
            </a:r>
          </a:p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NZ Sights</a:t>
            </a:r>
          </a:p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NZ Rates</a:t>
            </a:r>
          </a:p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Random Facts</a:t>
            </a:r>
          </a:p>
          <a:p>
            <a:pPr marL="342900" lvl="0" indent="-342900"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Quizzes</a:t>
            </a:r>
          </a:p>
          <a:p>
            <a:pPr marL="342900" lvl="0" indent="-342900">
              <a:buAutoNum type="arabicPeriod"/>
            </a:pPr>
            <a:endParaRPr lang="en-US" sz="1400" b="1" dirty="0" smtClean="0">
              <a:latin typeface="Candara" pitchFamily="34" charset="0"/>
            </a:endParaRPr>
          </a:p>
          <a:p>
            <a:pPr marL="342900" lvl="0" indent="-342900">
              <a:buAutoNum type="arabicPeriod"/>
            </a:pPr>
            <a:endParaRPr lang="en-US" sz="1400" b="1" dirty="0" smtClean="0">
              <a:latin typeface="Candara" pitchFamily="34" charset="0"/>
            </a:endParaRPr>
          </a:p>
          <a:p>
            <a:pPr marL="342900" lvl="0" indent="-342900">
              <a:buAutoNum type="arabicPeriod"/>
            </a:pPr>
            <a:endParaRPr lang="en-US" sz="1400" b="1" dirty="0" smtClean="0">
              <a:latin typeface="Candara" pitchFamily="34" charset="0"/>
            </a:endParaRPr>
          </a:p>
          <a:p>
            <a:pPr marL="342900" lvl="0" indent="-342900">
              <a:buAutoNum type="arabicPeriod"/>
            </a:pPr>
            <a:endParaRPr lang="en-US" sz="1400" b="1" dirty="0" smtClean="0">
              <a:latin typeface="Candara" pitchFamily="34" charset="0"/>
            </a:endParaRPr>
          </a:p>
        </p:txBody>
      </p:sp>
      <p:sp>
        <p:nvSpPr>
          <p:cNvPr id="3" name="Лента лицом вниз 2"/>
          <p:cNvSpPr/>
          <p:nvPr/>
        </p:nvSpPr>
        <p:spPr>
          <a:xfrm>
            <a:off x="2639616" y="548680"/>
            <a:ext cx="6624736" cy="936104"/>
          </a:xfrm>
          <a:prstGeom prst="ribb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Contents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3060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927648" y="-1755576"/>
            <a:ext cx="3888432" cy="8064896"/>
          </a:xfrm>
          <a:prstGeom prst="wedgeRoundRectCallout">
            <a:avLst/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46" name="Рисунок 104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42"/>
          <a:stretch/>
        </p:blipFill>
        <p:spPr>
          <a:xfrm>
            <a:off x="8955938" y="-33479"/>
            <a:ext cx="3360124" cy="5544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7488" y="476672"/>
            <a:ext cx="71287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smtClean="0">
                <a:latin typeface="Candara" pitchFamily="34" charset="0"/>
              </a:rPr>
              <a:t>Maori </a:t>
            </a:r>
            <a:r>
              <a:rPr lang="en-US" sz="4800" b="1" dirty="0">
                <a:latin typeface="Candara" pitchFamily="34" charset="0"/>
              </a:rPr>
              <a:t>culture is a fascinating and important part of New Zealand life and history.</a:t>
            </a:r>
          </a:p>
        </p:txBody>
      </p:sp>
    </p:spTree>
    <p:extLst>
      <p:ext uri="{BB962C8B-B14F-4D97-AF65-F5344CB8AC3E}">
        <p14:creationId xmlns:p14="http://schemas.microsoft.com/office/powerpoint/2010/main" val="3199642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479373" y="260647"/>
            <a:ext cx="11377265" cy="6192688"/>
          </a:xfrm>
          <a:prstGeom prst="wedgeRoundRectCallout">
            <a:avLst>
              <a:gd name="adj1" fmla="val -50005"/>
              <a:gd name="adj2" fmla="val -9221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400" b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7648" y="320040"/>
            <a:ext cx="6696744" cy="660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Maori Culture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5010" y="999661"/>
            <a:ext cx="8822020" cy="688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56240" y="1448559"/>
            <a:ext cx="3493782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C00000"/>
                </a:solidFill>
                <a:latin typeface="Berlin Sans FB" pitchFamily="34" charset="0"/>
              </a:rPr>
              <a:t>Toi</a:t>
            </a:r>
            <a:r>
              <a:rPr lang="en-US" sz="2200" b="1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Berlin Sans FB" pitchFamily="34" charset="0"/>
              </a:rPr>
              <a:t>whakairo</a:t>
            </a:r>
            <a:r>
              <a:rPr lang="en-US" sz="2200" b="1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- a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Māori traditional art of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carving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in wood, stone or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bone.</a:t>
            </a:r>
            <a:endParaRPr lang="en-US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67708" y="1053073"/>
            <a:ext cx="5616624" cy="581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The Maori are famous for  …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9415" y="2240647"/>
            <a:ext cx="3287975" cy="3996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i="1" dirty="0" err="1">
                <a:solidFill>
                  <a:srgbClr val="C00000"/>
                </a:solidFill>
                <a:latin typeface="Berlin Sans FB" pitchFamily="34" charset="0"/>
                <a:ea typeface="Calibri"/>
                <a:cs typeface="Times New Roman"/>
              </a:rPr>
              <a:t>Tā</a:t>
            </a:r>
            <a:r>
              <a:rPr lang="en-US" sz="2200" b="1" i="1" dirty="0">
                <a:solidFill>
                  <a:srgbClr val="C00000"/>
                </a:solidFill>
                <a:latin typeface="Berlin Sans FB" pitchFamily="34" charset="0"/>
                <a:ea typeface="Calibri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Berlin Sans FB" pitchFamily="34" charset="0"/>
                <a:ea typeface="Calibri"/>
                <a:cs typeface="Times New Roman"/>
              </a:rPr>
              <a:t>moko</a:t>
            </a:r>
            <a:r>
              <a:rPr lang="en-US" sz="2200" b="1" i="1" dirty="0">
                <a:solidFill>
                  <a:srgbClr val="C00000"/>
                </a:solidFill>
                <a:latin typeface="Berlin Sans FB" pitchFamily="34" charset="0"/>
                <a:ea typeface="Calibri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- Maori  tattoos, each </a:t>
            </a:r>
            <a:r>
              <a:rPr lang="en-US" dirty="0" err="1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moko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 has personal significance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of belonging to a particular family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, tribe or position. </a:t>
            </a:r>
            <a:endParaRPr lang="en-US" dirty="0" smtClean="0">
              <a:solidFill>
                <a:schemeClr val="tx1"/>
              </a:solidFill>
              <a:latin typeface="Berlin Sans FB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In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men the </a:t>
            </a:r>
            <a:r>
              <a:rPr lang="en-US" dirty="0" err="1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moko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 can cover the whole face.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Males also have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tattoos on their  buttocks , backs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,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stomachs . A woman's </a:t>
            </a:r>
            <a:r>
              <a:rPr lang="en-US" dirty="0" err="1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moko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 is worn on the chin,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the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forehead, upper lip, nostrils, and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neck. </a:t>
            </a:r>
            <a:endParaRPr lang="en-GB" dirty="0">
              <a:solidFill>
                <a:schemeClr val="tx1"/>
              </a:solidFill>
              <a:latin typeface="Berlin Sans FB" pitchFamily="34" charset="0"/>
              <a:ea typeface="Calibri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5018">
            <a:off x="3791744" y="1889906"/>
            <a:ext cx="3169201" cy="2016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34343">
            <a:off x="3840127" y="3897484"/>
            <a:ext cx="3269458" cy="235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055" y="2898123"/>
            <a:ext cx="2715946" cy="355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Овал 14"/>
          <p:cNvSpPr/>
          <p:nvPr/>
        </p:nvSpPr>
        <p:spPr>
          <a:xfrm rot="21223210">
            <a:off x="456917" y="331859"/>
            <a:ext cx="3688031" cy="14136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Maori, the indigenous people of </a:t>
            </a:r>
            <a:r>
              <a:rPr lang="en-US" dirty="0" err="1" smtClean="0">
                <a:solidFill>
                  <a:prstClr val="black"/>
                </a:solidFill>
                <a:latin typeface="Berlin Sans FB" pitchFamily="34" charset="0"/>
              </a:rPr>
              <a:t>Aoteora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, make up 15% of the population</a:t>
            </a:r>
            <a:endParaRPr lang="en-US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5" y="2641183"/>
            <a:ext cx="268605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трелка вниз 16"/>
          <p:cNvSpPr/>
          <p:nvPr/>
        </p:nvSpPr>
        <p:spPr>
          <a:xfrm rot="3424662">
            <a:off x="3694012" y="911789"/>
            <a:ext cx="195464" cy="978408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Стрелка вниз 17"/>
          <p:cNvSpPr/>
          <p:nvPr/>
        </p:nvSpPr>
        <p:spPr>
          <a:xfrm rot="18403486">
            <a:off x="8817787" y="989552"/>
            <a:ext cx="187674" cy="820565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5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263352" y="260648"/>
            <a:ext cx="11737304" cy="6408712"/>
          </a:xfrm>
          <a:prstGeom prst="wedgeRoundRectCallout">
            <a:avLst>
              <a:gd name="adj1" fmla="val -50005"/>
              <a:gd name="adj2" fmla="val -9221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400" b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376" y="2852937"/>
            <a:ext cx="5328592" cy="360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Hongi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is a form of greeting used by the Maori people.  It is done by pressing your nose on the nose of person you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meet. The </a:t>
            </a:r>
            <a:r>
              <a:rPr lang="en-US" dirty="0" err="1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hongi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 has a deep and spiritual meaning to the Maori people, as it reflects the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beginning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of man, when the God blew oxygen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into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the nose to give life to the first human being.</a:t>
            </a:r>
            <a:endParaRPr lang="en-GB" dirty="0">
              <a:solidFill>
                <a:prstClr val="black"/>
              </a:solidFill>
              <a:latin typeface="Berlin Sans FB" pitchFamily="34" charset="0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The literal meaning of "</a:t>
            </a:r>
            <a:r>
              <a:rPr lang="en-US" dirty="0" err="1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hongi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" is the "sharing of breath."</a:t>
            </a:r>
            <a:endParaRPr lang="en-GB" dirty="0">
              <a:solidFill>
                <a:prstClr val="black"/>
              </a:solidFill>
              <a:latin typeface="Berlin Sans FB" pitchFamily="34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51984" y="404664"/>
            <a:ext cx="5760640" cy="3846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Haka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is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a type of ancient Māori war dance traditionally used on the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battlefield.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Today, haka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is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still used during Māori ceremonies and celebrations to </a:t>
            </a:r>
            <a:r>
              <a:rPr lang="en-US" dirty="0" err="1">
                <a:solidFill>
                  <a:schemeClr val="tx1"/>
                </a:solidFill>
                <a:latin typeface="Berlin Sans FB" pitchFamily="34" charset="0"/>
              </a:rPr>
              <a:t>honour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guests and show the importance of the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occasion.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The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All Blacks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(New Zealand’s rugby team) traditionally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perform the haka before the start of a rugby match. </a:t>
            </a:r>
            <a:endParaRPr lang="en-US" dirty="0" smtClean="0">
              <a:solidFill>
                <a:schemeClr val="tx1"/>
              </a:solidFill>
              <a:latin typeface="Berlin Sans FB" pitchFamily="34" charset="0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The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Haka involves loud chanting, aggressive body movements and fierce facial expression and  is performed to intimidate the other team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</a:rPr>
              <a:t>.</a:t>
            </a:r>
            <a:endParaRPr lang="ru-RU" dirty="0" smtClean="0">
              <a:solidFill>
                <a:prstClr val="black"/>
              </a:solidFill>
              <a:latin typeface="Berlin Sans FB" pitchFamily="34" charset="0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  <a:hlinkClick r:id="rId3"/>
              </a:rPr>
              <a:t>https://</a:t>
            </a:r>
            <a:r>
              <a:rPr lang="en-GB" dirty="0" smtClean="0">
                <a:solidFill>
                  <a:prstClr val="black"/>
                </a:solidFill>
                <a:latin typeface="Berlin Sans FB" pitchFamily="34" charset="0"/>
                <a:ea typeface="Calibri"/>
                <a:cs typeface="Times New Roman"/>
                <a:hlinkClick r:id="rId3"/>
              </a:rPr>
              <a:t>www.youtube.com/watch?v=BI851yJUQQw</a:t>
            </a:r>
            <a:endParaRPr lang="ru-RU" dirty="0" smtClean="0">
              <a:solidFill>
                <a:prstClr val="black"/>
              </a:solidFill>
              <a:latin typeface="Berlin Sans FB" pitchFamily="34" charset="0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en-GB" dirty="0">
              <a:solidFill>
                <a:prstClr val="black"/>
              </a:solidFill>
              <a:latin typeface="Berlin Sans FB" pitchFamily="34" charset="0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12143">
            <a:off x="43705" y="617886"/>
            <a:ext cx="4217661" cy="24857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208" y="3933056"/>
            <a:ext cx="4032448" cy="2736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84" y="4076479"/>
            <a:ext cx="2963577" cy="2592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516615"/>
            <a:ext cx="3312368" cy="2552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6611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4544511" y="-1434858"/>
            <a:ext cx="5695271" cy="9073009"/>
          </a:xfrm>
          <a:prstGeom prst="wedgeRoundRectCallout">
            <a:avLst>
              <a:gd name="adj1" fmla="val -17599"/>
              <a:gd name="adj2" fmla="val -6091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072607" y="727394"/>
            <a:ext cx="8712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n-US" sz="4800" b="1" dirty="0"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6768" y="332656"/>
            <a:ext cx="3889375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03711" y="830873"/>
            <a:ext cx="7632849" cy="50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dirty="0">
              <a:solidFill>
                <a:schemeClr val="tx1"/>
              </a:solidFill>
              <a:latin typeface="Berlin Sans FB" pitchFamily="34" charset="0"/>
            </a:endParaRPr>
          </a:p>
          <a:p>
            <a:pPr algn="just"/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The Maoris are the original people of New Zealand. They </a:t>
            </a:r>
            <a:r>
              <a:rPr lang="en-US" b="1" dirty="0">
                <a:solidFill>
                  <a:schemeClr val="tx1"/>
                </a:solidFill>
                <a:latin typeface="Berlin Sans FB" pitchFamily="34" charset="0"/>
              </a:rPr>
              <a:t>1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i="1" u="sng" dirty="0">
                <a:solidFill>
                  <a:srgbClr val="C00000"/>
                </a:solidFill>
                <a:latin typeface="Berlin Sans FB" pitchFamily="34" charset="0"/>
              </a:rPr>
              <a:t>lived/have lived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in New Zealand for over 600 years. They </a:t>
            </a:r>
            <a:r>
              <a:rPr lang="en-US" b="1" dirty="0">
                <a:solidFill>
                  <a:schemeClr val="tx1"/>
                </a:solidFill>
                <a:latin typeface="Berlin Sans FB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i="1" u="sng" dirty="0">
                <a:solidFill>
                  <a:srgbClr val="C00000"/>
                </a:solidFill>
                <a:latin typeface="Berlin Sans FB" pitchFamily="34" charset="0"/>
              </a:rPr>
              <a:t>travelled/have travelled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to New Zealand in canoes from the Polynesian islands in 1350. For a long time they </a:t>
            </a:r>
            <a:endParaRPr lang="en-US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/>
            <a:r>
              <a:rPr lang="en-US" b="1" dirty="0" smtClean="0">
                <a:solidFill>
                  <a:schemeClr val="tx1"/>
                </a:solidFill>
                <a:latin typeface="Berlin Sans FB" pitchFamily="34" charset="0"/>
              </a:rPr>
              <a:t>3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i="1" u="sng" dirty="0">
                <a:solidFill>
                  <a:srgbClr val="C00000"/>
                </a:solidFill>
                <a:latin typeface="Berlin Sans FB" pitchFamily="34" charset="0"/>
              </a:rPr>
              <a:t>were/have been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the only people in New Zealand. They</a:t>
            </a:r>
            <a:r>
              <a:rPr lang="en-US" b="1" dirty="0">
                <a:solidFill>
                  <a:schemeClr val="tx1"/>
                </a:solidFill>
                <a:latin typeface="Berlin Sans FB" pitchFamily="34" charset="0"/>
              </a:rPr>
              <a:t> 4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i="1" u="sng" dirty="0">
                <a:solidFill>
                  <a:srgbClr val="C00000"/>
                </a:solidFill>
                <a:latin typeface="Berlin Sans FB" pitchFamily="34" charset="0"/>
              </a:rPr>
              <a:t>drew/have drawn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pictures on rocks that told stories about their lives. Stories </a:t>
            </a:r>
            <a:r>
              <a:rPr lang="en-US" b="1" dirty="0">
                <a:solidFill>
                  <a:schemeClr val="tx1"/>
                </a:solidFill>
                <a:latin typeface="Berlin Sans FB" pitchFamily="34" charset="0"/>
              </a:rPr>
              <a:t>5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i="1" u="sng" dirty="0">
                <a:solidFill>
                  <a:srgbClr val="C00000"/>
                </a:solidFill>
                <a:latin typeface="Berlin Sans FB" pitchFamily="34" charset="0"/>
              </a:rPr>
              <a:t>were always/have always been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important. European travellers </a:t>
            </a:r>
            <a:r>
              <a:rPr lang="en-US" b="1" dirty="0">
                <a:solidFill>
                  <a:schemeClr val="tx1"/>
                </a:solidFill>
                <a:latin typeface="Berlin Sans FB" pitchFamily="34" charset="0"/>
              </a:rPr>
              <a:t>6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i="1" u="sng" dirty="0">
                <a:solidFill>
                  <a:srgbClr val="C00000"/>
                </a:solidFill>
                <a:latin typeface="Berlin Sans FB" pitchFamily="34" charset="0"/>
              </a:rPr>
              <a:t>came/have come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to New Zealand in the 19</a:t>
            </a:r>
            <a:r>
              <a:rPr lang="en-US" baseline="30000" dirty="0">
                <a:solidFill>
                  <a:schemeClr val="tx1"/>
                </a:solidFill>
                <a:latin typeface="Berlin Sans FB" pitchFamily="34" charset="0"/>
              </a:rPr>
              <a:t>th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century. Life </a:t>
            </a:r>
            <a:r>
              <a:rPr lang="en-US" b="1" dirty="0">
                <a:solidFill>
                  <a:schemeClr val="tx1"/>
                </a:solidFill>
                <a:latin typeface="Berlin Sans FB" pitchFamily="34" charset="0"/>
              </a:rPr>
              <a:t>7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i="1" u="sng" dirty="0">
                <a:solidFill>
                  <a:srgbClr val="C00000"/>
                </a:solidFill>
                <a:latin typeface="Berlin Sans FB" pitchFamily="34" charset="0"/>
              </a:rPr>
              <a:t>changed/has changed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for the Maoris when the travellers </a:t>
            </a:r>
            <a:r>
              <a:rPr lang="en-US" b="1" dirty="0">
                <a:solidFill>
                  <a:schemeClr val="tx1"/>
                </a:solidFill>
                <a:latin typeface="Berlin Sans FB" pitchFamily="34" charset="0"/>
              </a:rPr>
              <a:t>8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i="1" u="sng" dirty="0">
                <a:solidFill>
                  <a:srgbClr val="C00000"/>
                </a:solidFill>
                <a:latin typeface="Berlin Sans FB" pitchFamily="34" charset="0"/>
              </a:rPr>
              <a:t>took/have taken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a lot of Maori land. Now Maoris and European New Zealanders </a:t>
            </a:r>
            <a:r>
              <a:rPr lang="en-US" b="1" dirty="0">
                <a:solidFill>
                  <a:schemeClr val="tx1"/>
                </a:solidFill>
                <a:latin typeface="Berlin Sans FB" pitchFamily="34" charset="0"/>
              </a:rPr>
              <a:t>9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i="1" u="sng" dirty="0">
                <a:solidFill>
                  <a:srgbClr val="C00000"/>
                </a:solidFill>
                <a:latin typeface="Berlin Sans FB" pitchFamily="34" charset="0"/>
              </a:rPr>
              <a:t>lived/have lived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together for over 200 years and the government </a:t>
            </a:r>
            <a:r>
              <a:rPr lang="en-US" b="1" dirty="0">
                <a:solidFill>
                  <a:schemeClr val="tx1"/>
                </a:solidFill>
                <a:latin typeface="Berlin Sans FB" pitchFamily="34" charset="0"/>
              </a:rPr>
              <a:t>10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i="1" u="sng" dirty="0">
                <a:solidFill>
                  <a:srgbClr val="C00000"/>
                </a:solidFill>
                <a:latin typeface="Berlin Sans FB" pitchFamily="34" charset="0"/>
              </a:rPr>
              <a:t>returned/has returned 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the Maori land. Although most Maoris speak English, they </a:t>
            </a:r>
            <a:r>
              <a:rPr lang="en-US" b="1" dirty="0">
                <a:solidFill>
                  <a:schemeClr val="tx1"/>
                </a:solidFill>
                <a:latin typeface="Berlin Sans FB" pitchFamily="34" charset="0"/>
              </a:rPr>
              <a:t>11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i="1" u="sng" dirty="0">
                <a:solidFill>
                  <a:srgbClr val="C00000"/>
                </a:solidFill>
                <a:latin typeface="Berlin Sans FB" pitchFamily="34" charset="0"/>
              </a:rPr>
              <a:t>didn’t forget/haven’t forgotten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their traditions, customs, songs, dances and language.</a:t>
            </a:r>
            <a:endParaRPr lang="en-GB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47728" y="332656"/>
            <a:ext cx="7200800" cy="1202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Berlin Sans FB" pitchFamily="34" charset="0"/>
              </a:rPr>
              <a:t>The Maori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Choose the correct verb form ( past simple or present perfect)</a:t>
            </a:r>
            <a:endParaRPr lang="en-US" sz="2000" dirty="0">
              <a:solidFill>
                <a:schemeClr val="tx1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187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132242" y="-1691532"/>
            <a:ext cx="5695271" cy="9433048"/>
          </a:xfrm>
          <a:prstGeom prst="wedgeRoundRectCallout">
            <a:avLst>
              <a:gd name="adj1" fmla="val -19106"/>
              <a:gd name="adj2" fmla="val 5533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51383" y="359739"/>
            <a:ext cx="880357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smtClean="0">
                <a:latin typeface="Candara" pitchFamily="34" charset="0"/>
              </a:rPr>
              <a:t>New Zealand will </a:t>
            </a:r>
            <a:r>
              <a:rPr lang="en-US" sz="4000" b="1" dirty="0">
                <a:latin typeface="Candara" pitchFamily="34" charset="0"/>
              </a:rPr>
              <a:t>take your breath away!</a:t>
            </a:r>
          </a:p>
          <a:p>
            <a:pPr lvl="0" algn="ctr"/>
            <a:r>
              <a:rPr lang="en-US" sz="4000" b="1" dirty="0" smtClean="0">
                <a:latin typeface="Candara" pitchFamily="34" charset="0"/>
              </a:rPr>
              <a:t>It </a:t>
            </a:r>
            <a:r>
              <a:rPr lang="en-US" sz="4000" b="1" dirty="0">
                <a:latin typeface="Candara" pitchFamily="34" charset="0"/>
              </a:rPr>
              <a:t>is a </a:t>
            </a:r>
            <a:r>
              <a:rPr lang="en-US" sz="4000" b="1" dirty="0" smtClean="0">
                <a:latin typeface="Candara" pitchFamily="34" charset="0"/>
              </a:rPr>
              <a:t>country </a:t>
            </a:r>
            <a:r>
              <a:rPr lang="en-US" sz="4000" b="1" dirty="0">
                <a:latin typeface="Candara" pitchFamily="34" charset="0"/>
              </a:rPr>
              <a:t>of </a:t>
            </a:r>
            <a:r>
              <a:rPr lang="en-US" sz="4000" b="1" dirty="0" smtClean="0">
                <a:latin typeface="Candara" pitchFamily="34" charset="0"/>
              </a:rPr>
              <a:t>spectacular scenery </a:t>
            </a:r>
            <a:r>
              <a:rPr lang="en-US" sz="4000" b="1" dirty="0">
                <a:latin typeface="Candara" pitchFamily="34" charset="0"/>
              </a:rPr>
              <a:t>with stunning mountains, beautiful beaches and huge glaciers. </a:t>
            </a:r>
            <a:endParaRPr lang="en-US" sz="4000" b="1" dirty="0" smtClean="0">
              <a:latin typeface="Candara" pitchFamily="34" charset="0"/>
            </a:endParaRPr>
          </a:p>
          <a:p>
            <a:pPr lvl="0" algn="ctr"/>
            <a:r>
              <a:rPr lang="en-US" sz="4000" b="1" dirty="0" smtClean="0">
                <a:latin typeface="Candara" pitchFamily="34" charset="0"/>
              </a:rPr>
              <a:t>In </a:t>
            </a:r>
            <a:r>
              <a:rPr lang="en-US" sz="4000" b="1" dirty="0">
                <a:latin typeface="Candara" pitchFamily="34" charset="0"/>
              </a:rPr>
              <a:t>a country filled with adventure and wildlife, everyone will find something to do and to see.</a:t>
            </a:r>
          </a:p>
          <a:p>
            <a:pPr lvl="0" algn="ctr"/>
            <a:endParaRPr lang="en-US" sz="4800" b="1" dirty="0">
              <a:latin typeface="Candar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2850" y="177356"/>
            <a:ext cx="3359150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0963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168437" y="116632"/>
            <a:ext cx="11809312" cy="6624736"/>
          </a:xfrm>
          <a:prstGeom prst="wedgeRoundRectCallout">
            <a:avLst>
              <a:gd name="adj1" fmla="val -50005"/>
              <a:gd name="adj2" fmla="val -9221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400" b="1" dirty="0">
              <a:solidFill>
                <a:prstClr val="black"/>
              </a:solidFill>
              <a:latin typeface="Berlin Sans FB Dem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260648"/>
            <a:ext cx="7560840" cy="648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269" y="3490410"/>
            <a:ext cx="1934735" cy="145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277" y="260648"/>
            <a:ext cx="1778102" cy="118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816" y="852756"/>
            <a:ext cx="1980277" cy="130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528" y="3429000"/>
            <a:ext cx="1868848" cy="129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870" y="4372982"/>
            <a:ext cx="1967082" cy="121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329" y="1023325"/>
            <a:ext cx="1832119" cy="132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563" y="1898277"/>
            <a:ext cx="1843308" cy="1386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488" y="2156180"/>
            <a:ext cx="1926468" cy="1236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573" y="4812659"/>
            <a:ext cx="2000774" cy="133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Прямая со стрелкой 21"/>
          <p:cNvCxnSpPr>
            <a:stCxn id="8" idx="3"/>
          </p:cNvCxnSpPr>
          <p:nvPr/>
        </p:nvCxnSpPr>
        <p:spPr>
          <a:xfrm>
            <a:off x="6073093" y="1504469"/>
            <a:ext cx="814995" cy="47629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7135281" y="852756"/>
            <a:ext cx="238123" cy="6517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5" idx="1"/>
          </p:cNvCxnSpPr>
          <p:nvPr/>
        </p:nvCxnSpPr>
        <p:spPr>
          <a:xfrm flipH="1">
            <a:off x="7407279" y="1686103"/>
            <a:ext cx="889050" cy="47007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7" idx="1"/>
          </p:cNvCxnSpPr>
          <p:nvPr/>
        </p:nvCxnSpPr>
        <p:spPr>
          <a:xfrm flipH="1" flipV="1">
            <a:off x="7408753" y="2483619"/>
            <a:ext cx="1737810" cy="1080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13" idx="1"/>
          </p:cNvCxnSpPr>
          <p:nvPr/>
        </p:nvCxnSpPr>
        <p:spPr>
          <a:xfrm flipH="1" flipV="1">
            <a:off x="6871851" y="3602987"/>
            <a:ext cx="739677" cy="4751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8" idx="3"/>
          </p:cNvCxnSpPr>
          <p:nvPr/>
        </p:nvCxnSpPr>
        <p:spPr>
          <a:xfrm>
            <a:off x="5699956" y="2774622"/>
            <a:ext cx="373137" cy="11827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4" idx="3"/>
          </p:cNvCxnSpPr>
          <p:nvPr/>
        </p:nvCxnSpPr>
        <p:spPr>
          <a:xfrm>
            <a:off x="4339004" y="4215936"/>
            <a:ext cx="234379" cy="7651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3272238" y="5368327"/>
            <a:ext cx="820578" cy="2205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61" idx="1"/>
          </p:cNvCxnSpPr>
          <p:nvPr/>
        </p:nvCxnSpPr>
        <p:spPr>
          <a:xfrm flipH="1" flipV="1">
            <a:off x="3947991" y="5264664"/>
            <a:ext cx="1437546" cy="7127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537" y="5285539"/>
            <a:ext cx="2064077" cy="1383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3" name="Прямая со стрелкой 62"/>
          <p:cNvCxnSpPr>
            <a:stCxn id="14" idx="1"/>
          </p:cNvCxnSpPr>
          <p:nvPr/>
        </p:nvCxnSpPr>
        <p:spPr>
          <a:xfrm flipH="1" flipV="1">
            <a:off x="6312024" y="4049615"/>
            <a:ext cx="266846" cy="9314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 rot="21208221">
            <a:off x="-782732" y="447330"/>
            <a:ext cx="7010280" cy="733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Ten Top Places to Go and </a:t>
            </a:r>
          </a:p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</a:rPr>
              <a:t>See in NZ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3469" y="3263260"/>
            <a:ext cx="185050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</a:rPr>
              <a:t>The Franz Josef Glacier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516" y="3973350"/>
            <a:ext cx="17924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Fiordland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 National Park</a:t>
            </a:r>
            <a:r>
              <a:rPr lang="en-US" dirty="0" smtClean="0">
                <a:ea typeface="Calibri"/>
                <a:cs typeface="Times New Roman"/>
              </a:rPr>
              <a:t> </a:t>
            </a: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14917" y="1005978"/>
            <a:ext cx="227789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The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Waitomo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 Cave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75612" y="2130570"/>
            <a:ext cx="241106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</a:rPr>
              <a:t>Abel Tasman Park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58635" y="3222921"/>
            <a:ext cx="194421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Tongariro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 National Park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129527" y="1157120"/>
            <a:ext cx="1202432" cy="545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Rotorua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254188" y="272746"/>
            <a:ext cx="2053799" cy="627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</a:rPr>
              <a:t>The Coromandel Peninsular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457484" y="3950045"/>
            <a:ext cx="185050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</a:rPr>
              <a:t>Wellington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018013" y="4621317"/>
            <a:ext cx="247234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</a:rPr>
              <a:t>Kaikoura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86656" y="5601936"/>
            <a:ext cx="238860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erlin Sans FB" pitchFamily="34" charset="0"/>
              </a:rPr>
              <a:t>Milford Sound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0433795" y="5488246"/>
            <a:ext cx="484632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191340" y="116632"/>
            <a:ext cx="11809313" cy="6480719"/>
          </a:xfrm>
          <a:prstGeom prst="wedgeRoundRectCallout">
            <a:avLst>
              <a:gd name="adj1" fmla="val -50005"/>
              <a:gd name="adj2" fmla="val -9221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400" b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9613" y="311351"/>
            <a:ext cx="743456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ctr"/>
            <a:r>
              <a:rPr lang="en-US" sz="3200" b="1" dirty="0">
                <a:ln/>
                <a:solidFill>
                  <a:schemeClr val="bg2">
                    <a:lumMod val="25000"/>
                  </a:schemeClr>
                </a:solidFill>
                <a:latin typeface="Berlin Sans FB" pitchFamily="34" charset="0"/>
              </a:rPr>
              <a:t>Ten </a:t>
            </a:r>
            <a:r>
              <a:rPr lang="en-US" sz="3200" b="1" dirty="0" smtClean="0">
                <a:ln/>
                <a:solidFill>
                  <a:schemeClr val="bg2">
                    <a:lumMod val="25000"/>
                  </a:schemeClr>
                </a:solidFill>
                <a:latin typeface="Berlin Sans FB" pitchFamily="34" charset="0"/>
              </a:rPr>
              <a:t>Top Places </a:t>
            </a:r>
            <a:r>
              <a:rPr lang="en-US" sz="3200" b="1" dirty="0">
                <a:ln/>
                <a:solidFill>
                  <a:schemeClr val="bg2">
                    <a:lumMod val="25000"/>
                  </a:schemeClr>
                </a:solidFill>
                <a:latin typeface="Berlin Sans FB" pitchFamily="34" charset="0"/>
              </a:rPr>
              <a:t>to Go and See </a:t>
            </a:r>
          </a:p>
          <a:p>
            <a:pPr lvl="0" algn="ctr"/>
            <a:r>
              <a:rPr lang="en-US" sz="3200" b="1" dirty="0">
                <a:ln/>
                <a:solidFill>
                  <a:schemeClr val="bg2">
                    <a:lumMod val="25000"/>
                  </a:schemeClr>
                </a:solidFill>
                <a:latin typeface="Berlin Sans FB" pitchFamily="34" charset="0"/>
              </a:rPr>
              <a:t>in NZ</a:t>
            </a:r>
          </a:p>
        </p:txBody>
      </p:sp>
      <p:sp>
        <p:nvSpPr>
          <p:cNvPr id="13" name="Овал 12"/>
          <p:cNvSpPr/>
          <p:nvPr/>
        </p:nvSpPr>
        <p:spPr>
          <a:xfrm>
            <a:off x="335360" y="5342424"/>
            <a:ext cx="4248473" cy="1254928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</a:rPr>
              <a:t>The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</a:rPr>
              <a:t>Waitomo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</a:rPr>
              <a:t> Cave 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Berlin Sans FB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lit by millions of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glowworms</a:t>
            </a:r>
            <a:endParaRPr lang="en-US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91341" y="814530"/>
            <a:ext cx="4896548" cy="1290304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</a:rPr>
              <a:t>Rotorua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</a:rPr>
              <a:t> 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the heartland of Maori culture and famous for its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thermal spas,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steaming craters and geysers</a:t>
            </a:r>
          </a:p>
        </p:txBody>
      </p:sp>
      <p:sp>
        <p:nvSpPr>
          <p:cNvPr id="15" name="Овал 14"/>
          <p:cNvSpPr/>
          <p:nvPr/>
        </p:nvSpPr>
        <p:spPr>
          <a:xfrm>
            <a:off x="191340" y="2081505"/>
            <a:ext cx="4896547" cy="1602432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</a:rPr>
              <a:t>Coromandel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</a:rPr>
              <a:t>Peninsula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 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is known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for beautiful beaches with hot water with temperatures around 60 degrees 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Celsius  </a:t>
            </a:r>
            <a:endParaRPr lang="en-US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918172" y="3068960"/>
            <a:ext cx="6605052" cy="1774689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Abel Tasman National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Park</a:t>
            </a:r>
          </a:p>
          <a:p>
            <a:pPr algn="ctr"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f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amous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for the beautiful beaches and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blue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water , forests  with giant ferns, trees, and a great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climate </a:t>
            </a:r>
            <a:endParaRPr lang="en-US" dirty="0">
              <a:solidFill>
                <a:schemeClr val="tx1"/>
              </a:solidFill>
              <a:latin typeface="Berlin Sans FB" pitchFamily="34" charset="0"/>
              <a:ea typeface="Calibri"/>
              <a:cs typeface="Times New Roman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745580" y="4543038"/>
            <a:ext cx="5256581" cy="2016184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>
              <a:spcAft>
                <a:spcPts val="0"/>
              </a:spcAft>
            </a:pP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Fiordland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 National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Park</a:t>
            </a:r>
          </a:p>
          <a:p>
            <a:pPr algn="r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 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must-see stunning scenery  with deep fiords, steep mountains, cascading  waterfalls and lush </a:t>
            </a:r>
            <a:endParaRPr lang="en-US" dirty="0" smtClean="0">
              <a:solidFill>
                <a:schemeClr val="tx1"/>
              </a:solidFill>
              <a:latin typeface="Berlin Sans FB" pitchFamily="34" charset="0"/>
              <a:ea typeface="Calibri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rain forests</a:t>
            </a:r>
            <a:endParaRPr lang="en-US" dirty="0">
              <a:solidFill>
                <a:schemeClr val="tx1"/>
              </a:solidFill>
              <a:latin typeface="Berlin Sans FB" pitchFamily="34" charset="0"/>
              <a:ea typeface="Calibri"/>
              <a:cs typeface="Times New Roman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379099" y="800936"/>
            <a:ext cx="4599193" cy="1303898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</a:rPr>
              <a:t>Milford Sound 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  <a:latin typeface="Berlin Sans FB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Berlin Sans FB" pitchFamily="34" charset="0"/>
              </a:rPr>
              <a:t>described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by Rudyard Kipling as the ‘Eighth Wonder of the World’ </a:t>
            </a:r>
          </a:p>
        </p:txBody>
      </p:sp>
      <p:sp>
        <p:nvSpPr>
          <p:cNvPr id="19" name="Овал 18"/>
          <p:cNvSpPr/>
          <p:nvPr/>
        </p:nvSpPr>
        <p:spPr>
          <a:xfrm>
            <a:off x="7752184" y="2081505"/>
            <a:ext cx="4308494" cy="1224136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Wellington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Berlin Sans FB" pitchFamily="34" charset="0"/>
              <a:ea typeface="Calibri"/>
              <a:cs typeface="Times New Roman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</a:rPr>
              <a:t>t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</a:rPr>
              <a:t>he capital city offers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</a:rPr>
              <a:t>many memorable tourist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</a:rPr>
              <a:t>attractions </a:t>
            </a:r>
            <a:endParaRPr lang="en-US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91341" y="3683937"/>
            <a:ext cx="6228694" cy="1725303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The Franz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Joseph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Glacier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Berlin Sans FB" pitchFamily="34" charset="0"/>
              <a:ea typeface="Calibri"/>
              <a:cs typeface="Times New Roman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"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descends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into a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rainforest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zone", it means that you can start your journey hiking through a rainforest and end up coming face to face with a giant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glacier</a:t>
            </a:r>
            <a:endParaRPr lang="en-US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079776" y="1382310"/>
            <a:ext cx="4760008" cy="1830665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Tongariro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 National Park</a:t>
            </a:r>
          </a:p>
          <a:p>
            <a:pPr algn="ctr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is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a hotbed of volcanism, with Mount </a:t>
            </a:r>
            <a:r>
              <a:rPr lang="en-US" dirty="0" err="1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Ruapehu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being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the most active volcano of the country</a:t>
            </a:r>
          </a:p>
        </p:txBody>
      </p:sp>
      <p:sp>
        <p:nvSpPr>
          <p:cNvPr id="22" name="Овал 21"/>
          <p:cNvSpPr/>
          <p:nvPr/>
        </p:nvSpPr>
        <p:spPr>
          <a:xfrm>
            <a:off x="4079776" y="5013176"/>
            <a:ext cx="4140922" cy="1603288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Kaikoura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  <a:ea typeface="Calibri"/>
                <a:cs typeface="Times New Roman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 possibly the best location on the planet for whale-watching and swimming with 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Calibri"/>
                <a:cs typeface="Times New Roman"/>
              </a:rPr>
              <a:t>dolphins</a:t>
            </a:r>
            <a:endParaRPr lang="en-US" dirty="0">
              <a:solidFill>
                <a:schemeClr val="tx1"/>
              </a:solidFill>
              <a:latin typeface="Berlin Sans FB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0711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4007768" y="620688"/>
            <a:ext cx="7920880" cy="4104456"/>
          </a:xfrm>
          <a:prstGeom prst="wedgeRoundRectCallout">
            <a:avLst>
              <a:gd name="adj1" fmla="val 72327"/>
              <a:gd name="adj2" fmla="val -15087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Candara" pitchFamily="34" charset="0"/>
              </a:rPr>
              <a:t>New </a:t>
            </a:r>
            <a:r>
              <a:rPr lang="en-US" sz="4400" b="1" dirty="0">
                <a:latin typeface="Candara" pitchFamily="34" charset="0"/>
              </a:rPr>
              <a:t>Zealand ranks highly in international studies to measure everything from peace and happiness to quality of life.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4720" y="33552"/>
            <a:ext cx="3889375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864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192772" y="112073"/>
            <a:ext cx="11807884" cy="6336704"/>
          </a:xfrm>
          <a:prstGeom prst="wedgeRoundRectCallout">
            <a:avLst>
              <a:gd name="adj1" fmla="val -50005"/>
              <a:gd name="adj2" fmla="val -9221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400" b="1" dirty="0">
              <a:solidFill>
                <a:prstClr val="black"/>
              </a:solidFill>
              <a:latin typeface="Candar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2097" y="1484784"/>
            <a:ext cx="78353" cy="429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5520" y="259853"/>
            <a:ext cx="8280920" cy="82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erlin Sans FB" pitchFamily="34" charset="0"/>
              </a:rPr>
              <a:t>New Zealand’s Ranking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erlin Sans FB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3432" y="1268760"/>
            <a:ext cx="4536504" cy="4701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1000"/>
              </a:spcAft>
            </a:pPr>
            <a:r>
              <a:rPr lang="en-US" b="1" u="sng" dirty="0">
                <a:solidFill>
                  <a:srgbClr val="002060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  <a:hlinkClick r:id="rId5"/>
              </a:rPr>
              <a:t>Peacefulness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 - </a:t>
            </a:r>
            <a:r>
              <a:rPr lang="en-US" b="1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2</a:t>
            </a:r>
            <a:r>
              <a:rPr lang="en-US" b="1" baseline="300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nd</a:t>
            </a:r>
            <a:r>
              <a:rPr lang="en-US" b="1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place </a:t>
            </a:r>
            <a:endParaRPr lang="en-GB" b="1" dirty="0">
              <a:solidFill>
                <a:prstClr val="black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lvl="0" algn="just">
              <a:spcAft>
                <a:spcPts val="1000"/>
              </a:spcAft>
            </a:pP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NZ ranks the 2nd most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peaceful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country in the world </a:t>
            </a:r>
            <a:r>
              <a:rPr lang="en-US" sz="12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(according to the 2019 Global Peace Index). </a:t>
            </a:r>
            <a:endParaRPr lang="en-GB" sz="1200" dirty="0">
              <a:solidFill>
                <a:prstClr val="black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n-US" b="1" u="sng" dirty="0">
                <a:solidFill>
                  <a:srgbClr val="0000FF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  <a:hlinkClick r:id="rId6"/>
              </a:rPr>
              <a:t>Least corrupt nation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 - </a:t>
            </a:r>
            <a:r>
              <a:rPr lang="en-US" b="1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2</a:t>
            </a:r>
            <a:r>
              <a:rPr lang="en-US" b="1" baseline="30000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nd</a:t>
            </a:r>
            <a:r>
              <a:rPr lang="en-US" b="1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endParaRPr lang="en-US" b="1" baseline="30000" dirty="0">
              <a:solidFill>
                <a:prstClr val="black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lvl="0" algn="just">
              <a:spcAft>
                <a:spcPts val="1000"/>
              </a:spcAft>
            </a:pP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New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Zealand is the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2</a:t>
            </a:r>
            <a:r>
              <a:rPr lang="en-US" baseline="300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nd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least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corrupt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nation </a:t>
            </a:r>
            <a:r>
              <a:rPr lang="en-US" sz="12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(The Corruption Perception Index, 2018)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.</a:t>
            </a:r>
            <a:endParaRPr lang="en-GB" dirty="0">
              <a:solidFill>
                <a:prstClr val="black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lvl="0" algn="just">
              <a:spcAft>
                <a:spcPts val="1000"/>
              </a:spcAft>
            </a:pPr>
            <a:r>
              <a:rPr lang="en-US" b="1" u="sng" dirty="0">
                <a:solidFill>
                  <a:srgbClr val="0000FF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  <a:hlinkClick r:id="rId7"/>
              </a:rPr>
              <a:t>Generosity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 - </a:t>
            </a:r>
            <a:r>
              <a:rPr lang="ru-RU" b="1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2</a:t>
            </a:r>
            <a:r>
              <a:rPr lang="en-US" b="1" baseline="30000" dirty="0" err="1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nd</a:t>
            </a:r>
            <a:r>
              <a:rPr lang="en-US" b="1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GB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</a:p>
          <a:p>
            <a:pPr lvl="0" algn="just">
              <a:spcAft>
                <a:spcPts val="1000"/>
              </a:spcAft>
            </a:pP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New Zealand is one of the most generous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nations </a:t>
            </a:r>
            <a:r>
              <a:rPr lang="en-US" sz="12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(The Charities Aid Foundation, 2016).</a:t>
            </a:r>
            <a:endParaRPr lang="en-GB" sz="1200" dirty="0">
              <a:solidFill>
                <a:prstClr val="black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lvl="0" algn="just">
              <a:spcAft>
                <a:spcPts val="1000"/>
              </a:spcAft>
            </a:pPr>
            <a:r>
              <a:rPr lang="en-US" b="1" u="sng" dirty="0" smtClean="0">
                <a:solidFill>
                  <a:srgbClr val="0000FF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  <a:hlinkClick r:id="rId8"/>
              </a:rPr>
              <a:t>Education</a:t>
            </a:r>
            <a:r>
              <a:rPr lang="en-US" b="1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 </a:t>
            </a:r>
            <a:r>
              <a:rPr lang="en-US" b="1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- 10</a:t>
            </a:r>
            <a:r>
              <a:rPr lang="en-US" b="1" baseline="300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th</a:t>
            </a:r>
            <a:r>
              <a:rPr lang="en-US" b="1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endParaRPr lang="en-GB" dirty="0">
              <a:solidFill>
                <a:prstClr val="black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lvl="0" algn="just">
              <a:spcAft>
                <a:spcPts val="1000"/>
              </a:spcAft>
            </a:pP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NZ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has one of the world's best educated populations </a:t>
            </a:r>
            <a:r>
              <a:rPr lang="en-US" sz="12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(in 2009 PISA ranked NZ </a:t>
            </a:r>
            <a:r>
              <a:rPr lang="en-US" sz="1200" b="1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7</a:t>
            </a:r>
            <a:r>
              <a:rPr lang="en-US" sz="1200" b="1" baseline="300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th</a:t>
            </a:r>
            <a:r>
              <a:rPr lang="en-US" sz="12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best at science and reading in the world,  and </a:t>
            </a:r>
            <a:r>
              <a:rPr lang="en-US" sz="1200" b="1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13</a:t>
            </a:r>
            <a:r>
              <a:rPr lang="en-US" sz="1200" b="1" baseline="300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th</a:t>
            </a:r>
            <a:r>
              <a:rPr lang="en-US" sz="1200" b="1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in </a:t>
            </a:r>
            <a:r>
              <a:rPr lang="en-US" sz="1200" dirty="0" err="1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maths</a:t>
            </a:r>
            <a:r>
              <a:rPr lang="en-US" sz="12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).</a:t>
            </a:r>
            <a:endParaRPr lang="en-US" sz="1200" dirty="0">
              <a:solidFill>
                <a:prstClr val="black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26620" y="1484784"/>
            <a:ext cx="4787925" cy="460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1000"/>
              </a:spcAft>
            </a:pPr>
            <a:endParaRPr lang="en-US" b="1" u="sng" dirty="0" smtClean="0">
              <a:solidFill>
                <a:srgbClr val="0000FF"/>
              </a:solidFill>
              <a:latin typeface="Berlin Sans FB" pitchFamily="34" charset="0"/>
              <a:ea typeface="Times New Roman"/>
              <a:cs typeface="Vani" panose="020B0502040204020203" pitchFamily="34" charset="0"/>
              <a:hlinkClick r:id="rId9"/>
            </a:endParaRPr>
          </a:p>
          <a:p>
            <a:pPr lvl="0" algn="just">
              <a:spcAft>
                <a:spcPts val="1000"/>
              </a:spcAft>
            </a:pPr>
            <a:r>
              <a:rPr lang="en-US" b="1" u="sng" dirty="0" smtClean="0">
                <a:solidFill>
                  <a:srgbClr val="0000FF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  <a:hlinkClick r:id="rId9"/>
              </a:rPr>
              <a:t>Happiness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 - </a:t>
            </a:r>
            <a:r>
              <a:rPr lang="en-US" b="1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8</a:t>
            </a:r>
            <a:r>
              <a:rPr lang="en-US" b="1" baseline="300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th</a:t>
            </a:r>
            <a:r>
              <a:rPr lang="en-US" b="1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endParaRPr lang="en-GB" dirty="0">
              <a:solidFill>
                <a:prstClr val="black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lvl="0" algn="just">
              <a:spcAft>
                <a:spcPts val="1000"/>
              </a:spcAft>
            </a:pP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New Zealand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ranks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8th to measure personal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happiness </a:t>
            </a:r>
            <a:r>
              <a:rPr lang="en-US" sz="12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(the World Happiness Report, 2019). </a:t>
            </a:r>
            <a:endParaRPr lang="en-GB" sz="1200" dirty="0">
              <a:solidFill>
                <a:prstClr val="black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lvl="0" algn="just">
              <a:spcAft>
                <a:spcPts val="1000"/>
              </a:spcAft>
            </a:pPr>
            <a:r>
              <a:rPr lang="en-US" b="1" u="sng" dirty="0">
                <a:solidFill>
                  <a:srgbClr val="0000FF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  <a:hlinkClick r:id="rId10"/>
              </a:rPr>
              <a:t>Quality of life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 - </a:t>
            </a:r>
            <a:r>
              <a:rPr lang="en-US" b="1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9</a:t>
            </a:r>
            <a:r>
              <a:rPr lang="en-US" b="1" baseline="300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th</a:t>
            </a:r>
            <a:r>
              <a:rPr lang="en-US" b="1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</a:t>
            </a:r>
            <a:endParaRPr lang="en-GB" dirty="0">
              <a:solidFill>
                <a:prstClr val="black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lvl="0" algn="just">
              <a:spcAft>
                <a:spcPts val="1000"/>
              </a:spcAft>
            </a:pP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New Zealanders have a quality of life that is ranked 9</a:t>
            </a:r>
            <a:r>
              <a:rPr lang="en-US" baseline="300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in the world </a:t>
            </a:r>
            <a:r>
              <a:rPr lang="en-US" sz="1200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(The Quality of life Index, 2019).</a:t>
            </a:r>
          </a:p>
          <a:p>
            <a:pPr lvl="0" algn="just">
              <a:spcAft>
                <a:spcPts val="1000"/>
              </a:spcAft>
            </a:pP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One of the Best countries to live</a:t>
            </a:r>
          </a:p>
          <a:p>
            <a:pPr lvl="0" algn="just">
              <a:spcAft>
                <a:spcPts val="1000"/>
              </a:spcAft>
            </a:pP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According to the Legatum Prosperous Index, NZ ranked the </a:t>
            </a:r>
            <a:r>
              <a:rPr lang="en-US" b="1" dirty="0" smtClean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7</a:t>
            </a:r>
            <a:r>
              <a:rPr lang="en-US" b="1" baseline="30000" dirty="0" smtClean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th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in 2019 and in 2018 – the </a:t>
            </a:r>
            <a:r>
              <a:rPr lang="en-US" b="1" dirty="0" smtClean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2</a:t>
            </a:r>
            <a:r>
              <a:rPr lang="en-US" b="1" baseline="30000" dirty="0" smtClean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nd</a:t>
            </a:r>
            <a:r>
              <a:rPr lang="en-US" dirty="0" smtClean="0">
                <a:solidFill>
                  <a:schemeClr val="tx1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 most prosperous nation in the world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(health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  <a:ea typeface="Times New Roman"/>
                <a:cs typeface="Vani" panose="020B0502040204020203" pitchFamily="34" charset="0"/>
              </a:rPr>
              <a:t>, family life, community life, material well being, political stability and security, climate and geography, job security, political freedom and gender equality).</a:t>
            </a:r>
          </a:p>
          <a:p>
            <a:pPr lvl="0" algn="just">
              <a:spcAft>
                <a:spcPts val="1000"/>
              </a:spcAft>
            </a:pPr>
            <a:endParaRPr lang="en-US" dirty="0" smtClean="0">
              <a:solidFill>
                <a:schemeClr val="tx1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  <a:p>
            <a:pPr lvl="0" algn="just">
              <a:spcAft>
                <a:spcPts val="1000"/>
              </a:spcAft>
            </a:pPr>
            <a:endParaRPr lang="en-GB" dirty="0">
              <a:solidFill>
                <a:prstClr val="black"/>
              </a:solidFill>
              <a:latin typeface="Berlin Sans FB" pitchFamily="34" charset="0"/>
              <a:ea typeface="Times New Roman"/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189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927648" y="-1755576"/>
            <a:ext cx="3888432" cy="8064896"/>
          </a:xfrm>
          <a:prstGeom prst="wedgeRoundRectCallout">
            <a:avLst/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46" name="Рисунок 104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42"/>
          <a:stretch/>
        </p:blipFill>
        <p:spPr>
          <a:xfrm>
            <a:off x="8955938" y="-33479"/>
            <a:ext cx="3360124" cy="5544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7488" y="476672"/>
            <a:ext cx="71287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smtClean="0">
                <a:latin typeface="Candara" pitchFamily="34" charset="0"/>
              </a:rPr>
              <a:t>Here </a:t>
            </a:r>
            <a:r>
              <a:rPr lang="en-US" sz="4400" b="1" dirty="0">
                <a:latin typeface="Candara" pitchFamily="34" charset="0"/>
              </a:rPr>
              <a:t>are some totally random facts that are hard to believe, but super interesting!</a:t>
            </a:r>
          </a:p>
        </p:txBody>
      </p:sp>
    </p:spTree>
    <p:extLst>
      <p:ext uri="{BB962C8B-B14F-4D97-AF65-F5344CB8AC3E}">
        <p14:creationId xmlns:p14="http://schemas.microsoft.com/office/powerpoint/2010/main" val="3784499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10800000" flipV="1">
            <a:off x="2207568" y="294539"/>
            <a:ext cx="7128792" cy="5840550"/>
          </a:xfrm>
          <a:prstGeom prst="wedgeRoundRectCallout">
            <a:avLst>
              <a:gd name="adj1" fmla="val -19213"/>
              <a:gd name="adj2" fmla="val 50243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ndara" pitchFamily="34" charset="0"/>
              </a:rPr>
              <a:t>Kio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ndara" pitchFamily="34" charset="0"/>
              </a:rPr>
              <a:t>ora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ndara" pitchFamily="34" charset="0"/>
              </a:rPr>
              <a:t>! </a:t>
            </a:r>
          </a:p>
          <a:p>
            <a:pPr lvl="0" algn="ctr"/>
            <a:r>
              <a:rPr lang="en-US" sz="4800" b="1" dirty="0" smtClean="0">
                <a:solidFill>
                  <a:prstClr val="black"/>
                </a:solidFill>
                <a:latin typeface="Candara" pitchFamily="34" charset="0"/>
              </a:rPr>
              <a:t>We’ll </a:t>
            </a:r>
            <a:r>
              <a:rPr lang="en-US" sz="4800" b="1" dirty="0">
                <a:solidFill>
                  <a:prstClr val="black"/>
                </a:solidFill>
                <a:latin typeface="Candara" pitchFamily="34" charset="0"/>
              </a:rPr>
              <a:t>be your travel </a:t>
            </a:r>
            <a:r>
              <a:rPr lang="en-US" sz="4800" b="1" dirty="0" smtClean="0">
                <a:solidFill>
                  <a:prstClr val="black"/>
                </a:solidFill>
                <a:latin typeface="Candara" pitchFamily="34" charset="0"/>
              </a:rPr>
              <a:t>guides </a:t>
            </a:r>
            <a:r>
              <a:rPr lang="en-US" sz="4800" b="1" dirty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US" sz="4800" b="1" dirty="0" smtClean="0">
                <a:solidFill>
                  <a:prstClr val="black"/>
                </a:solidFill>
                <a:latin typeface="Candara" pitchFamily="34" charset="0"/>
              </a:rPr>
              <a:t>we’ll </a:t>
            </a:r>
            <a:r>
              <a:rPr lang="en-US" sz="4800" b="1" dirty="0">
                <a:solidFill>
                  <a:prstClr val="black"/>
                </a:solidFill>
                <a:latin typeface="Candara" pitchFamily="34" charset="0"/>
              </a:rPr>
              <a:t>show you around </a:t>
            </a:r>
            <a:r>
              <a:rPr lang="en-US" sz="4800" b="1" dirty="0" smtClean="0">
                <a:solidFill>
                  <a:prstClr val="black"/>
                </a:solidFill>
                <a:latin typeface="Candara" pitchFamily="34" charset="0"/>
              </a:rPr>
              <a:t>our </a:t>
            </a:r>
            <a:r>
              <a:rPr lang="en-US" sz="4800" b="1" dirty="0">
                <a:solidFill>
                  <a:prstClr val="black"/>
                </a:solidFill>
                <a:latin typeface="Candara" pitchFamily="34" charset="0"/>
              </a:rPr>
              <a:t>native country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ndara" pitchFamily="34" charset="0"/>
              </a:rPr>
              <a:t>Aotearoa</a:t>
            </a:r>
            <a:r>
              <a:rPr lang="en-US" sz="4800" b="1" dirty="0">
                <a:solidFill>
                  <a:prstClr val="black"/>
                </a:solidFill>
                <a:latin typeface="Candara" pitchFamily="34" charset="0"/>
              </a:rPr>
              <a:t>.</a:t>
            </a:r>
          </a:p>
          <a:p>
            <a:pPr lvl="0" algn="ctr"/>
            <a:r>
              <a:rPr lang="en-US" sz="4800" b="1" dirty="0">
                <a:solidFill>
                  <a:prstClr val="black"/>
                </a:solidFill>
                <a:latin typeface="Candara" pitchFamily="34" charset="0"/>
              </a:rPr>
              <a:t>Have fun learning about NZ life!</a:t>
            </a:r>
          </a:p>
        </p:txBody>
      </p:sp>
      <p:pic>
        <p:nvPicPr>
          <p:cNvPr id="1046" name="Рисунок 104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42"/>
          <a:stretch/>
        </p:blipFill>
        <p:spPr>
          <a:xfrm>
            <a:off x="8846826" y="332656"/>
            <a:ext cx="3051710" cy="5544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7568" y="476672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n-US" sz="4400" b="1" dirty="0">
              <a:latin typeface="Candara" pitchFamily="3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6768" y="355636"/>
            <a:ext cx="3600399" cy="575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910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855640" y="-2475656"/>
            <a:ext cx="6480720" cy="11809312"/>
          </a:xfrm>
          <a:prstGeom prst="wedgeRoundRectCallout">
            <a:avLst>
              <a:gd name="adj1" fmla="val -16066"/>
              <a:gd name="adj2" fmla="val 49323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балон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3752" y="260648"/>
            <a:ext cx="4464496" cy="2664296"/>
          </a:xfrm>
          <a:prstGeom prst="rect">
            <a:avLst/>
          </a:prstGeom>
        </p:spPr>
      </p:pic>
      <p:pic>
        <p:nvPicPr>
          <p:cNvPr id="11" name="Рисунок 10" descr="бало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0648"/>
            <a:ext cx="4320480" cy="25922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5400" y="620688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Berlin Sans FB" pitchFamily="34" charset="0"/>
                <a:cs typeface="Arial" pitchFamily="34" charset="0"/>
              </a:rPr>
              <a:t>In 1893, New Zealand became the first country to give women the right to vote.</a:t>
            </a:r>
            <a:endParaRPr lang="en-US" dirty="0">
              <a:latin typeface="Berlin Sans FB" pitchFamily="34" charset="0"/>
              <a:cs typeface="Arial" pitchFamily="34" charset="0"/>
            </a:endParaRPr>
          </a:p>
        </p:txBody>
      </p:sp>
      <p:pic>
        <p:nvPicPr>
          <p:cNvPr id="13" name="Рисунок 12" descr="балон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59896" y="2060848"/>
            <a:ext cx="6120680" cy="3528392"/>
          </a:xfrm>
          <a:prstGeom prst="rect">
            <a:avLst/>
          </a:prstGeom>
        </p:spPr>
      </p:pic>
      <p:pic>
        <p:nvPicPr>
          <p:cNvPr id="15" name="Рисунок 14" descr="балон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72752" y="3789040"/>
            <a:ext cx="7560840" cy="25558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68008" y="2708920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rlin Sans FB" pitchFamily="34" charset="0"/>
                <a:ea typeface="Calibri"/>
                <a:cs typeface="Times New Roman"/>
              </a:rPr>
              <a:t>At the entrance of parks there is special liquid to clean your shoes from infections - you need to spray your shoes to kill microbes. You can do that if you only want, there is no people who check it.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4655840" y="620688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 smtClean="0">
                <a:latin typeface="Berlin Sans FB" pitchFamily="34" charset="0"/>
                <a:ea typeface="Calibri"/>
                <a:cs typeface="Times New Roman"/>
              </a:rPr>
              <a:t>There are around 10000 Russians or Russian speakers in New Zealand .</a:t>
            </a:r>
            <a:endParaRPr lang="en-US" dirty="0">
              <a:latin typeface="Berlin Sans FB" pitchFamily="34" charset="0"/>
            </a:endParaRPr>
          </a:p>
        </p:txBody>
      </p:sp>
      <p:pic>
        <p:nvPicPr>
          <p:cNvPr id="29" name="Рисунок 28" descr="бало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0096" y="692696"/>
            <a:ext cx="5016557" cy="295232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392144" y="112474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dirty="0" smtClean="0">
                <a:latin typeface="Berlin Sans FB" pitchFamily="34" charset="0"/>
                <a:ea typeface="Calibri"/>
                <a:cs typeface="Times New Roman"/>
              </a:rPr>
              <a:t>NZ streets are very clean, that`s why a lot of people, especially in the center, walk without shoes (barefoot).</a:t>
            </a:r>
            <a:endParaRPr lang="en-US" dirty="0">
              <a:latin typeface="Berlin Sans FB" pitchFamily="34" charset="0"/>
              <a:ea typeface="Calibri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9376" y="4149080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500"/>
              </a:spcBef>
              <a:spcAft>
                <a:spcPts val="500"/>
              </a:spcAft>
            </a:pPr>
            <a:r>
              <a:rPr lang="en-US" dirty="0" smtClean="0">
                <a:latin typeface="Berlin Sans FB" pitchFamily="34" charset="0"/>
                <a:cs typeface="Arial" pitchFamily="34" charset="0"/>
              </a:rPr>
              <a:t>The longest place name in the world is </a:t>
            </a:r>
            <a:r>
              <a:rPr lang="en-US" dirty="0" err="1" smtClean="0">
                <a:latin typeface="Berlin Sans FB" pitchFamily="34" charset="0"/>
                <a:cs typeface="Arial" pitchFamily="34" charset="0"/>
              </a:rPr>
              <a:t>Taumatawhakatangiangakoauauotamateapokaiwhenuakitanatahu</a:t>
            </a:r>
            <a:r>
              <a:rPr lang="en-US" dirty="0" smtClean="0">
                <a:latin typeface="Berlin Sans FB" pitchFamily="34" charset="0"/>
                <a:cs typeface="Arial" pitchFamily="34" charset="0"/>
              </a:rPr>
              <a:t>, a hill in Hawke’s Bay. </a:t>
            </a:r>
            <a:endParaRPr lang="en-US" dirty="0">
              <a:latin typeface="Berlin Sans FB" pitchFamily="34" charset="0"/>
              <a:cs typeface="Arial" pitchFamily="34" charset="0"/>
            </a:endParaRPr>
          </a:p>
        </p:txBody>
      </p:sp>
      <p:pic>
        <p:nvPicPr>
          <p:cNvPr id="32" name="Рисунок 31" descr="балон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1424" y="5013176"/>
            <a:ext cx="6552728" cy="230425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63552" y="5373216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rlin Sans FB" pitchFamily="34" charset="0"/>
                <a:ea typeface="Times New Roman"/>
                <a:cs typeface="Times New Roman"/>
              </a:rPr>
              <a:t>NZ has the worst internet in the entire world, which means it’s really bad, really slow, and really expensive. It’s also limited. LIMITED!!!</a:t>
            </a:r>
            <a:endParaRPr lang="ru-RU" dirty="0"/>
          </a:p>
        </p:txBody>
      </p:sp>
      <p:pic>
        <p:nvPicPr>
          <p:cNvPr id="34" name="Рисунок 33" descr="балон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1916832"/>
            <a:ext cx="4705820" cy="280831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559496" y="2276872"/>
            <a:ext cx="309634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66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dirty="0" smtClean="0">
                <a:latin typeface="Berlin Sans FB" pitchFamily="34" charset="0"/>
                <a:ea typeface="Calibri"/>
                <a:cs typeface="Times New Roman"/>
              </a:rPr>
              <a:t>A New Zealand chef invented the meringue dessert known as the ‘</a:t>
            </a:r>
            <a:r>
              <a:rPr lang="en-US" dirty="0" err="1" smtClean="0">
                <a:latin typeface="Berlin Sans FB" pitchFamily="34" charset="0"/>
                <a:ea typeface="Calibri"/>
                <a:cs typeface="Times New Roman"/>
              </a:rPr>
              <a:t>pavlova</a:t>
            </a:r>
            <a:r>
              <a:rPr lang="en-US" dirty="0" smtClean="0">
                <a:latin typeface="Berlin Sans FB" pitchFamily="34" charset="0"/>
                <a:ea typeface="Calibri"/>
                <a:cs typeface="Times New Roman"/>
              </a:rPr>
              <a:t>’ in honor of the famous Russian ballerina Anna </a:t>
            </a:r>
            <a:r>
              <a:rPr lang="en-US" dirty="0" err="1" smtClean="0">
                <a:latin typeface="Berlin Sans FB" pitchFamily="34" charset="0"/>
                <a:ea typeface="Calibri"/>
                <a:cs typeface="Times New Roman"/>
              </a:rPr>
              <a:t>Pavlova</a:t>
            </a:r>
            <a:r>
              <a:rPr lang="en-US" dirty="0" smtClean="0">
                <a:latin typeface="Berlin Sans FB" pitchFamily="34" charset="0"/>
                <a:ea typeface="Calibri"/>
                <a:cs typeface="Times New Roman"/>
              </a:rPr>
              <a:t>.</a:t>
            </a:r>
            <a:endParaRPr lang="en-US" sz="2400" dirty="0">
              <a:latin typeface="Berlin Sans FB" pitchFamily="34" charset="0"/>
              <a:ea typeface="Calibri"/>
              <a:cs typeface="Times New Roman"/>
            </a:endParaRPr>
          </a:p>
        </p:txBody>
      </p:sp>
      <p:pic>
        <p:nvPicPr>
          <p:cNvPr id="36" name="Рисунок 35" descr="балон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8008" y="4149080"/>
            <a:ext cx="6240016" cy="312000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320136" y="4581128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en-US" dirty="0" smtClean="0">
                <a:latin typeface="Berlin Sans FB" pitchFamily="34" charset="0"/>
                <a:cs typeface="Arial" pitchFamily="34" charset="0"/>
              </a:rPr>
              <a:t>New Zealand will deny people residency visas if they have very high BMI (body mass index) and there have been cases of people rejected because of their weight.</a:t>
            </a:r>
            <a:endParaRPr lang="en-US" dirty="0">
              <a:latin typeface="Berlin Sans FB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933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5012563" y="-1902907"/>
            <a:ext cx="3967078" cy="8280918"/>
          </a:xfrm>
          <a:prstGeom prst="wedgeRoundRectCallout">
            <a:avLst>
              <a:gd name="adj1" fmla="val -17599"/>
              <a:gd name="adj2" fmla="val -6091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87688" y="727394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smtClean="0">
                <a:latin typeface="Candara" pitchFamily="34" charset="0"/>
              </a:rPr>
              <a:t>This </a:t>
            </a:r>
            <a:r>
              <a:rPr lang="en-US" sz="4800" b="1" dirty="0">
                <a:latin typeface="Candara" pitchFamily="34" charset="0"/>
              </a:rPr>
              <a:t>is a test to see how well you really know New Zealand.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6768" y="332656"/>
            <a:ext cx="3889375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24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783634" y="-2547661"/>
            <a:ext cx="6624733" cy="11953330"/>
          </a:xfrm>
          <a:prstGeom prst="wedgeRoundRectCallout">
            <a:avLst>
              <a:gd name="adj1" fmla="val -16563"/>
              <a:gd name="adj2" fmla="val -50344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79375" y="288710"/>
            <a:ext cx="11305257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New Zealand by Numbers</a:t>
            </a:r>
          </a:p>
          <a:p>
            <a:pPr lvl="0" algn="ctr"/>
            <a:endParaRPr lang="en-GB" sz="2000" b="1" dirty="0" smtClean="0">
              <a:solidFill>
                <a:srgbClr val="C00000"/>
              </a:solidFill>
              <a:latin typeface="Candara" pitchFamily="34" charset="0"/>
            </a:endParaRPr>
          </a:p>
          <a:p>
            <a:pPr lvl="0"/>
            <a:r>
              <a:rPr lang="en-US" b="1" i="1" dirty="0" smtClean="0">
                <a:solidFill>
                  <a:prstClr val="black"/>
                </a:solidFill>
                <a:latin typeface="Candara" pitchFamily="34" charset="0"/>
              </a:rPr>
              <a:t>Match the numbers and the facts about the country. There is one extra number and that is the post </a:t>
            </a:r>
          </a:p>
          <a:p>
            <a:pPr lvl="0"/>
            <a:r>
              <a:rPr lang="en-US" b="1" i="1" dirty="0" smtClean="0">
                <a:solidFill>
                  <a:prstClr val="black"/>
                </a:solidFill>
                <a:latin typeface="Candara" pitchFamily="34" charset="0"/>
              </a:rPr>
              <a:t>code for New Zealand. When you work out which number it is, write it at the bottom of the exercise.</a:t>
            </a:r>
          </a:p>
          <a:p>
            <a:pPr lvl="0"/>
            <a:endParaRPr lang="en-GB" b="1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74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  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1. the height in meters of Mount Cook/</a:t>
            </a:r>
            <a:r>
              <a:rPr lang="en-US" b="1" dirty="0" err="1" smtClean="0">
                <a:solidFill>
                  <a:prstClr val="black"/>
                </a:solidFill>
                <a:latin typeface="Candara" pitchFamily="34" charset="0"/>
              </a:rPr>
              <a:t>Aoraki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</a:t>
            </a:r>
            <a:endParaRPr lang="en-GB" b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3,724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2. the population of New Zealand</a:t>
            </a:r>
            <a:endParaRPr lang="en-GB" b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15     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3. the population of Auckland</a:t>
            </a:r>
            <a:endParaRPr lang="en-GB" b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8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                                4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.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length in kilometers of the Tasman Glacier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85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                               5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.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approximate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flight time in hours from Moscow to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Wellington</a:t>
            </a:r>
            <a:endParaRPr lang="en-US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462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6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.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number of protected national parks in NZ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4,537,000 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7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.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surface area in square kilometers of Lake </a:t>
            </a:r>
            <a:r>
              <a:rPr lang="en-US" b="1" dirty="0" err="1">
                <a:solidFill>
                  <a:prstClr val="black"/>
                </a:solidFill>
                <a:latin typeface="Candara" pitchFamily="34" charset="0"/>
              </a:rPr>
              <a:t>Taupo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27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  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8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.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number of times sheep outnumber people in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NZ</a:t>
            </a:r>
            <a:endParaRPr lang="en-US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616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                            9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.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size in square kilometers of NZ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1,418,000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               10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.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percent of European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population in NZ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14     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11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.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percent of Maori population of NZ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268,000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12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. New Zealand  is the  … </a:t>
            </a:r>
            <a:r>
              <a:rPr lang="en-US" b="1" baseline="30000" dirty="0" err="1">
                <a:solidFill>
                  <a:prstClr val="black"/>
                </a:solidFill>
                <a:latin typeface="Candara" pitchFamily="34" charset="0"/>
              </a:rPr>
              <a:t>th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  largest country in the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world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21     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13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.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number of letters in the longest world’s place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name(in  Maori)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64                               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14.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depth in meters of Lake </a:t>
            </a:r>
            <a:r>
              <a:rPr lang="en-US" b="1" dirty="0" err="1">
                <a:solidFill>
                  <a:prstClr val="black"/>
                </a:solidFill>
                <a:latin typeface="Candara" pitchFamily="34" charset="0"/>
              </a:rPr>
              <a:t>Hauroko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425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                         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15.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length of the river Waikato                 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75</a:t>
            </a:r>
            <a:endParaRPr lang="en-GB" b="1" i="1" dirty="0">
              <a:solidFill>
                <a:srgbClr val="C00000"/>
              </a:solidFill>
              <a:latin typeface="Candara" pitchFamily="34" charset="0"/>
            </a:endParaRPr>
          </a:p>
          <a:p>
            <a:pPr lvl="0"/>
            <a:r>
              <a:rPr lang="en-US" sz="2000" b="1" i="1" dirty="0">
                <a:solidFill>
                  <a:prstClr val="black"/>
                </a:solidFill>
                <a:latin typeface="Candara" pitchFamily="34" charset="0"/>
              </a:rPr>
              <a:t>                     </a:t>
            </a:r>
            <a:r>
              <a:rPr lang="en-US" sz="2000" b="1" i="1" dirty="0" smtClean="0">
                <a:solidFill>
                  <a:prstClr val="black"/>
                </a:solidFill>
                <a:latin typeface="Candara" pitchFamily="34" charset="0"/>
              </a:rPr>
              <a:t>     </a:t>
            </a:r>
            <a:r>
              <a:rPr lang="en-US" sz="2400" b="1" i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sz="2400" b="1" i="1" dirty="0">
                <a:solidFill>
                  <a:prstClr val="black"/>
                </a:solidFill>
                <a:latin typeface="Candara" pitchFamily="34" charset="0"/>
              </a:rPr>
              <a:t>calling country code of New Zealand is </a:t>
            </a:r>
            <a:r>
              <a:rPr lang="en-US" sz="2000" b="1" i="1" dirty="0">
                <a:solidFill>
                  <a:prstClr val="black"/>
                </a:solidFill>
                <a:latin typeface="Candara" pitchFamily="34" charset="0"/>
              </a:rPr>
              <a:t>___________ 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.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sz="1700" dirty="0">
                <a:solidFill>
                  <a:prstClr val="black"/>
                </a:solidFill>
              </a:rPr>
              <a:t> </a:t>
            </a:r>
            <a:endParaRPr lang="en-GB" sz="1700" dirty="0">
              <a:solidFill>
                <a:prstClr val="black"/>
              </a:solidFill>
            </a:endParaRPr>
          </a:p>
        </p:txBody>
      </p:sp>
      <p:pic>
        <p:nvPicPr>
          <p:cNvPr id="1028" name="Picture 4" descr="C:\Users\nazgu_000\Desktop\Aoteora\new zealand 4\NZ by numbers\Air_New_Zealand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5602">
            <a:off x="8657707" y="-5980"/>
            <a:ext cx="1957080" cy="1109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zgu_000\Desktop\Aoteora\new zealand 4\NZ by numbers\978534-27873224-2833-11e4-9eb5-3a52f5ba7b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1488">
            <a:off x="9342764" y="5248458"/>
            <a:ext cx="2710430" cy="126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zgu_000\Desktop\Aoteora\new zealand 4\NZ by numbers\mountCook2_2792612b (1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20804">
            <a:off x="8604344" y="5619887"/>
            <a:ext cx="2046405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zgu_000\Desktop\Aoteora\new zealand 4\NZ by numbers\Auckland-New-Zealand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9753">
            <a:off x="10335699" y="379278"/>
            <a:ext cx="1600526" cy="2103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zgu_000\Desktop\Aoteora\new zealand 4\NZ by numbers\New_Zealand_US_Siz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7175" y="1540948"/>
            <a:ext cx="1992391" cy="1177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zgu_000\Desktop\Aoteora\new zealand 4\NZ by numbers\Upper_Tasman_Glacier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5205" y="2251088"/>
            <a:ext cx="1838856" cy="1910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zgu_000\Desktop\Aoteora\new zealand 4\presentation sights\fiordland-new-zealand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46861">
            <a:off x="9130354" y="2616756"/>
            <a:ext cx="2064445" cy="1179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zgu_000\Desktop\Aoteora\new zealand 4\NZ by numbers\cool-facts-new-zealand-maori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6904">
            <a:off x="9972002" y="3705132"/>
            <a:ext cx="2327920" cy="1552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zgu_000\Desktop\Aoteora\new zealand 4\NZ by numbers\Maori-Name.jpe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3374">
            <a:off x="7814178" y="3635861"/>
            <a:ext cx="2297832" cy="1394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7" y="5804348"/>
            <a:ext cx="864096" cy="9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41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783634" y="-2547661"/>
            <a:ext cx="6624733" cy="11953330"/>
          </a:xfrm>
          <a:prstGeom prst="wedgeRoundRectCallout">
            <a:avLst>
              <a:gd name="adj1" fmla="val -16563"/>
              <a:gd name="adj2" fmla="val -50344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79376" y="273005"/>
            <a:ext cx="11305257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Keys:</a:t>
            </a:r>
          </a:p>
          <a:p>
            <a:pPr lvl="0"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New Zealand by Numbers</a:t>
            </a:r>
            <a:endParaRPr lang="en-GB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0"/>
            <a:endParaRPr lang="en-GB" b="1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3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,724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 the height in meters of Mount Cook/</a:t>
            </a:r>
            <a:r>
              <a:rPr lang="en-US" b="1" dirty="0" err="1" smtClean="0">
                <a:solidFill>
                  <a:prstClr val="black"/>
                </a:solidFill>
                <a:latin typeface="Candara" pitchFamily="34" charset="0"/>
              </a:rPr>
              <a:t>Aoraki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</a:t>
            </a:r>
            <a:endParaRPr lang="en-GB" b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4,537,000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population of New Zealand</a:t>
            </a:r>
            <a:endParaRPr lang="en-GB" b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1,418,000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population of Auckland</a:t>
            </a:r>
            <a:endParaRPr lang="en-GB" b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27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                                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length in kilometers of the Tasman Glacier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21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                                 the approximate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flight time in hours from Moscow to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Wellington</a:t>
            </a:r>
            <a:endParaRPr lang="en-US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14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   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number of protected national parks in NZ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616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surface area in square kilometers of Lake </a:t>
            </a:r>
            <a:r>
              <a:rPr lang="en-US" b="1" dirty="0" err="1">
                <a:solidFill>
                  <a:prstClr val="black"/>
                </a:solidFill>
                <a:latin typeface="Candara" pitchFamily="34" charset="0"/>
              </a:rPr>
              <a:t>Taupo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8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     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number of times sheep outnumber people in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NZ</a:t>
            </a:r>
            <a:endParaRPr lang="en-US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268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,000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                    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size in square kilometers of NZ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74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                             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percent of European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population in NZ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15      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percent of Maori population of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NZ</a:t>
            </a:r>
            <a:endParaRPr lang="en-GB" b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75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   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New Zealand  is the  … </a:t>
            </a:r>
            <a:r>
              <a:rPr lang="en-US" b="1" baseline="30000" dirty="0" err="1" smtClean="0">
                <a:solidFill>
                  <a:prstClr val="black"/>
                </a:solidFill>
                <a:latin typeface="Candara" pitchFamily="34" charset="0"/>
              </a:rPr>
              <a:t>th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 largest country in the world</a:t>
            </a:r>
            <a:endParaRPr lang="en-GB" b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85     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number of letters in the longest world’s place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name(in  Maori)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462                           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depth in meters of Lake </a:t>
            </a:r>
            <a:r>
              <a:rPr lang="en-US" b="1" dirty="0" err="1">
                <a:solidFill>
                  <a:prstClr val="black"/>
                </a:solidFill>
                <a:latin typeface="Candara" pitchFamily="34" charset="0"/>
              </a:rPr>
              <a:t>Hauroko</a:t>
            </a:r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425  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                           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length of the river Waikato                 </a:t>
            </a:r>
            <a:endParaRPr lang="en-US" b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endParaRPr lang="en-GB" b="1" dirty="0">
              <a:solidFill>
                <a:prstClr val="black"/>
              </a:solidFill>
              <a:latin typeface="Candara" pitchFamily="34" charset="0"/>
            </a:endParaRPr>
          </a:p>
          <a:p>
            <a:pPr lvl="0"/>
            <a:r>
              <a:rPr lang="en-GB" b="1" i="1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GB" b="1" i="1" dirty="0" smtClean="0">
                <a:solidFill>
                  <a:srgbClr val="C00000"/>
                </a:solidFill>
                <a:latin typeface="Candara" pitchFamily="34" charset="0"/>
              </a:rPr>
              <a:t>                             </a:t>
            </a:r>
            <a:r>
              <a:rPr lang="en-US" sz="2400" b="1" i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sz="2400" b="1" i="1" dirty="0">
                <a:solidFill>
                  <a:prstClr val="black"/>
                </a:solidFill>
                <a:latin typeface="Candara" pitchFamily="34" charset="0"/>
              </a:rPr>
              <a:t>calling country code of New Zealand </a:t>
            </a:r>
            <a:r>
              <a:rPr lang="en-US" sz="2400" b="1" i="1" dirty="0" smtClean="0">
                <a:solidFill>
                  <a:prstClr val="black"/>
                </a:solidFill>
                <a:latin typeface="Candara" pitchFamily="34" charset="0"/>
              </a:rPr>
              <a:t>is  </a:t>
            </a:r>
            <a:r>
              <a:rPr lang="en-US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64</a:t>
            </a:r>
            <a:endParaRPr lang="en-GB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0"/>
            <a:r>
              <a:rPr lang="en-US" sz="1700" dirty="0">
                <a:solidFill>
                  <a:prstClr val="black"/>
                </a:solidFill>
              </a:rPr>
              <a:t> </a:t>
            </a:r>
            <a:endParaRPr lang="en-GB" sz="1700" dirty="0">
              <a:solidFill>
                <a:prstClr val="black"/>
              </a:solidFill>
            </a:endParaRPr>
          </a:p>
        </p:txBody>
      </p:sp>
      <p:pic>
        <p:nvPicPr>
          <p:cNvPr id="1028" name="Picture 4" descr="C:\Users\nazgu_000\Desktop\Aoteora\new zealand 4\NZ by numbers\Air_New_Zealand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5602">
            <a:off x="8600646" y="165420"/>
            <a:ext cx="1957080" cy="1109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zgu_000\Desktop\Aoteora\new zealand 4\NZ by numbers\978534-27873224-2833-11e4-9eb5-3a52f5ba7b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1488">
            <a:off x="9342764" y="5248458"/>
            <a:ext cx="2710430" cy="126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zgu_000\Desktop\Aoteora\new zealand 4\NZ by numbers\mountCook2_2792612b (1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9622">
            <a:off x="8263406" y="5297680"/>
            <a:ext cx="2046405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zgu_000\Desktop\Aoteora\new zealand 4\NZ by numbers\Auckland-New-Zealand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9753">
            <a:off x="10335699" y="379278"/>
            <a:ext cx="1600526" cy="2103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zgu_000\Desktop\Aoteora\new zealand 4\NZ by numbers\New_Zealand_US_Siz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5987" y="1327679"/>
            <a:ext cx="1992391" cy="1177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zgu_000\Desktop\Aoteora\new zealand 4\NZ by numbers\Upper_Tasman_Glacier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5205" y="2251088"/>
            <a:ext cx="1838856" cy="1910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zgu_000\Desktop\Aoteora\new zealand 4\presentation sights\fiordland-new-zealand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46861">
            <a:off x="9130354" y="2616756"/>
            <a:ext cx="2064445" cy="1179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zgu_000\Desktop\Aoteora\new zealand 4\NZ by numbers\cool-facts-new-zealand-maori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6904">
            <a:off x="9972002" y="3705132"/>
            <a:ext cx="2327920" cy="1552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zgu_000\Desktop\Aoteora\new zealand 4\NZ by numbers\Maori-Name.jpe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8699">
            <a:off x="7537538" y="3273219"/>
            <a:ext cx="2330978" cy="1414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687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639617" y="-1107501"/>
            <a:ext cx="6624735" cy="9073010"/>
          </a:xfrm>
          <a:prstGeom prst="wedgeRoundRectCallout">
            <a:avLst>
              <a:gd name="adj1" fmla="val -17125"/>
              <a:gd name="adj2" fmla="val -50248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55839" y="164477"/>
            <a:ext cx="5543649" cy="673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3392" y="1124744"/>
            <a:ext cx="4968552" cy="5328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12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71" b="96324" l="7926" r="76706">
                        <a14:foregroundMark x1="27498" y1="24449" x2="12405" y2="28309"/>
                        <a14:foregroundMark x1="9097" y1="14154" x2="10338" y2="30607"/>
                        <a14:foregroundMark x1="9993" y1="50184" x2="27705" y2="84099"/>
                        <a14:foregroundMark x1="13094" y1="47426" x2="16816" y2="54044"/>
                        <a14:foregroundMark x1="9993" y1="63419" x2="7926" y2="67463"/>
                        <a14:foregroundMark x1="9993" y1="70680" x2="11647" y2="75919"/>
                        <a14:foregroundMark x1="40179" y1="67923" x2="51137" y2="96599"/>
                        <a14:foregroundMark x1="62991" y1="55423" x2="76706" y2="79779"/>
                        <a14:foregroundMark x1="71813" y1="46507" x2="71813" y2="46507"/>
                        <a14:foregroundMark x1="58994" y1="15533" x2="73742" y2="35846"/>
                        <a14:foregroundMark x1="70917" y1="6250" x2="72846" y2="11489"/>
                        <a14:foregroundMark x1="35562" y1="28125" x2="50103" y2="46967"/>
                        <a14:foregroundMark x1="18746" y1="4871" x2="22950" y2="9375"/>
                        <a14:foregroundMark x1="15231" y1="77298" x2="16816" y2="86121"/>
                        <a14:foregroundMark x1="61061" y1="14154" x2="61061" y2="14154"/>
                        <a14:foregroundMark x1="70779" y1="8456" x2="70779" y2="14430"/>
                        <a14:foregroundMark x1="69125" y1="5790" x2="66713" y2="11213"/>
                        <a14:foregroundMark x1="66299" y1="51746" x2="66023" y2="53860"/>
                        <a14:foregroundMark x1="19228" y1="8456" x2="25017" y2="7537"/>
                        <a14:backgroundMark x1="32874" y1="23713" x2="42522" y2="1471"/>
                        <a14:backgroundMark x1="37354" y1="13695" x2="37354" y2="13695"/>
                        <a14:backgroundMark x1="18194" y1="41268" x2="36320" y2="56526"/>
                        <a14:backgroundMark x1="38663" y1="61121" x2="66299" y2="4384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3" t="743" r="15893" b="-743"/>
          <a:stretch/>
        </p:blipFill>
        <p:spPr>
          <a:xfrm>
            <a:off x="1703512" y="501089"/>
            <a:ext cx="8495976" cy="6240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295800" y="164478"/>
            <a:ext cx="3960440" cy="925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One Odd 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Look at these groups of words relating to New Zealand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Which word does not fit?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3592" y="1268759"/>
            <a:ext cx="1872208" cy="1368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Languages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Maori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English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French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Sign language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43872" y="1866530"/>
            <a:ext cx="1922028" cy="1754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Famous Kiwis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Ed Hillary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Hugh Jackson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Harold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Gillies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Peter Jackson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367973">
            <a:off x="7421061" y="1163630"/>
            <a:ext cx="1846173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Cities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Christchurch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Melbourne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Dunedin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Auckland</a:t>
            </a:r>
          </a:p>
        </p:txBody>
      </p:sp>
      <p:sp>
        <p:nvSpPr>
          <p:cNvPr id="8" name="Прямоугольник 7"/>
          <p:cNvSpPr/>
          <p:nvPr/>
        </p:nvSpPr>
        <p:spPr>
          <a:xfrm rot="21162723">
            <a:off x="2451416" y="4297971"/>
            <a:ext cx="2520280" cy="1483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Maori Traditions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Haka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Hongi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Ta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Moko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Corroboree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 rot="222165">
            <a:off x="5231904" y="4581128"/>
            <a:ext cx="1944216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Sport Teams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All Whites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Southern Stars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Silver Ferns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Tall Blacks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 rot="334261">
            <a:off x="7686297" y="3789338"/>
            <a:ext cx="1944216" cy="1724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Fauna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Kea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Weka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Tuatara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Kookaburra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6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4499559" y="-525808"/>
            <a:ext cx="6415347" cy="7974994"/>
          </a:xfrm>
          <a:prstGeom prst="wedgeRoundRectCallout">
            <a:avLst>
              <a:gd name="adj1" fmla="val -17767"/>
              <a:gd name="adj2" fmla="val -66947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19736" y="404664"/>
            <a:ext cx="7416824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What do New Zealanders mean when they talk about the 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following?</a:t>
            </a:r>
            <a:endParaRPr lang="en-US" sz="2400" dirty="0"/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Berlin Sans FB" pitchFamily="34" charset="0"/>
              </a:rPr>
              <a:t>Choose </a:t>
            </a:r>
            <a:r>
              <a:rPr lang="en-US" sz="2000" dirty="0">
                <a:solidFill>
                  <a:srgbClr val="C00000"/>
                </a:solidFill>
                <a:latin typeface="Berlin Sans FB" pitchFamily="34" charset="0"/>
              </a:rPr>
              <a:t>the correct answer.</a:t>
            </a:r>
          </a:p>
          <a:p>
            <a:pPr algn="ctr"/>
            <a:endParaRPr lang="en-US" sz="2400" dirty="0">
              <a:solidFill>
                <a:srgbClr val="C00000"/>
              </a:solidFill>
              <a:latin typeface="Berlin Sans FB Dem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23792" y="1700808"/>
            <a:ext cx="3969262" cy="4680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1. </a:t>
            </a:r>
            <a:r>
              <a:rPr lang="en-US" sz="2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Kia </a:t>
            </a:r>
            <a:r>
              <a:rPr lang="en-US" sz="20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ora</a:t>
            </a:r>
            <a:r>
              <a:rPr lang="en-US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is 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…  .</a:t>
            </a:r>
          </a:p>
          <a:p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a. Maori farewell words</a:t>
            </a:r>
          </a:p>
          <a:p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b. a traditional Maori dance</a:t>
            </a:r>
          </a:p>
          <a:p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c. 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a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Maori greeting</a:t>
            </a:r>
          </a:p>
          <a:p>
            <a:pPr lvl="0"/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2. </a:t>
            </a:r>
            <a:r>
              <a:rPr lang="en-US" sz="2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The </a:t>
            </a:r>
            <a:r>
              <a:rPr lang="en-US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Ditch is 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…  .</a:t>
            </a:r>
          </a:p>
          <a:p>
            <a:pPr lvl="0"/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a. a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public toilet</a:t>
            </a:r>
          </a:p>
          <a:p>
            <a:pPr lvl="0"/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b. the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Tasman Sea</a:t>
            </a:r>
          </a:p>
          <a:p>
            <a:pPr lvl="0"/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c. a sewage system  </a:t>
            </a:r>
            <a:endParaRPr lang="en-US" sz="2000" dirty="0">
              <a:solidFill>
                <a:schemeClr val="tx1"/>
              </a:solidFill>
              <a:latin typeface="Berlin Sans FB" pitchFamily="34" charset="0"/>
            </a:endParaRPr>
          </a:p>
          <a:p>
            <a:pPr lvl="0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3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 </a:t>
            </a:r>
            <a:r>
              <a:rPr lang="en-US" sz="2000" u="sng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Pakeha</a:t>
            </a:r>
            <a:r>
              <a:rPr lang="en-US" sz="2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is 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…  .</a:t>
            </a:r>
          </a:p>
          <a:p>
            <a:pPr lvl="0"/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a. a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white person</a:t>
            </a:r>
          </a:p>
          <a:p>
            <a:pPr lvl="0"/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b. a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meat dish</a:t>
            </a:r>
          </a:p>
          <a:p>
            <a:pPr lvl="0"/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c. a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recreation area</a:t>
            </a:r>
          </a:p>
          <a:p>
            <a:pPr lvl="0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4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 </a:t>
            </a:r>
            <a:r>
              <a:rPr lang="en-US" sz="2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Hockey-</a:t>
            </a:r>
            <a:r>
              <a:rPr lang="en-US" sz="2000" u="sng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Pockey</a:t>
            </a:r>
            <a:r>
              <a:rPr lang="en-US" sz="2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is 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…  .</a:t>
            </a:r>
          </a:p>
          <a:p>
            <a:pPr lvl="0"/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a. a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children’s game</a:t>
            </a:r>
          </a:p>
          <a:p>
            <a:pPr lvl="0"/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b. vanilla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ice-cream with t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offee</a:t>
            </a:r>
            <a:endParaRPr lang="en-US" sz="2000" dirty="0">
              <a:solidFill>
                <a:schemeClr val="tx1"/>
              </a:solidFill>
              <a:latin typeface="Berlin Sans FB" pitchFamily="34" charset="0"/>
            </a:endParaRPr>
          </a:p>
          <a:p>
            <a:pPr lvl="0"/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c. traditional 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holiday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96134" y="1582741"/>
            <a:ext cx="3231538" cy="4464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5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 </a:t>
            </a:r>
            <a:r>
              <a:rPr lang="en-US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NCEA is 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…  .</a:t>
            </a:r>
          </a:p>
          <a:p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a. a system of school examinations</a:t>
            </a:r>
          </a:p>
          <a:p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b. the national space exploration research project</a:t>
            </a:r>
          </a:p>
          <a:p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c. the highest country’s award given for bravery</a:t>
            </a:r>
          </a:p>
          <a:p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6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 </a:t>
            </a:r>
            <a:r>
              <a:rPr lang="en-US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Zoning  is 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…  .</a:t>
            </a:r>
          </a:p>
          <a:p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a. division into economic areas</a:t>
            </a:r>
          </a:p>
          <a:p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b. business spheres</a:t>
            </a:r>
          </a:p>
          <a:p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c. a way to limit the size of school based on where students 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live</a:t>
            </a:r>
            <a:endParaRPr lang="en-US" sz="20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8696" y="286200"/>
            <a:ext cx="360362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203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60"/>
                            </p:stCondLst>
                            <p:childTnLst>
                              <p:par>
                                <p:cTn id="1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20"/>
                            </p:stCondLst>
                            <p:childTnLst>
                              <p:par>
                                <p:cTn id="2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60"/>
                            </p:stCondLst>
                            <p:childTnLst>
                              <p:par>
                                <p:cTn id="2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20"/>
                            </p:stCondLst>
                            <p:childTnLst>
                              <p:par>
                                <p:cTn id="3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963652" y="-567444"/>
            <a:ext cx="6120680" cy="7920880"/>
          </a:xfrm>
          <a:prstGeom prst="wedgeRoundRectCallout">
            <a:avLst>
              <a:gd name="adj1" fmla="val -19695"/>
              <a:gd name="adj2" fmla="val 5043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46" name="Рисунок 104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42"/>
          <a:stretch/>
        </p:blipFill>
        <p:spPr>
          <a:xfrm>
            <a:off x="8832304" y="355636"/>
            <a:ext cx="3051710" cy="5544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7568" y="476672"/>
            <a:ext cx="74888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smtClean="0">
                <a:latin typeface="Candara" pitchFamily="34" charset="0"/>
              </a:rPr>
              <a:t>These </a:t>
            </a:r>
            <a:r>
              <a:rPr lang="en-US" sz="4400" b="1" dirty="0">
                <a:latin typeface="Candara" pitchFamily="34" charset="0"/>
              </a:rPr>
              <a:t>are only a few fun facts about New Zealand and there are many </a:t>
            </a:r>
            <a:r>
              <a:rPr lang="en-US" sz="4400" b="1" dirty="0" smtClean="0">
                <a:latin typeface="Candara" pitchFamily="34" charset="0"/>
              </a:rPr>
              <a:t>more of them. </a:t>
            </a:r>
          </a:p>
          <a:p>
            <a:pPr lvl="0" algn="ctr"/>
            <a:r>
              <a:rPr lang="en-US" sz="4400" b="1" dirty="0" smtClean="0">
                <a:latin typeface="Candara" pitchFamily="34" charset="0"/>
              </a:rPr>
              <a:t>You </a:t>
            </a:r>
            <a:r>
              <a:rPr lang="en-US" sz="4400" b="1" dirty="0">
                <a:latin typeface="Candara" pitchFamily="34" charset="0"/>
              </a:rPr>
              <a:t>can experience all of them by paying a visit to this wonderful and enchanting </a:t>
            </a:r>
            <a:r>
              <a:rPr lang="en-US" sz="4400" b="1" dirty="0" smtClean="0">
                <a:latin typeface="Candara" pitchFamily="34" charset="0"/>
              </a:rPr>
              <a:t>country.</a:t>
            </a:r>
            <a:endParaRPr lang="en-US" sz="4400" b="1" dirty="0">
              <a:latin typeface="Candara" pitchFamily="3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6768" y="355636"/>
            <a:ext cx="3600399" cy="575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870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963652" y="-567444"/>
            <a:ext cx="6120680" cy="7920880"/>
          </a:xfrm>
          <a:prstGeom prst="wedgeRoundRectCallout">
            <a:avLst>
              <a:gd name="adj1" fmla="val -19695"/>
              <a:gd name="adj2" fmla="val 50430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 rot="20375206">
            <a:off x="2279576" y="2204864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err="1" smtClean="0">
                <a:latin typeface="Candara" pitchFamily="34" charset="0"/>
              </a:rPr>
              <a:t>Haere</a:t>
            </a:r>
            <a:r>
              <a:rPr lang="en-US" sz="7200" b="1" dirty="0" smtClean="0">
                <a:latin typeface="Candara" pitchFamily="34" charset="0"/>
              </a:rPr>
              <a:t> Ra!</a:t>
            </a:r>
          </a:p>
          <a:p>
            <a:pPr lvl="0" algn="ctr"/>
            <a:r>
              <a:rPr lang="en-US" sz="7200" b="1" dirty="0" smtClean="0">
                <a:latin typeface="Candara" pitchFamily="34" charset="0"/>
              </a:rPr>
              <a:t>( Maori goodbye)</a:t>
            </a:r>
            <a:endParaRPr lang="en-US" sz="72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54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3249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Рисунок 10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8776" y="85824"/>
            <a:ext cx="3893485" cy="597384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351584" y="141788"/>
            <a:ext cx="11513699" cy="6460867"/>
            <a:chOff x="3369516" y="136485"/>
            <a:chExt cx="9943649" cy="6460867"/>
          </a:xfrm>
        </p:grpSpPr>
        <p:sp>
          <p:nvSpPr>
            <p:cNvPr id="1038" name="Скругленная прямоугольная выноска 1037"/>
            <p:cNvSpPr/>
            <p:nvPr/>
          </p:nvSpPr>
          <p:spPr>
            <a:xfrm rot="16200000" flipH="1" flipV="1">
              <a:off x="4439817" y="-675456"/>
              <a:ext cx="6336704" cy="8208912"/>
            </a:xfrm>
            <a:prstGeom prst="wedgeRoundRectCallout">
              <a:avLst/>
            </a:prstGeom>
            <a:gradFill flip="none" rotWithShape="1">
              <a:gsLst>
                <a:gs pos="100000">
                  <a:schemeClr val="accent6">
                    <a:lumMod val="30000"/>
                    <a:lumOff val="70000"/>
                  </a:schemeClr>
                </a:gs>
                <a:gs pos="100000">
                  <a:schemeClr val="accent6">
                    <a:lumMod val="45000"/>
                    <a:lumOff val="55000"/>
                  </a:schemeClr>
                </a:gs>
                <a:gs pos="61000">
                  <a:schemeClr val="accent6">
                    <a:lumMod val="30000"/>
                    <a:lumOff val="70000"/>
                    <a:alpha val="67000"/>
                  </a:schemeClr>
                </a:gs>
              </a:gsLst>
              <a:lin ang="13500000" scaled="1"/>
              <a:tileRect/>
            </a:gradFill>
            <a:effectLst>
              <a:softEdge rad="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29" name="Прямоугольник 1028"/>
            <p:cNvSpPr/>
            <p:nvPr/>
          </p:nvSpPr>
          <p:spPr>
            <a:xfrm>
              <a:off x="11080917" y="2972304"/>
              <a:ext cx="22322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400" dirty="0" smtClean="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pic>
          <p:nvPicPr>
            <p:cNvPr id="1034" name="Рисунок 103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</a:blip>
            <a:stretch>
              <a:fillRect/>
            </a:stretch>
          </p:blipFill>
          <p:spPr>
            <a:xfrm>
              <a:off x="3968937" y="136485"/>
              <a:ext cx="6726701" cy="5904656"/>
            </a:xfrm>
            <a:prstGeom prst="rect">
              <a:avLst/>
            </a:prstGeom>
          </p:spPr>
        </p:pic>
        <p:sp>
          <p:nvSpPr>
            <p:cNvPr id="1040" name="Прямоугольник 1039"/>
            <p:cNvSpPr/>
            <p:nvPr/>
          </p:nvSpPr>
          <p:spPr>
            <a:xfrm>
              <a:off x="3369516" y="1457597"/>
              <a:ext cx="2922871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8F299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</a:rPr>
                <a:t>The Land of Hobbits </a:t>
              </a:r>
              <a:endParaRPr lang="en-US" sz="2800" b="1" dirty="0" smtClean="0">
                <a:solidFill>
                  <a:srgbClr val="8F2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endParaRPr>
            </a:p>
            <a:p>
              <a:pPr algn="ctr"/>
              <a:r>
                <a:rPr lang="en-US" b="1" dirty="0">
                  <a:solidFill>
                    <a:prstClr val="black"/>
                  </a:solidFill>
                  <a:latin typeface="Candara" pitchFamily="34" charset="0"/>
                </a:rPr>
                <a:t>v</a:t>
              </a:r>
              <a:r>
                <a:rPr lang="en-US" b="1" dirty="0" smtClean="0">
                  <a:solidFill>
                    <a:prstClr val="black"/>
                  </a:solidFill>
                  <a:latin typeface="Candara" pitchFamily="34" charset="0"/>
                </a:rPr>
                <a:t>aried </a:t>
              </a:r>
              <a:r>
                <a:rPr lang="en-US" b="1" dirty="0">
                  <a:solidFill>
                    <a:prstClr val="black"/>
                  </a:solidFill>
                  <a:latin typeface="Candara" pitchFamily="34" charset="0"/>
                </a:rPr>
                <a:t>landscape </a:t>
              </a:r>
              <a:r>
                <a:rPr lang="en-US" b="1" dirty="0" smtClean="0">
                  <a:solidFill>
                    <a:prstClr val="black"/>
                  </a:solidFill>
                  <a:latin typeface="Candara" pitchFamily="34" charset="0"/>
                </a:rPr>
                <a:t>and </a:t>
              </a:r>
              <a:r>
                <a:rPr lang="en-US" b="1" dirty="0">
                  <a:solidFill>
                    <a:prstClr val="black"/>
                  </a:solidFill>
                  <a:latin typeface="Candara" pitchFamily="34" charset="0"/>
                </a:rPr>
                <a:t>unspoiled  beauty of </a:t>
              </a:r>
              <a:r>
                <a:rPr lang="en-US" b="1" dirty="0" smtClean="0">
                  <a:solidFill>
                    <a:prstClr val="black"/>
                  </a:solidFill>
                  <a:latin typeface="Candara" pitchFamily="34" charset="0"/>
                </a:rPr>
                <a:t>NZ </a:t>
              </a:r>
              <a:r>
                <a:rPr lang="en-US" b="1" dirty="0">
                  <a:solidFill>
                    <a:prstClr val="black"/>
                  </a:solidFill>
                  <a:latin typeface="Candara" pitchFamily="34" charset="0"/>
                </a:rPr>
                <a:t>provided filming locations of the “Lord of the Rings” </a:t>
              </a:r>
            </a:p>
          </p:txBody>
        </p:sp>
        <p:sp>
          <p:nvSpPr>
            <p:cNvPr id="1041" name="Прямоугольник 1040"/>
            <p:cNvSpPr/>
            <p:nvPr/>
          </p:nvSpPr>
          <p:spPr>
            <a:xfrm>
              <a:off x="8988223" y="1338615"/>
              <a:ext cx="272440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</a:rPr>
                <a:t>Godzone</a:t>
              </a:r>
              <a:r>
                <a:rPr lang="en-US" sz="2400" dirty="0">
                  <a:solidFill>
                    <a:srgbClr val="FFC000"/>
                  </a:solidFill>
                  <a:latin typeface="Garamond" panose="02020404030301010803" pitchFamily="18" charset="0"/>
                </a:rPr>
                <a:t> </a:t>
              </a:r>
              <a:endParaRPr lang="en-US" sz="2400" dirty="0" smtClean="0">
                <a:solidFill>
                  <a:srgbClr val="FFC000"/>
                </a:solidFill>
                <a:latin typeface="Garamond" panose="02020404030301010803" pitchFamily="18" charset="0"/>
              </a:endParaRPr>
            </a:p>
            <a:p>
              <a:pPr algn="ctr"/>
              <a:r>
                <a:rPr lang="en-US" b="1" dirty="0" smtClean="0">
                  <a:solidFill>
                    <a:prstClr val="black"/>
                  </a:solidFill>
                  <a:latin typeface="Candara" pitchFamily="34" charset="0"/>
                </a:rPr>
                <a:t>this </a:t>
              </a:r>
              <a:r>
                <a:rPr lang="en-US" b="1" dirty="0">
                  <a:solidFill>
                    <a:prstClr val="black"/>
                  </a:solidFill>
                  <a:latin typeface="Candara" pitchFamily="34" charset="0"/>
                </a:rPr>
                <a:t>comes form the </a:t>
              </a:r>
              <a:r>
                <a:rPr lang="en-US" b="1" dirty="0" smtClean="0">
                  <a:solidFill>
                    <a:prstClr val="black"/>
                  </a:solidFill>
                  <a:latin typeface="Candara" pitchFamily="34" charset="0"/>
                </a:rPr>
                <a:t>saying </a:t>
              </a:r>
              <a:r>
                <a:rPr lang="en-US" b="1" dirty="0">
                  <a:solidFill>
                    <a:prstClr val="black"/>
                  </a:solidFill>
                  <a:latin typeface="Candara" pitchFamily="34" charset="0"/>
                </a:rPr>
                <a:t>"God's Own Country</a:t>
              </a:r>
              <a:r>
                <a:rPr lang="en-US" b="1" dirty="0" smtClean="0">
                  <a:solidFill>
                    <a:prstClr val="black"/>
                  </a:solidFill>
                  <a:latin typeface="Candara" pitchFamily="34" charset="0"/>
                </a:rPr>
                <a:t>.“</a:t>
              </a:r>
            </a:p>
            <a:p>
              <a:pPr algn="ctr"/>
              <a:r>
                <a:rPr lang="en-US" b="1" dirty="0" smtClean="0">
                  <a:solidFill>
                    <a:prstClr val="black"/>
                  </a:solidFill>
                  <a:latin typeface="Candara" pitchFamily="34" charset="0"/>
                </a:rPr>
                <a:t>The </a:t>
              </a:r>
              <a:r>
                <a:rPr lang="en-US" b="1" dirty="0">
                  <a:solidFill>
                    <a:prstClr val="black"/>
                  </a:solidFill>
                  <a:latin typeface="Candara" pitchFamily="34" charset="0"/>
                </a:rPr>
                <a:t>land is so beautiful </a:t>
              </a:r>
              <a:r>
                <a:rPr lang="en-US" b="1" dirty="0" smtClean="0">
                  <a:solidFill>
                    <a:prstClr val="black"/>
                  </a:solidFill>
                  <a:latin typeface="Candara" pitchFamily="34" charset="0"/>
                </a:rPr>
                <a:t>and </a:t>
              </a:r>
              <a:r>
                <a:rPr lang="en-US" b="1" dirty="0">
                  <a:solidFill>
                    <a:prstClr val="black"/>
                  </a:solidFill>
                  <a:latin typeface="Candara" pitchFamily="34" charset="0"/>
                </a:rPr>
                <a:t>scenic that Kiwis say: “God lives here”</a:t>
              </a:r>
            </a:p>
            <a:p>
              <a:pPr algn="ctr"/>
              <a:endParaRPr lang="en-US" b="1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4871864" y="5499243"/>
              <a:ext cx="6096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endParaRPr lang="en-GB" sz="2000" dirty="0">
                <a:solidFill>
                  <a:srgbClr val="44546A">
                    <a:lumMod val="50000"/>
                  </a:srgbClr>
                </a:solidFill>
                <a:latin typeface="Vani" panose="020B0502040204020203" pitchFamily="34" charset="0"/>
                <a:cs typeface="Vani" panose="020B0502040204020203" pitchFamily="34" charset="0"/>
              </a:endParaRPr>
            </a:p>
          </p:txBody>
        </p:sp>
      </p:grpSp>
      <p:sp>
        <p:nvSpPr>
          <p:cNvPr id="3" name="Скругленный прямоугольник 2"/>
          <p:cNvSpPr/>
          <p:nvPr/>
        </p:nvSpPr>
        <p:spPr>
          <a:xfrm>
            <a:off x="5231904" y="2414796"/>
            <a:ext cx="4320480" cy="18792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Vani" panose="020B0502040204020203" pitchFamily="34" charset="0"/>
              </a:rPr>
              <a:t>New Zealand</a:t>
            </a:r>
          </a:p>
          <a:p>
            <a:pPr algn="ctr"/>
            <a:r>
              <a:rPr lang="en-GB" b="1" dirty="0">
                <a:solidFill>
                  <a:srgbClr val="44546A">
                    <a:lumMod val="50000"/>
                  </a:srgbClr>
                </a:solidFill>
                <a:latin typeface="Candara" pitchFamily="34" charset="0"/>
                <a:cs typeface="Vani" panose="020B0502040204020203" pitchFamily="34" charset="0"/>
              </a:rPr>
              <a:t>t</a:t>
            </a:r>
            <a:r>
              <a:rPr lang="en-GB" b="1" dirty="0" smtClean="0">
                <a:solidFill>
                  <a:srgbClr val="44546A">
                    <a:lumMod val="50000"/>
                  </a:srgbClr>
                </a:solidFill>
                <a:latin typeface="Candara" pitchFamily="34" charset="0"/>
                <a:cs typeface="Vani" panose="020B0502040204020203" pitchFamily="34" charset="0"/>
              </a:rPr>
              <a:t>he </a:t>
            </a:r>
            <a:r>
              <a:rPr lang="en-GB" b="1" dirty="0">
                <a:solidFill>
                  <a:srgbClr val="44546A">
                    <a:lumMod val="50000"/>
                  </a:srgbClr>
                </a:solidFill>
                <a:latin typeface="Candara" pitchFamily="34" charset="0"/>
                <a:cs typeface="Vani" panose="020B0502040204020203" pitchFamily="34" charset="0"/>
              </a:rPr>
              <a:t>country was named </a:t>
            </a:r>
            <a:r>
              <a:rPr lang="en-GB" b="1" dirty="0" smtClean="0">
                <a:solidFill>
                  <a:srgbClr val="44546A">
                    <a:lumMod val="50000"/>
                  </a:srgbClr>
                </a:solidFill>
                <a:latin typeface="Candara" pitchFamily="34" charset="0"/>
                <a:cs typeface="Vani" panose="020B0502040204020203" pitchFamily="34" charset="0"/>
              </a:rPr>
              <a:t>NZ after </a:t>
            </a:r>
            <a:r>
              <a:rPr lang="en-GB" b="1" dirty="0">
                <a:solidFill>
                  <a:srgbClr val="44546A">
                    <a:lumMod val="50000"/>
                  </a:srgbClr>
                </a:solidFill>
                <a:latin typeface="Candara" pitchFamily="34" charset="0"/>
                <a:cs typeface="Vani" panose="020B0502040204020203" pitchFamily="34" charset="0"/>
              </a:rPr>
              <a:t>the Dutch province of </a:t>
            </a:r>
            <a:r>
              <a:rPr lang="en-GB" b="1" dirty="0" err="1">
                <a:solidFill>
                  <a:srgbClr val="44546A">
                    <a:lumMod val="50000"/>
                  </a:srgbClr>
                </a:solidFill>
                <a:latin typeface="Candara" pitchFamily="34" charset="0"/>
                <a:cs typeface="Vani" panose="020B0502040204020203" pitchFamily="34" charset="0"/>
              </a:rPr>
              <a:t>Nieuw</a:t>
            </a:r>
            <a:r>
              <a:rPr lang="en-GB" b="1" dirty="0">
                <a:solidFill>
                  <a:srgbClr val="44546A">
                    <a:lumMod val="50000"/>
                  </a:srgbClr>
                </a:solidFill>
                <a:latin typeface="Candara" pitchFamily="34" charset="0"/>
                <a:cs typeface="Vani" panose="020B0502040204020203" pitchFamily="34" charset="0"/>
              </a:rPr>
              <a:t> Zeeland which means “Sea Land” in Dutch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06751" y="183468"/>
            <a:ext cx="2664296" cy="1677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Aoteora</a:t>
            </a:r>
            <a:endParaRPr lang="en-US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t</a:t>
            </a:r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he land of the Long White Cloud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(Maori name)</a:t>
            </a:r>
            <a:endParaRPr lang="en-US" b="1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2942" y="3689533"/>
            <a:ext cx="2071688" cy="1643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Kiwiland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n</a:t>
            </a:r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ickname of the country</a:t>
            </a:r>
            <a:endParaRPr lang="en-US" b="1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7957" y="4520672"/>
            <a:ext cx="2927648" cy="2020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The Shaky Isles</a:t>
            </a:r>
          </a:p>
          <a:p>
            <a:pPr lvl="0" algn="ctr"/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land of volcanoes and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earthquakes</a:t>
            </a:r>
          </a:p>
          <a:p>
            <a:pPr lvl="0" algn="ctr"/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(it </a:t>
            </a:r>
            <a:r>
              <a:rPr lang="en-US" b="1" dirty="0">
                <a:solidFill>
                  <a:prstClr val="black"/>
                </a:solidFill>
                <a:latin typeface="Candara" pitchFamily="34" charset="0"/>
              </a:rPr>
              <a:t>has about 14,000 earthquakes every </a:t>
            </a:r>
            <a:r>
              <a:rPr lang="en-US" b="1" dirty="0" smtClean="0">
                <a:solidFill>
                  <a:prstClr val="black"/>
                </a:solidFill>
                <a:latin typeface="Candara" pitchFamily="34" charset="0"/>
              </a:rPr>
              <a:t>year)</a:t>
            </a:r>
            <a:endParaRPr lang="en-US" b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8165" y="3897098"/>
            <a:ext cx="2196244" cy="141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Maoriland</a:t>
            </a:r>
            <a:endParaRPr lang="en-US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0" algn="ctr"/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Maoris are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the </a:t>
            </a:r>
            <a:r>
              <a:rPr lang="en-US" dirty="0">
                <a:solidFill>
                  <a:prstClr val="black"/>
                </a:solidFill>
                <a:latin typeface="Berlin Sans FB" pitchFamily="34" charset="0"/>
              </a:rPr>
              <a:t>indigenous people </a:t>
            </a:r>
            <a:r>
              <a:rPr lang="en-US" dirty="0" smtClean="0">
                <a:solidFill>
                  <a:prstClr val="black"/>
                </a:solidFill>
                <a:latin typeface="Berlin Sans FB" pitchFamily="34" charset="0"/>
              </a:rPr>
              <a:t>of NZ</a:t>
            </a:r>
            <a:endParaRPr lang="en-US" b="1" dirty="0">
              <a:solidFill>
                <a:schemeClr val="tx1"/>
              </a:solidFill>
              <a:latin typeface="Candara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7253706" y="1711634"/>
            <a:ext cx="1" cy="64633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8542447" y="2314830"/>
            <a:ext cx="457200" cy="32208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8875605" y="3956763"/>
            <a:ext cx="676779" cy="37057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5690554" y="2314830"/>
            <a:ext cx="514806" cy="38992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4804713" y="3861048"/>
            <a:ext cx="720080" cy="4320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7247915" y="4142051"/>
            <a:ext cx="1" cy="57606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420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999656" y="-2331640"/>
            <a:ext cx="6120680" cy="11305256"/>
          </a:xfrm>
          <a:prstGeom prst="wedgeRoundRectCallout">
            <a:avLst>
              <a:gd name="adj1" fmla="val -21315"/>
              <a:gd name="adj2" fmla="val 50176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48" name="Рисунок 10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0" y="2348880"/>
            <a:ext cx="4752528" cy="2304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49" name="Рисунок 104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1700808"/>
            <a:ext cx="4032448" cy="432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TextBox 59"/>
          <p:cNvSpPr txBox="1"/>
          <p:nvPr/>
        </p:nvSpPr>
        <p:spPr>
          <a:xfrm>
            <a:off x="2783632" y="5013176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andara" pitchFamily="34" charset="0"/>
                <a:cs typeface="Vani" panose="020B0502040204020203" pitchFamily="34" charset="0"/>
              </a:rPr>
              <a:t>N.Z. has two national anthems:</a:t>
            </a:r>
          </a:p>
          <a:p>
            <a:pPr algn="ctr"/>
            <a:r>
              <a:rPr lang="en-GB" sz="2000" b="1" dirty="0">
                <a:latin typeface="Candara" pitchFamily="34" charset="0"/>
                <a:cs typeface="Vani" panose="020B0502040204020203" pitchFamily="34" charset="0"/>
              </a:rPr>
              <a:t>“God Save the Queen”</a:t>
            </a:r>
          </a:p>
          <a:p>
            <a:pPr algn="ctr"/>
            <a:r>
              <a:rPr lang="en-GB" sz="2000" b="1" dirty="0">
                <a:latin typeface="Candara" pitchFamily="34" charset="0"/>
                <a:cs typeface="Vani" panose="020B0502040204020203" pitchFamily="34" charset="0"/>
              </a:rPr>
              <a:t>“God Defend New Zealand”</a:t>
            </a:r>
          </a:p>
        </p:txBody>
      </p:sp>
      <p:pic>
        <p:nvPicPr>
          <p:cNvPr id="61" name="National Anthem - God Defend New Zeala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672063" y="3717032"/>
            <a:ext cx="432048" cy="465584"/>
          </a:xfrm>
          <a:prstGeom prst="rect">
            <a:avLst/>
          </a:prstGeom>
        </p:spPr>
      </p:pic>
      <p:sp>
        <p:nvSpPr>
          <p:cNvPr id="62" name="Content Placeholder 1"/>
          <p:cNvSpPr>
            <a:spLocks noGrp="1"/>
          </p:cNvSpPr>
          <p:nvPr>
            <p:ph idx="1"/>
          </p:nvPr>
        </p:nvSpPr>
        <p:spPr>
          <a:xfrm>
            <a:off x="767408" y="1340768"/>
            <a:ext cx="7344816" cy="19888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latin typeface="Candara" pitchFamily="34" charset="0"/>
                <a:cs typeface="Times New Roman" pitchFamily="18" charset="0"/>
              </a:rPr>
              <a:t>The NZ flag features a blue background (representing the Pacific Ocean</a:t>
            </a:r>
            <a:r>
              <a:rPr lang="en-US" sz="2000" b="1" dirty="0" smtClean="0">
                <a:latin typeface="Candara" pitchFamily="34" charset="0"/>
                <a:cs typeface="Times New Roman" pitchFamily="18" charset="0"/>
              </a:rPr>
              <a:t>) </a:t>
            </a:r>
            <a:r>
              <a:rPr lang="en-US" sz="2000" b="1" dirty="0">
                <a:latin typeface="Candara" pitchFamily="34" charset="0"/>
                <a:cs typeface="Times New Roman" pitchFamily="18" charset="0"/>
              </a:rPr>
              <a:t>the Union Jack in the top-left corner and, on the right, four stars representing the Southern Cross</a:t>
            </a:r>
            <a:r>
              <a:rPr lang="en-US" sz="2000" b="1" dirty="0" smtClean="0">
                <a:latin typeface="Candara" pitchFamily="34" charset="0"/>
                <a:cs typeface="Times New Roman" pitchFamily="18" charset="0"/>
              </a:rPr>
              <a:t>.</a:t>
            </a:r>
            <a:r>
              <a:rPr lang="en-US" sz="2000" dirty="0">
                <a:latin typeface="Candara" pitchFamily="34" charset="0"/>
                <a:cs typeface="Times New Roman" pitchFamily="18" charset="0"/>
              </a:rPr>
              <a:t> </a:t>
            </a:r>
            <a:endParaRPr lang="en-GB" sz="2000" dirty="0">
              <a:latin typeface="Candara" pitchFamily="34" charset="0"/>
              <a:cs typeface="Times New Roman" pitchFamily="18" charset="0"/>
            </a:endParaRPr>
          </a:p>
          <a:p>
            <a:endParaRPr lang="en-GB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143672" y="404664"/>
            <a:ext cx="648072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Flag and Anthem</a:t>
            </a:r>
            <a:endParaRPr lang="en-US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 rot="5400000" flipH="1" flipV="1">
            <a:off x="6312024" y="5085183"/>
            <a:ext cx="1152129" cy="288036"/>
          </a:xfrm>
          <a:prstGeom prst="bentConnector3">
            <a:avLst>
              <a:gd name="adj1" fmla="val -6324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87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927648" y="-2187624"/>
            <a:ext cx="6264696" cy="11161240"/>
          </a:xfrm>
          <a:prstGeom prst="wedgeRoundRectCallout">
            <a:avLst>
              <a:gd name="adj1" fmla="val -19891"/>
              <a:gd name="adj2" fmla="val 50313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1118367"/>
            <a:ext cx="3888432" cy="2462412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0176" y="1118366"/>
            <a:ext cx="3816424" cy="2462413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075902" y="3884818"/>
            <a:ext cx="3035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Candara" pitchFamily="34" charset="0"/>
                <a:cs typeface="Vani" panose="020B0502040204020203" pitchFamily="34" charset="0"/>
              </a:rPr>
              <a:t>The </a:t>
            </a:r>
            <a:r>
              <a:rPr lang="en-GB" sz="2800" b="1" dirty="0">
                <a:latin typeface="Candara" pitchFamily="34" charset="0"/>
                <a:cs typeface="Vani" panose="020B0502040204020203" pitchFamily="34" charset="0"/>
              </a:rPr>
              <a:t>Silver Fern </a:t>
            </a:r>
            <a:endParaRPr lang="en-GB" sz="2800" b="1" dirty="0" smtClean="0">
              <a:latin typeface="Candara" pitchFamily="34" charset="0"/>
              <a:cs typeface="Vani" panose="020B0502040204020203" pitchFamily="34" charset="0"/>
            </a:endParaRPr>
          </a:p>
          <a:p>
            <a:pPr algn="ctr"/>
            <a:r>
              <a:rPr lang="en-GB" sz="2000" dirty="0" smtClean="0">
                <a:latin typeface="Candara" pitchFamily="34" charset="0"/>
                <a:cs typeface="Vani" panose="020B0502040204020203" pitchFamily="34" charset="0"/>
              </a:rPr>
              <a:t>(</a:t>
            </a:r>
            <a:r>
              <a:rPr lang="en-GB" sz="2000" b="1" i="1" dirty="0">
                <a:latin typeface="Candara" pitchFamily="34" charset="0"/>
                <a:cs typeface="Vani" panose="020B0502040204020203" pitchFamily="34" charset="0"/>
              </a:rPr>
              <a:t>unofficial flag of NZ</a:t>
            </a:r>
            <a:r>
              <a:rPr lang="en-GB" sz="2000" dirty="0">
                <a:latin typeface="Candara" pitchFamily="34" charset="0"/>
                <a:cs typeface="Vani" panose="020B0502040204020203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2304" y="388502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andara" pitchFamily="34" charset="0"/>
                <a:cs typeface="Vani" panose="020B0502040204020203" pitchFamily="34" charset="0"/>
              </a:rPr>
              <a:t>Maori flag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2276872"/>
            <a:ext cx="4104456" cy="2520280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sp>
        <p:nvSpPr>
          <p:cNvPr id="12" name="Rectangle 8"/>
          <p:cNvSpPr/>
          <p:nvPr/>
        </p:nvSpPr>
        <p:spPr>
          <a:xfrm>
            <a:off x="2063552" y="4797152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ndara" pitchFamily="34" charset="0"/>
                <a:cs typeface="Vani" panose="020B0502040204020203" pitchFamily="34" charset="0"/>
              </a:rPr>
              <a:t>        1980 </a:t>
            </a:r>
            <a:r>
              <a:rPr lang="en-US" sz="2400" b="1" dirty="0">
                <a:latin typeface="Candara" pitchFamily="34" charset="0"/>
                <a:cs typeface="Vani" panose="020B0502040204020203" pitchFamily="34" charset="0"/>
              </a:rPr>
              <a:t>Moscow Summer Olympics</a:t>
            </a:r>
            <a:endParaRPr lang="en-GB" sz="2400" b="1" dirty="0">
              <a:latin typeface="Candara" pitchFamily="34" charset="0"/>
              <a:cs typeface="Vani" panose="020B0502040204020203" pitchFamily="34" charset="0"/>
            </a:endParaRPr>
          </a:p>
          <a:p>
            <a:pPr algn="ctr"/>
            <a:r>
              <a:rPr lang="en-US" sz="2000" b="1" i="1" dirty="0">
                <a:latin typeface="Candara" pitchFamily="34" charset="0"/>
                <a:cs typeface="Vani" panose="020B0502040204020203" pitchFamily="34" charset="0"/>
              </a:rPr>
              <a:t>New Zealand officially boycotted the 1980 Moscow Olympics as part of the US-led boycott of the games. However, four New Zealand athletes competed under the flag of New Zealand's Olympic committee.</a:t>
            </a:r>
            <a:endParaRPr lang="en-GB" sz="2000" b="1" i="1" dirty="0">
              <a:latin typeface="Candara" pitchFamily="34" charset="0"/>
              <a:cs typeface="Van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47728" y="404665"/>
            <a:ext cx="5184576" cy="1296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New Zealand </a:t>
            </a:r>
          </a:p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Icons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675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Скругленная прямоугольная выноска 1037"/>
          <p:cNvSpPr/>
          <p:nvPr/>
        </p:nvSpPr>
        <p:spPr>
          <a:xfrm rot="5400000" flipV="1">
            <a:off x="2934700" y="-2223628"/>
            <a:ext cx="6120680" cy="11233248"/>
          </a:xfrm>
          <a:prstGeom prst="wedgeRoundRectCallout">
            <a:avLst>
              <a:gd name="adj1" fmla="val -21315"/>
              <a:gd name="adj2" fmla="val 50176"/>
              <a:gd name="adj3" fmla="val 16667"/>
            </a:avLst>
          </a:prstGeom>
          <a:gradFill flip="none" rotWithShape="1">
            <a:gsLst>
              <a:gs pos="100000">
                <a:schemeClr val="accent6">
                  <a:lumMod val="30000"/>
                  <a:lumOff val="7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61000">
                <a:schemeClr val="accent6">
                  <a:lumMod val="30000"/>
                  <a:lumOff val="70000"/>
                  <a:alpha val="67000"/>
                </a:schemeClr>
              </a:gs>
            </a:gsLst>
            <a:lin ang="13500000" scaled="1"/>
            <a:tileRect/>
          </a:gradFill>
          <a:effectLst>
            <a:softEdge rad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9696" y="476672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What is Kiwi? 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1744" y="1196752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60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60096" y="3463000"/>
            <a:ext cx="1944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996" y="1720300"/>
            <a:ext cx="3744415" cy="2485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003" y="3972216"/>
            <a:ext cx="2592288" cy="24707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Овал 6"/>
          <p:cNvSpPr/>
          <p:nvPr/>
        </p:nvSpPr>
        <p:spPr>
          <a:xfrm rot="20146126">
            <a:off x="5730518" y="2904590"/>
            <a:ext cx="3708412" cy="15624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Berlin Sans FB" pitchFamily="34" charset="0"/>
                <a:cs typeface="Vani" panose="020B0502040204020203" pitchFamily="34" charset="0"/>
              </a:rPr>
              <a:t>native bird</a:t>
            </a:r>
            <a:endParaRPr lang="en-US" sz="2800" dirty="0">
              <a:solidFill>
                <a:srgbClr val="002060"/>
              </a:solidFill>
              <a:latin typeface="Berlin Sans FB" pitchFamily="34" charset="0"/>
              <a:cs typeface="Vani" panose="020B0502040204020203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 rot="1056690">
            <a:off x="6949730" y="4841547"/>
            <a:ext cx="5468253" cy="177849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Berlin Sans FB" pitchFamily="34" charset="0"/>
                <a:cs typeface="Vani" panose="020B0502040204020203" pitchFamily="34" charset="0"/>
              </a:rPr>
              <a:t>NZ dollar</a:t>
            </a:r>
            <a:endParaRPr lang="en-US" sz="3200" b="1" dirty="0">
              <a:solidFill>
                <a:srgbClr val="002060"/>
              </a:solidFill>
              <a:latin typeface="Berlin Sans FB" pitchFamily="34" charset="0"/>
              <a:cs typeface="Vani" panose="020B0502040204020203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03712" y="1244750"/>
            <a:ext cx="4428491" cy="217195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Berlin Sans FB" pitchFamily="34" charset="0"/>
                <a:cs typeface="Vani" panose="020B0502040204020203" pitchFamily="34" charset="0"/>
              </a:rPr>
              <a:t>The word “kiwi” is </a:t>
            </a:r>
            <a:r>
              <a:rPr lang="en-US" sz="2400" b="1" dirty="0" smtClean="0">
                <a:solidFill>
                  <a:srgbClr val="002060"/>
                </a:solidFill>
                <a:latin typeface="Berlin Sans FB" pitchFamily="34" charset="0"/>
                <a:cs typeface="Vani" panose="020B0502040204020203" pitchFamily="34" charset="0"/>
              </a:rPr>
              <a:t>used </a:t>
            </a:r>
            <a:r>
              <a:rPr lang="en-US" sz="2400" b="1" dirty="0">
                <a:solidFill>
                  <a:srgbClr val="002060"/>
                </a:solidFill>
                <a:latin typeface="Berlin Sans FB" pitchFamily="34" charset="0"/>
                <a:cs typeface="Vani" panose="020B0502040204020203" pitchFamily="34" charset="0"/>
              </a:rPr>
              <a:t>as a slang to call a New Zealander</a:t>
            </a:r>
            <a:endParaRPr lang="en-US" sz="2400" b="1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1184558"/>
            <a:ext cx="2664296" cy="2030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2" b="-7131"/>
          <a:stretch/>
        </p:blipFill>
        <p:spPr>
          <a:xfrm>
            <a:off x="1343473" y="2212415"/>
            <a:ext cx="2376264" cy="2408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199456" y="4478040"/>
            <a:ext cx="3425091" cy="1731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rlin Sans FB" pitchFamily="34" charset="0"/>
                <a:cs typeface="Vani" panose="020B0502040204020203" pitchFamily="34" charset="0"/>
              </a:rPr>
              <a:t>The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cs typeface="Vani" panose="020B0502040204020203" pitchFamily="34" charset="0"/>
              </a:rPr>
              <a:t>kiwi fruit 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  <a:cs typeface="Vani" panose="020B0502040204020203" pitchFamily="34" charset="0"/>
              </a:rPr>
              <a:t>is not native from New Zealand. It’s actually from China and is also well known as Chinese Gooseberries, but it was named after the kiwi bird.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3" name="Овал 22"/>
          <p:cNvSpPr/>
          <p:nvPr/>
        </p:nvSpPr>
        <p:spPr>
          <a:xfrm rot="1749762">
            <a:off x="3285145" y="3095732"/>
            <a:ext cx="1762005" cy="13835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Berlin Sans FB" pitchFamily="34" charset="0"/>
              </a:rPr>
              <a:t>fruit</a:t>
            </a:r>
            <a:endParaRPr lang="en-US" sz="2800" b="1" dirty="0">
              <a:solidFill>
                <a:srgbClr val="00206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568" y="47667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endParaRPr lang="en-US" sz="4800" b="1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32" y="-218728"/>
            <a:ext cx="7980363" cy="7464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32792" y="1052736"/>
            <a:ext cx="3889375" cy="59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ьная выноска 8"/>
          <p:cNvSpPr/>
          <p:nvPr/>
        </p:nvSpPr>
        <p:spPr>
          <a:xfrm>
            <a:off x="922208" y="188640"/>
            <a:ext cx="5040089" cy="2448272"/>
          </a:xfrm>
          <a:prstGeom prst="wedgeEllipseCallout">
            <a:avLst>
              <a:gd name="adj1" fmla="val -37404"/>
              <a:gd name="adj2" fmla="val 96322"/>
            </a:avLst>
          </a:prstGeom>
          <a:gradFill flip="none" rotWithShape="1">
            <a:gsLst>
              <a:gs pos="0">
                <a:srgbClr val="C5E0B4">
                  <a:shade val="30000"/>
                  <a:satMod val="115000"/>
                </a:srgbClr>
              </a:gs>
              <a:gs pos="50000">
                <a:srgbClr val="C5E0B4">
                  <a:shade val="67500"/>
                  <a:satMod val="115000"/>
                </a:srgbClr>
              </a:gs>
              <a:gs pos="100000">
                <a:srgbClr val="C5E0B4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63500" dist="50800" dir="18900000">
              <a:prstClr val="black">
                <a:alpha val="50000"/>
              </a:prstClr>
            </a:innerShdw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rPr>
              <a:t>Study the map of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rPr>
              <a:t>New Zealand, solve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rPr>
              <a:t>the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rPr>
              <a:t>crossword puzzle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rPr>
              <a:t>and you’ll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rPr>
              <a:t>find out some useful facts about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rPr>
              <a:t>the geography of the country</a:t>
            </a:r>
          </a:p>
        </p:txBody>
      </p:sp>
    </p:spTree>
    <p:extLst>
      <p:ext uri="{BB962C8B-B14F-4D97-AF65-F5344CB8AC3E}">
        <p14:creationId xmlns:p14="http://schemas.microsoft.com/office/powerpoint/2010/main" val="1818843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8066</TotalTime>
  <Words>3008</Words>
  <Application>Microsoft Office PowerPoint</Application>
  <PresentationFormat>Широкоэкранный</PresentationFormat>
  <Paragraphs>466</Paragraphs>
  <Slides>48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62" baseType="lpstr">
      <vt:lpstr>Aharoni</vt:lpstr>
      <vt:lpstr>Arial</vt:lpstr>
      <vt:lpstr>Berlin Sans FB</vt:lpstr>
      <vt:lpstr>Berlin Sans FB Demi</vt:lpstr>
      <vt:lpstr>Calibri</vt:lpstr>
      <vt:lpstr>Calibri Light</vt:lpstr>
      <vt:lpstr>Candara</vt:lpstr>
      <vt:lpstr>Gabriola</vt:lpstr>
      <vt:lpstr>Garamond</vt:lpstr>
      <vt:lpstr>Symbol</vt:lpstr>
      <vt:lpstr>Times New Roman</vt:lpstr>
      <vt:lpstr>Vani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Land of the Long White cloud…</dc:title>
  <dc:creator>Anastasija Stojkovic</dc:creator>
  <cp:lastModifiedBy>Natalia</cp:lastModifiedBy>
  <cp:revision>322</cp:revision>
  <dcterms:created xsi:type="dcterms:W3CDTF">2014-11-05T16:26:41Z</dcterms:created>
  <dcterms:modified xsi:type="dcterms:W3CDTF">2020-01-09T08:55:50Z</dcterms:modified>
</cp:coreProperties>
</file>