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8"/>
  </p:notesMasterIdLst>
  <p:sldIdLst>
    <p:sldId id="287" r:id="rId2"/>
    <p:sldId id="289" r:id="rId3"/>
    <p:sldId id="257" r:id="rId4"/>
    <p:sldId id="267" r:id="rId5"/>
    <p:sldId id="261" r:id="rId6"/>
    <p:sldId id="268" r:id="rId7"/>
    <p:sldId id="269" r:id="rId8"/>
    <p:sldId id="265" r:id="rId9"/>
    <p:sldId id="273" r:id="rId10"/>
    <p:sldId id="271" r:id="rId11"/>
    <p:sldId id="315" r:id="rId12"/>
    <p:sldId id="270" r:id="rId13"/>
    <p:sldId id="316" r:id="rId14"/>
    <p:sldId id="306" r:id="rId15"/>
    <p:sldId id="272" r:id="rId16"/>
    <p:sldId id="291" r:id="rId17"/>
    <p:sldId id="276" r:id="rId18"/>
    <p:sldId id="277" r:id="rId19"/>
    <p:sldId id="275" r:id="rId20"/>
    <p:sldId id="274" r:id="rId21"/>
    <p:sldId id="279" r:id="rId22"/>
    <p:sldId id="278" r:id="rId23"/>
    <p:sldId id="307" r:id="rId24"/>
    <p:sldId id="283" r:id="rId25"/>
    <p:sldId id="284" r:id="rId26"/>
    <p:sldId id="285" r:id="rId27"/>
    <p:sldId id="313" r:id="rId28"/>
    <p:sldId id="314" r:id="rId29"/>
    <p:sldId id="292" r:id="rId30"/>
    <p:sldId id="293" r:id="rId31"/>
    <p:sldId id="317" r:id="rId32"/>
    <p:sldId id="310" r:id="rId33"/>
    <p:sldId id="295" r:id="rId34"/>
    <p:sldId id="318" r:id="rId35"/>
    <p:sldId id="296" r:id="rId36"/>
    <p:sldId id="308" r:id="rId37"/>
    <p:sldId id="299" r:id="rId38"/>
    <p:sldId id="298" r:id="rId39"/>
    <p:sldId id="300" r:id="rId40"/>
    <p:sldId id="305" r:id="rId41"/>
    <p:sldId id="311" r:id="rId42"/>
    <p:sldId id="301" r:id="rId43"/>
    <p:sldId id="312" r:id="rId44"/>
    <p:sldId id="309" r:id="rId45"/>
    <p:sldId id="303" r:id="rId46"/>
    <p:sldId id="304" r:id="rId4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52" autoAdjust="0"/>
    <p:restoredTop sz="94624" autoAdjust="0"/>
  </p:normalViewPr>
  <p:slideViewPr>
    <p:cSldViewPr>
      <p:cViewPr varScale="1">
        <p:scale>
          <a:sx n="49" d="100"/>
          <a:sy n="49" d="100"/>
        </p:scale>
        <p:origin x="-62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33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6020" tIns="48010" rIns="96020" bIns="4801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6020" tIns="48010" rIns="96020" bIns="48010" rtlCol="0"/>
          <a:lstStyle>
            <a:lvl1pPr algn="r">
              <a:defRPr sz="1300"/>
            </a:lvl1pPr>
          </a:lstStyle>
          <a:p>
            <a:fld id="{89ECDBCB-A765-4E12-A28D-1068E180616C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3638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20" tIns="48010" rIns="96020" bIns="4801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6020" tIns="48010" rIns="96020" bIns="4801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6020" tIns="48010" rIns="96020" bIns="4801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7364"/>
          </a:xfrm>
          <a:prstGeom prst="rect">
            <a:avLst/>
          </a:prstGeom>
        </p:spPr>
        <p:txBody>
          <a:bodyPr vert="horz" lIns="96020" tIns="48010" rIns="96020" bIns="48010" rtlCol="0" anchor="b"/>
          <a:lstStyle>
            <a:lvl1pPr algn="r">
              <a:defRPr sz="1300"/>
            </a:lvl1pPr>
          </a:lstStyle>
          <a:p>
            <a:fld id="{24DECD7A-296E-449A-AB28-DEFEA27F93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Физминутка для глаз. Музыка по щелчку.</a:t>
            </a:r>
          </a:p>
        </p:txBody>
      </p:sp>
      <p:sp>
        <p:nvSpPr>
          <p:cNvPr id="41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1C188A-E379-4C40-8C35-9D5031FFB7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1710BD-53A8-49EB-BFD4-52CCFBA20D31}" type="datetimeFigureOut">
              <a:rPr lang="ru-RU" smtClean="0"/>
              <a:pPr/>
              <a:t>06.04.2015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4ED37B-08D7-4D44-8E04-9B2A68D02E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55;&#1086;&#1083;&#1100;&#1079;&#1086;&#1074;&#1072;&#1090;&#1077;&#1083;&#1100;\Desktop\&#1053;&#1072;&#1087;&#1086;&#1083;&#1085;&#1080;&#1084;%20&#1084;&#1091;&#1079;.&#1089;&#1077;&#1088;&#1076;&#1094;&#1072;\&#1052;&#1091;&#1079;&#1099;&#1082;&#1072;%20&#1082;%20&#1087;&#1088;&#1077;&#1079;&#1077;&#1085;&#1090;.%20&#1087;&#1086;%20&#1083;&#1080;&#1090;&#1077;&#1088;&#1072;&#1090;&#1091;&#1088;&#1077;\&#1043;&#1088;&#1080;&#1075;%20&#1091;&#1090;&#1088;&#1086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55;&#1086;&#1083;&#1100;&#1079;&#1086;&#1074;&#1072;&#1090;&#1077;&#1083;&#1100;\Desktop\&#1053;&#1072;&#1087;&#1086;&#1083;&#1085;&#1080;&#1084;%20&#1084;&#1091;&#1079;.&#1089;&#1077;&#1088;&#1076;&#1094;&#1072;\&#1052;&#1091;&#1079;&#1099;&#1082;&#1072;%20&#1082;%20&#1087;&#1088;&#1077;&#1079;&#1077;&#1085;&#1090;.%20&#1087;&#1086;%20&#1083;&#1080;&#1090;&#1077;&#1088;&#1072;&#1090;&#1091;&#1088;&#1077;\&#1052;&#1086;&#1094;&#1072;&#1088;&#1090;%20&#1084;&#1072;&#1083;&#1077;&#1085;&#1100;&#1082;&#1072;&#1103;%20&#1089;&#1077;&#1088;&#1077;&#1085;&#1072;&#1076;&#1072;.mp3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1.wmf"/><Relationship Id="rId12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86;&#1083;&#1100;&#1079;&#1086;&#1074;&#1072;&#1090;&#1077;&#1083;&#1100;\Desktop\&#1058;&#1072;&#1081;&#1085;&#1072;%20&#1079;&#1072;&#1087;&#1077;&#1095;&#1085;&#1086;&#1075;&#1086;%20&#1089;&#1074;&#1077;&#1088;&#1095;&#1082;&#1072;1\Mocart-Tureckiy-marsh(muzofon.com).mp3" TargetMode="External"/><Relationship Id="rId6" Type="http://schemas.openxmlformats.org/officeDocument/2006/relationships/image" Target="../media/image50.wmf"/><Relationship Id="rId11" Type="http://schemas.openxmlformats.org/officeDocument/2006/relationships/image" Target="../media/image55.png"/><Relationship Id="rId5" Type="http://schemas.openxmlformats.org/officeDocument/2006/relationships/image" Target="../media/image49.wmf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&#1055;&#1086;&#1083;&#1100;&#1079;&#1086;&#1074;&#1072;&#1090;&#1077;&#1083;&#1100;\Desktop\&#1053;&#1072;&#1087;&#1086;&#1083;&#1085;&#1080;&#1084;%20&#1084;&#1091;&#1079;.&#1089;&#1077;&#1088;&#1076;&#1094;&#1072;\&#1052;&#1091;&#1079;&#1099;&#1082;&#1072;%20&#1082;%20&#1087;&#1088;&#1077;&#1079;&#1077;&#1085;&#1090;.%20&#1087;&#1086;%20&#1083;&#1080;&#1090;&#1077;&#1088;&#1072;&#1090;&#1091;&#1088;&#1077;\&#1052;&#1091;&#1083;&#1090;%20&#1087;&#1077;&#1088;&#1077;&#1076;&#1077;&#1083;&#1072;&#1085;&#1085;&#1099;&#1081;.avi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55;&#1086;&#1083;&#1100;&#1079;&#1086;&#1074;&#1072;&#1090;&#1077;&#1083;&#1100;\Desktop\&#1053;&#1072;&#1087;&#1086;&#1083;&#1085;&#1080;&#1084;%20&#1084;&#1091;&#1079;.&#1089;&#1077;&#1088;&#1076;&#1094;&#1072;\&#1052;&#1091;&#1079;&#1099;&#1082;&#1072;%20&#1082;%20&#1087;&#1088;&#1077;&#1079;&#1077;&#1085;&#1090;.%20&#1087;&#1086;%20&#1083;&#1080;&#1090;&#1077;&#1088;&#1072;&#1090;&#1091;&#1088;&#1077;\&#1054;&#1082;&#1091;&#1076;&#1078;&#1072;&#1074;&#1072;.mp3" TargetMode="Externa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071048" cy="4968552"/>
          </a:xfrm>
        </p:spPr>
        <p:txBody>
          <a:bodyPr anchor="ctr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/>
          <a:p>
            <a:pPr algn="ctr"/>
            <a:r>
              <a:rPr lang="ru-RU" sz="48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Проект</a:t>
            </a:r>
            <a:br>
              <a:rPr lang="ru-RU" sz="48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48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 по литературному чтению</a:t>
            </a:r>
            <a:br>
              <a:rPr lang="ru-RU" sz="48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48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на тему: </a:t>
            </a:r>
            <a:br>
              <a:rPr lang="ru-RU" sz="48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48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</a:rPr>
              <a:t>«Наполним музыкой сердца»</a:t>
            </a:r>
            <a:endParaRPr lang="ru-RU" sz="4800" b="0" i="1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539552" y="620688"/>
            <a:ext cx="8071048" cy="316835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683568" y="4509120"/>
            <a:ext cx="8071048" cy="179181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n-lt"/>
                <a:ea typeface="+mj-ea"/>
                <a:cs typeface="+mj-cs"/>
              </a:rPr>
            </a:b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tint val="90000"/>
                  <a:satMod val="12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716016" y="5229200"/>
            <a:ext cx="3955976" cy="1152128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ГБОУ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Гимназия №1358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8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Терентьева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 П.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Катя\Desktop\Открытый урок по чтению\Дневник медвежонка (Цыферов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2032353" cy="2016224"/>
          </a:xfrm>
          <a:prstGeom prst="rect">
            <a:avLst/>
          </a:prstGeom>
          <a:noFill/>
        </p:spPr>
      </p:pic>
      <p:pic>
        <p:nvPicPr>
          <p:cNvPr id="2052" name="Picture 4" descr="C:\Users\Катя\Desktop\Открытый урок по чтению\Как лягушки пили чай (Цыферов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980728"/>
            <a:ext cx="2273282" cy="1944216"/>
          </a:xfrm>
          <a:prstGeom prst="rect">
            <a:avLst/>
          </a:prstGeom>
          <a:noFill/>
        </p:spPr>
      </p:pic>
      <p:pic>
        <p:nvPicPr>
          <p:cNvPr id="2053" name="Picture 5" descr="C:\Users\Катя\Desktop\Открытый урок по чтению\Кто кого добрее (Цыферов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1957618" cy="2075074"/>
          </a:xfrm>
          <a:prstGeom prst="rect">
            <a:avLst/>
          </a:prstGeom>
          <a:noFill/>
        </p:spPr>
      </p:pic>
      <p:pic>
        <p:nvPicPr>
          <p:cNvPr id="2054" name="Picture 6" descr="C:\Users\Катя\Desktop\Открытый урок по чтению\Лошарик и ... (Цыферов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005064"/>
            <a:ext cx="1734511" cy="2232248"/>
          </a:xfrm>
          <a:prstGeom prst="rect">
            <a:avLst/>
          </a:prstGeom>
          <a:noFill/>
        </p:spPr>
      </p:pic>
      <p:pic>
        <p:nvPicPr>
          <p:cNvPr id="2055" name="Picture 7" descr="C:\Users\Катя\Desktop\Открытый урок по чтению\Паровозик из Ромашково (Цыферов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005064"/>
            <a:ext cx="1716429" cy="2232248"/>
          </a:xfrm>
          <a:prstGeom prst="rect">
            <a:avLst/>
          </a:prstGeom>
          <a:noFill/>
        </p:spPr>
      </p:pic>
      <p:pic>
        <p:nvPicPr>
          <p:cNvPr id="2056" name="Picture 8" descr="C:\Users\Катя\Desktop\Открытый урок по чтению\Про чудака лягушонка (Цыферов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908720"/>
            <a:ext cx="1484334" cy="1944216"/>
          </a:xfrm>
          <a:prstGeom prst="rect">
            <a:avLst/>
          </a:prstGeom>
          <a:noFill/>
        </p:spPr>
      </p:pic>
      <p:pic>
        <p:nvPicPr>
          <p:cNvPr id="2057" name="Picture 9" descr="C:\Users\Катя\Desktop\Открытый урок по чтению\Пряничный город (Цыферов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99792" y="908720"/>
            <a:ext cx="1498298" cy="1972443"/>
          </a:xfrm>
          <a:prstGeom prst="rect">
            <a:avLst/>
          </a:prstGeom>
          <a:noFill/>
        </p:spPr>
      </p:pic>
      <p:pic>
        <p:nvPicPr>
          <p:cNvPr id="2058" name="Picture 10" descr="C:\Users\Катя\Desktop\Открытый урок по чтению\Сказки-малютки (Цыферов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4005064"/>
            <a:ext cx="1800200" cy="22403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146 страница</a:t>
            </a:r>
            <a:endParaRPr lang="ru-RU" dirty="0"/>
          </a:p>
        </p:txBody>
      </p:sp>
      <p:pic>
        <p:nvPicPr>
          <p:cNvPr id="1026" name="Picture 2" descr="C:\Users\Катя\Desktop\IMG_1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36904" cy="56592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5896" y="764704"/>
            <a:ext cx="5040560" cy="2232248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dirty="0" smtClean="0">
                <a:effectLst/>
                <a:latin typeface="+mn-lt"/>
              </a:rPr>
              <a:t/>
            </a:r>
            <a:br>
              <a:rPr lang="ru-RU" sz="4400" b="0" dirty="0" smtClean="0">
                <a:effectLst/>
                <a:latin typeface="+mn-lt"/>
              </a:rPr>
            </a:br>
            <a:r>
              <a:rPr lang="ru-RU" sz="44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«Тайна запечного Сверчка».</a:t>
            </a:r>
            <a:endParaRPr lang="ru-RU" sz="4400" b="0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Катя\Desktop\Открытый урок по чтению\Тайна запечного сверчка (Цыферов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2911151" cy="4665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772400" cy="1362456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i="1" dirty="0" smtClean="0">
                <a:latin typeface="+mn-lt"/>
              </a:rPr>
              <a:t>Тема урока:</a:t>
            </a:r>
            <a:endParaRPr lang="ru-RU" sz="44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772400" cy="1509712"/>
          </a:xfrm>
        </p:spPr>
        <p:txBody>
          <a:bodyPr/>
          <a:lstStyle/>
          <a:p>
            <a:pPr algn="ctr"/>
            <a:r>
              <a:rPr lang="ru-RU" sz="4400" i="1" dirty="0" smtClean="0"/>
              <a:t>Можно ли, слушая Сверчка, научиться музыке»?</a:t>
            </a:r>
          </a:p>
          <a:p>
            <a:endParaRPr lang="ru-RU" dirty="0"/>
          </a:p>
        </p:txBody>
      </p:sp>
      <p:pic>
        <p:nvPicPr>
          <p:cNvPr id="4" name="Picture 2" descr="C:\Users\Катя\Desktop\Открытый урок по чтению\Сверчок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429000"/>
            <a:ext cx="4684361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7772400" cy="54006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Зальцбург</a:t>
            </a:r>
          </a:p>
          <a:p>
            <a:r>
              <a:rPr lang="ru-RU" sz="5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Маэстро</a:t>
            </a:r>
          </a:p>
          <a:p>
            <a:r>
              <a:rPr lang="ru-RU" sz="5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Маэстрино</a:t>
            </a:r>
          </a:p>
          <a:p>
            <a:r>
              <a:rPr lang="ru-RU" sz="5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Бутафорское (оружие)</a:t>
            </a:r>
          </a:p>
          <a:p>
            <a:r>
              <a:rPr lang="ru-RU" sz="5400" i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Стрельчатые (окна)</a:t>
            </a:r>
            <a:endParaRPr lang="ru-RU" sz="5400" i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224136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36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Зальцбург - родина Моцарта.</a:t>
            </a:r>
            <a:endParaRPr lang="ru-RU" sz="3600" b="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C:\Users\Катя\Desktop\Открытый урок по чтению\Зальцбург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1"/>
            <a:ext cx="4128458" cy="3096344"/>
          </a:xfrm>
          <a:prstGeom prst="rect">
            <a:avLst/>
          </a:prstGeom>
          <a:noFill/>
        </p:spPr>
      </p:pic>
      <p:pic>
        <p:nvPicPr>
          <p:cNvPr id="4099" name="Picture 3" descr="C:\Users\Катя\Desktop\Открытый урок по чтению\Зальцбург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8010" y="3429000"/>
            <a:ext cx="4218045" cy="31635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772400" cy="864096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Маэстро</a:t>
            </a:r>
            <a:r>
              <a:rPr lang="ru-RU" sz="4400" b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4400" b="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196752"/>
            <a:ext cx="7772400" cy="1296144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Это почетное звание крупных, выдающихся музыкантов.</a:t>
            </a:r>
            <a:endParaRPr lang="ru-RU" sz="2800" dirty="0"/>
          </a:p>
        </p:txBody>
      </p:sp>
      <p:pic>
        <p:nvPicPr>
          <p:cNvPr id="3074" name="Picture 2" descr="C:\Users\Катя\Desktop\Открытый урок по чтению\Музыкант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19"/>
            <a:ext cx="2304256" cy="3665257"/>
          </a:xfrm>
          <a:prstGeom prst="rect">
            <a:avLst/>
          </a:prstGeom>
          <a:noFill/>
        </p:spPr>
      </p:pic>
      <p:pic>
        <p:nvPicPr>
          <p:cNvPr id="3075" name="Picture 3" descr="C:\Users\Катя\Desktop\Открытый урок по чтению\музыкант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708920"/>
            <a:ext cx="2622214" cy="3498002"/>
          </a:xfrm>
          <a:prstGeom prst="rect">
            <a:avLst/>
          </a:prstGeom>
          <a:noFill/>
        </p:spPr>
      </p:pic>
      <p:pic>
        <p:nvPicPr>
          <p:cNvPr id="3076" name="Picture 4" descr="C:\Users\Катя\Desktop\Открытый урок по чтению\музыкант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276872"/>
            <a:ext cx="3091985" cy="2053655"/>
          </a:xfrm>
          <a:prstGeom prst="rect">
            <a:avLst/>
          </a:prstGeom>
          <a:noFill/>
        </p:spPr>
      </p:pic>
      <p:pic>
        <p:nvPicPr>
          <p:cNvPr id="3077" name="Picture 5" descr="C:\Users\Катя\Desktop\Открытый урок по чтению\Музыкант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558308"/>
            <a:ext cx="3096344" cy="20642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36712"/>
            <a:ext cx="7772400" cy="936104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Бутафорское оружие</a:t>
            </a:r>
            <a:endParaRPr lang="ru-RU" sz="4400" b="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4653136"/>
            <a:ext cx="7772400" cy="1728192"/>
          </a:xfrm>
        </p:spPr>
        <p:txBody>
          <a:bodyPr anchor="ctr" anchorCtr="0">
            <a:normAutofit/>
          </a:bodyPr>
          <a:lstStyle/>
          <a:p>
            <a:pPr algn="just"/>
            <a:r>
              <a:rPr lang="ru-RU" sz="2800" dirty="0" smtClean="0"/>
              <a:t>Это реквизит, без которого не обходятся съемки ни одного фильма - мечи, ножи, шпаги, другое холодное оружие, огнестрельное оружие.</a:t>
            </a:r>
            <a:endParaRPr lang="ru-RU" sz="2800" dirty="0"/>
          </a:p>
        </p:txBody>
      </p:sp>
      <p:pic>
        <p:nvPicPr>
          <p:cNvPr id="5122" name="Picture 2" descr="C:\Users\Катя\Desktop\Открытый урок по чтению\Бутафорское оружие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442372" cy="2592288"/>
          </a:xfrm>
          <a:prstGeom prst="rect">
            <a:avLst/>
          </a:prstGeom>
          <a:noFill/>
        </p:spPr>
      </p:pic>
      <p:pic>
        <p:nvPicPr>
          <p:cNvPr id="5123" name="Picture 3" descr="C:\Users\Катя\Desktop\Открытый урок по чтению\Бутафорское оруж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988840"/>
            <a:ext cx="2442372" cy="2592288"/>
          </a:xfrm>
          <a:prstGeom prst="rect">
            <a:avLst/>
          </a:prstGeom>
          <a:noFill/>
        </p:spPr>
      </p:pic>
      <p:pic>
        <p:nvPicPr>
          <p:cNvPr id="5124" name="Picture 4" descr="C:\Users\Катя\Desktop\Открытый урок по чтению\бутафорское оружие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2448272" cy="25985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720080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Стрельчатые (окна) </a:t>
            </a:r>
            <a:endParaRPr lang="ru-RU" sz="4400" b="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085184"/>
            <a:ext cx="7772400" cy="1509712"/>
          </a:xfrm>
        </p:spPr>
        <p:txBody>
          <a:bodyPr anchor="ctr" anchorCtr="0">
            <a:normAutofit/>
          </a:bodyPr>
          <a:lstStyle/>
          <a:p>
            <a:pPr algn="just"/>
            <a:r>
              <a:rPr lang="ru-RU" sz="2800" dirty="0" smtClean="0"/>
              <a:t>Это важнейшая деталь готического</a:t>
            </a:r>
            <a:r>
              <a:rPr lang="ru-RU" sz="2800" b="1" dirty="0" smtClean="0"/>
              <a:t> </a:t>
            </a:r>
            <a:r>
              <a:rPr lang="ru-RU" sz="2800" dirty="0" smtClean="0"/>
              <a:t>интерьера.</a:t>
            </a:r>
            <a:r>
              <a:rPr lang="ru-RU" sz="2800" b="1" dirty="0" smtClean="0"/>
              <a:t> Готический</a:t>
            </a:r>
            <a:r>
              <a:rPr lang="ru-RU" sz="2800" dirty="0" smtClean="0"/>
              <a:t> </a:t>
            </a:r>
            <a:r>
              <a:rPr lang="ru-RU" sz="2800" b="1" dirty="0" smtClean="0"/>
              <a:t>стиль</a:t>
            </a:r>
            <a:r>
              <a:rPr lang="ru-RU" sz="2800" dirty="0" smtClean="0"/>
              <a:t> – венец средневековья, зародился на севере Франции в XII веке. </a:t>
            </a:r>
            <a:endParaRPr lang="ru-RU" sz="2800" dirty="0"/>
          </a:p>
        </p:txBody>
      </p:sp>
      <p:pic>
        <p:nvPicPr>
          <p:cNvPr id="6146" name="Picture 2" descr="C:\Users\Катя\Desktop\Открытый урок по чтению\Стрельчатые окна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4838" y="1556792"/>
            <a:ext cx="2989951" cy="2160240"/>
          </a:xfrm>
          <a:prstGeom prst="rect">
            <a:avLst/>
          </a:prstGeom>
          <a:noFill/>
        </p:spPr>
      </p:pic>
      <p:pic>
        <p:nvPicPr>
          <p:cNvPr id="6147" name="Picture 3" descr="C:\Users\Катя\Desktop\Открытый урок по чтению\Стрельчатые окна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2382655" cy="1728192"/>
          </a:xfrm>
          <a:prstGeom prst="rect">
            <a:avLst/>
          </a:prstGeom>
          <a:noFill/>
        </p:spPr>
      </p:pic>
      <p:pic>
        <p:nvPicPr>
          <p:cNvPr id="6148" name="Picture 4" descr="C:\Users\Катя\Desktop\Открытый урок по чтению\Стрельчатые ок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2875425" cy="21610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720080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Маэстрино</a:t>
            </a:r>
            <a:endParaRPr lang="ru-RU" sz="4400" b="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7992888" cy="115212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Это мальчик, ещё очень маленький, но гениальный, ему пророчат великое будущее.</a:t>
            </a:r>
            <a:endParaRPr lang="ru-RU" sz="2800" dirty="0"/>
          </a:p>
        </p:txBody>
      </p:sp>
      <p:pic>
        <p:nvPicPr>
          <p:cNvPr id="4098" name="Picture 2" descr="C:\Users\Катя\Desktop\Открытый урок по чтению\маэстрино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2497871" cy="2880320"/>
          </a:xfrm>
          <a:prstGeom prst="rect">
            <a:avLst/>
          </a:prstGeom>
          <a:noFill/>
        </p:spPr>
      </p:pic>
      <p:pic>
        <p:nvPicPr>
          <p:cNvPr id="4099" name="Picture 3" descr="C:\Users\Катя\Desktop\Открытый урок по чтению\маэстрино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24944"/>
            <a:ext cx="4311959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772400" cy="1362456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Эдвард Григ «Утро»</a:t>
            </a:r>
            <a:endParaRPr lang="ru-RU" sz="4400" b="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Катя\Desktop\Открытый урок по чтению\Эдвард Гри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2921672" cy="3600400"/>
          </a:xfrm>
          <a:prstGeom prst="rect">
            <a:avLst/>
          </a:prstGeom>
          <a:noFill/>
        </p:spPr>
      </p:pic>
      <p:pic>
        <p:nvPicPr>
          <p:cNvPr id="1027" name="Picture 3" descr="C:\Users\Катя\Desktop\Открытый урок по чтению\Эдвард Григ портре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60848"/>
            <a:ext cx="2880320" cy="3588091"/>
          </a:xfrm>
          <a:prstGeom prst="rect">
            <a:avLst/>
          </a:prstGeom>
          <a:noFill/>
        </p:spPr>
      </p:pic>
      <p:pic>
        <p:nvPicPr>
          <p:cNvPr id="8" name="Григ утр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67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04856" cy="1152128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2800" b="0" dirty="0" smtClean="0">
                <a:effectLst/>
                <a:latin typeface="+mn-lt"/>
              </a:rPr>
              <a:t/>
            </a:r>
            <a:br>
              <a:rPr lang="ru-RU" sz="2800" b="0" dirty="0" smtClean="0">
                <a:effectLst/>
                <a:latin typeface="+mn-lt"/>
              </a:rPr>
            </a:br>
            <a:r>
              <a:rPr lang="ru-RU" sz="36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Маленькая ночная серенада Моцарта</a:t>
            </a:r>
            <a:br>
              <a:rPr lang="ru-RU" sz="36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400" b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(Серенада № 13)</a:t>
            </a:r>
            <a:endParaRPr lang="ru-RU" sz="2400" b="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075" name="Picture 3" descr="C:\Users\Катя\Desktop\Открытый урок по чтению\Вольфганг Амадей Моцарт (юный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204864"/>
            <a:ext cx="2466751" cy="3247437"/>
          </a:xfrm>
          <a:prstGeom prst="rect">
            <a:avLst/>
          </a:prstGeom>
          <a:noFill/>
        </p:spPr>
      </p:pic>
      <p:pic>
        <p:nvPicPr>
          <p:cNvPr id="3076" name="Picture 4" descr="C:\Users\Катя\Desktop\Открытый урок по чтению\Моца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636912"/>
            <a:ext cx="2459615" cy="3617080"/>
          </a:xfrm>
          <a:prstGeom prst="rect">
            <a:avLst/>
          </a:prstGeom>
          <a:noFill/>
        </p:spPr>
      </p:pic>
      <p:pic>
        <p:nvPicPr>
          <p:cNvPr id="6" name="Моцарт маленькая серенад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2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008112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dirty="0" smtClean="0">
                <a:effectLst/>
                <a:latin typeface="+mn-lt"/>
              </a:rPr>
              <a:t>Ночной Зальцбург </a:t>
            </a:r>
            <a:endParaRPr lang="ru-RU" sz="4400" b="0" dirty="0">
              <a:effectLst/>
              <a:latin typeface="+mn-lt"/>
            </a:endParaRPr>
          </a:p>
        </p:txBody>
      </p:sp>
      <p:pic>
        <p:nvPicPr>
          <p:cNvPr id="7171" name="Picture 3" descr="C:\Users\Катя\Desktop\Открытый урок по чтению\Ночной Зальцбург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50985" cy="49685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792088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36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Портрет</a:t>
            </a:r>
            <a:r>
              <a:rPr lang="ru-RU" sz="36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маленького</a:t>
            </a:r>
            <a:r>
              <a:rPr lang="ru-RU" sz="36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Моцарта</a:t>
            </a:r>
            <a:r>
              <a:rPr lang="ru-RU" sz="3600" b="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lang="ru-RU" sz="3600" b="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373216"/>
            <a:ext cx="7772400" cy="792088"/>
          </a:xfrm>
        </p:spPr>
        <p:txBody>
          <a:bodyPr anchor="ctr" anchorCtr="0"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27 января 1756 года в Зальцбурге.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Mozart: A Theory of Prodigies - InfoBarr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268760"/>
            <a:ext cx="3433108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328288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5400" b="0" i="1" dirty="0" smtClean="0">
                <a:latin typeface="+mn-lt"/>
              </a:rPr>
              <a:t>«О сказочной тайне маленького Моцарта»</a:t>
            </a:r>
            <a:br>
              <a:rPr lang="ru-RU" sz="5400" b="0" i="1" dirty="0" smtClean="0">
                <a:latin typeface="+mn-lt"/>
              </a:rPr>
            </a:br>
            <a:endParaRPr lang="ru-RU" sz="5400" b="0" i="1" dirty="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792088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Дом Моцарта в Зальцбурге</a:t>
            </a:r>
            <a:endParaRPr lang="ru-RU" sz="4400" b="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6" name="Picture 2" descr="C:\Users\Катя\Desktop\Открытый урок по чтению\Дом моц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495675" cy="5238750"/>
          </a:xfrm>
          <a:prstGeom prst="rect">
            <a:avLst/>
          </a:prstGeom>
          <a:noFill/>
        </p:spPr>
      </p:pic>
      <p:pic>
        <p:nvPicPr>
          <p:cNvPr id="11267" name="Picture 3" descr="C:\Users\Катя\Desktop\Открытый урок по чтению\Дом Моцарт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124744"/>
            <a:ext cx="2813064" cy="1872208"/>
          </a:xfrm>
          <a:prstGeom prst="rect">
            <a:avLst/>
          </a:prstGeom>
          <a:noFill/>
        </p:spPr>
      </p:pic>
      <p:pic>
        <p:nvPicPr>
          <p:cNvPr id="11268" name="Picture 4" descr="C:\Users\Катя\Desktop\Открытый урок по чтению\Дом Моцарт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36912"/>
            <a:ext cx="2688299" cy="2016224"/>
          </a:xfrm>
          <a:prstGeom prst="rect">
            <a:avLst/>
          </a:prstGeom>
          <a:noFill/>
        </p:spPr>
      </p:pic>
      <p:pic>
        <p:nvPicPr>
          <p:cNvPr id="11270" name="Picture 6" descr="C:\Users\Катя\Desktop\Открытый урок по чтению\Дом Моцарта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437112"/>
            <a:ext cx="2857500" cy="21383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4320480" cy="792088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Сюртук</a:t>
            </a:r>
            <a:endParaRPr lang="ru-RU" sz="4400" b="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5157192"/>
            <a:ext cx="4320480" cy="14401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Сюртук – это род длинного двубортного пиджака, обычно в талию.</a:t>
            </a:r>
            <a:endParaRPr lang="ru-RU" sz="2800" dirty="0"/>
          </a:p>
        </p:txBody>
      </p:sp>
      <p:pic>
        <p:nvPicPr>
          <p:cNvPr id="12291" name="Picture 3" descr="C:\Users\Катя\Desktop\Открытый урок по чтению\Мужчины в сюртук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2358506" cy="3240360"/>
          </a:xfrm>
          <a:prstGeom prst="rect">
            <a:avLst/>
          </a:prstGeom>
          <a:noFill/>
        </p:spPr>
      </p:pic>
      <p:pic>
        <p:nvPicPr>
          <p:cNvPr id="25601" name="Picture 1" descr="C:\Users\Катя\Desktop\Открытый урок по чтению\Фотки\Сюрт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84784"/>
            <a:ext cx="3312368" cy="48405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672104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Современники</a:t>
            </a:r>
            <a:endParaRPr lang="ru-RU" sz="4400" b="0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661248"/>
            <a:ext cx="7772400" cy="940360"/>
          </a:xfrm>
        </p:spPr>
        <p:txBody>
          <a:bodyPr anchor="ctr" anchorCtr="0">
            <a:normAutofit lnSpcReduction="10000"/>
          </a:bodyPr>
          <a:lstStyle/>
          <a:p>
            <a:r>
              <a:rPr lang="ru-RU" sz="2800" dirty="0" smtClean="0"/>
              <a:t>Современники – это люди, которые жили в одно время с композитором.</a:t>
            </a:r>
            <a:endParaRPr lang="ru-RU" sz="2800" dirty="0"/>
          </a:p>
        </p:txBody>
      </p:sp>
      <p:pic>
        <p:nvPicPr>
          <p:cNvPr id="13314" name="Picture 2" descr="C:\Users\Катя\Desktop\Открытый урок по чтению\Современники Моцар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832648" cy="41245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772400" cy="1080120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i="1" dirty="0" smtClean="0">
                <a:latin typeface="+mn-lt"/>
              </a:rPr>
              <a:t>Сударь, сударыня</a:t>
            </a:r>
            <a:endParaRPr lang="ru-RU" sz="44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1916832"/>
            <a:ext cx="3816424" cy="460851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Сударь, сударыня — это вежливая форма обращения к собеседнику, использовавшаяся в Российской империи. Произошло от слова </a:t>
            </a:r>
            <a:r>
              <a:rPr lang="ru-RU" sz="2800" i="1" dirty="0" smtClean="0"/>
              <a:t>государь</a:t>
            </a:r>
            <a:r>
              <a:rPr lang="ru-RU" sz="2800" dirty="0" smtClean="0"/>
              <a:t> путём отбрасывания первого слога.</a:t>
            </a:r>
            <a:endParaRPr lang="ru-RU" sz="2800" dirty="0"/>
          </a:p>
        </p:txBody>
      </p:sp>
      <p:pic>
        <p:nvPicPr>
          <p:cNvPr id="2050" name="Picture 2" descr="куда исчезли &quot;сударь&quot; и &quot;сударыня&quot;? . - Всем слонам найдется дел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28848"/>
            <a:ext cx="3784329" cy="494222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960136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i="1" dirty="0" smtClean="0">
                <a:latin typeface="+mn-lt"/>
              </a:rPr>
              <a:t>Смычок</a:t>
            </a:r>
            <a:endParaRPr lang="ru-RU" sz="440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221088"/>
            <a:ext cx="8064896" cy="237380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Смычок – это приспособление для извлечения звука из струнных, смычковых инструментов. Основная часть смычка слегка изогнутая трость, сделанная из эластичного дерева, и натянутые на ней конские волосы (перед игрой волосы натирают канифолью).</a:t>
            </a:r>
          </a:p>
          <a:p>
            <a:endParaRPr lang="ru-RU" dirty="0"/>
          </a:p>
        </p:txBody>
      </p:sp>
      <p:pic>
        <p:nvPicPr>
          <p:cNvPr id="1026" name="Picture 2" descr="Cepten bedava violin resimleri indir ve ya paylaş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3273599" cy="2182400"/>
          </a:xfrm>
          <a:prstGeom prst="rect">
            <a:avLst/>
          </a:prstGeom>
          <a:noFill/>
        </p:spPr>
      </p:pic>
      <p:pic>
        <p:nvPicPr>
          <p:cNvPr id="1028" name="Picture 4" descr="Смычок для виолончели HORA AC-100 (4/4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6"/>
            <a:ext cx="2376264" cy="23762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28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7930080" cy="5472608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Сколько лет было Вольфгангу Амадею Моцарту?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3200" dirty="0" smtClean="0"/>
              <a:t>На что был похож странный звук разбудивший мальчика? </a:t>
            </a:r>
          </a:p>
          <a:p>
            <a:pPr algn="just"/>
            <a:endParaRPr lang="ru-RU" sz="3200" dirty="0" smtClean="0"/>
          </a:p>
          <a:p>
            <a:pPr algn="just"/>
            <a:r>
              <a:rPr lang="ru-RU" sz="4400" b="1" i="1" dirty="0" smtClean="0">
                <a:solidFill>
                  <a:srgbClr val="FFFF00"/>
                </a:solidFill>
              </a:rPr>
              <a:t>«Хрупкий луч луны замерз и сломался, стукнув в окно.»</a:t>
            </a:r>
          </a:p>
          <a:p>
            <a:pPr algn="just"/>
            <a:endParaRPr lang="ru-RU" sz="2400" dirty="0" smtClean="0"/>
          </a:p>
          <a:p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84784"/>
            <a:ext cx="7854696" cy="3384376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«Наполним музыкой сердца»</a:t>
            </a:r>
          </a:p>
          <a:p>
            <a:pPr algn="ctr"/>
            <a:endParaRPr lang="ru-RU" sz="4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«Моцарт – это молодость музыки, это вечно юный родник, несущий человечеству радость весеннего обновления и душевной гармонии» </a:t>
            </a:r>
          </a:p>
          <a:p>
            <a:pPr algn="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Д. Шостакович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851648" cy="692696"/>
          </a:xfrm>
        </p:spPr>
        <p:txBody>
          <a:bodyPr rIns="0" anchor="b" anchorCtr="0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  <a:contourClr>
                <a:schemeClr val="tx2"/>
              </a:contourClr>
            </a:sp3d>
          </a:bodyPr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6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6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раздела</a:t>
            </a:r>
            <a:r>
              <a:rPr lang="ru-RU" sz="6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latin typeface="Times New Roman" pitchFamily="18" charset="0"/>
                <a:cs typeface="Times New Roman" pitchFamily="18" charset="0"/>
              </a:rPr>
            </a:br>
            <a:endParaRPr lang="ru-RU" b="0" i="1" dirty="0">
              <a:solidFill>
                <a:schemeClr val="accent3">
                  <a:lumMod val="20000"/>
                  <a:lumOff val="8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7" name="Picture 1" descr="C:\Users\Катя\Desktop\Открытый урок по чтению\Шостакович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869160"/>
            <a:ext cx="2183904" cy="16993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816120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just"/>
            <a:r>
              <a:rPr lang="ru-RU" sz="3200" b="0" dirty="0" smtClean="0">
                <a:solidFill>
                  <a:schemeClr val="tx1"/>
                </a:solidFill>
                <a:effectLst/>
                <a:latin typeface="+mn-lt"/>
              </a:rPr>
              <a:t>О чём мечтал мальчик слушая Сверчка?</a:t>
            </a:r>
            <a:r>
              <a:rPr lang="ru-RU" sz="3600" b="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3600" b="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3600" b="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7772400" cy="4032448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500" dirty="0" smtClean="0"/>
              <a:t>С какой трудностью встретился маленький Моцарт, найдите, как об этом пишет автор?</a:t>
            </a:r>
          </a:p>
          <a:p>
            <a:r>
              <a:rPr lang="ru-RU" sz="3500" dirty="0" smtClean="0"/>
              <a:t> </a:t>
            </a:r>
          </a:p>
          <a:p>
            <a:pPr algn="just"/>
            <a:r>
              <a:rPr lang="ru-RU" sz="3500" dirty="0" smtClean="0"/>
              <a:t>Какую тайну открыл Сверчок Вольфгангу?</a:t>
            </a:r>
          </a:p>
          <a:p>
            <a:endParaRPr lang="ru-RU" sz="3500" dirty="0" smtClean="0"/>
          </a:p>
          <a:p>
            <a:pPr algn="just"/>
            <a:r>
              <a:rPr lang="ru-RU" sz="3500" dirty="0" smtClean="0"/>
              <a:t>О какой тайне маленького Моцарта, узнали вы?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1268760"/>
            <a:ext cx="8074096" cy="525658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5100" dirty="0" smtClean="0"/>
              <a:t>Исполнилась ли мечта </a:t>
            </a:r>
            <a:r>
              <a:rPr lang="ru-RU" sz="5100" dirty="0" smtClean="0"/>
              <a:t>Моцарта</a:t>
            </a:r>
            <a:r>
              <a:rPr lang="ru-RU" sz="5100" dirty="0" smtClean="0"/>
              <a:t> </a:t>
            </a:r>
            <a:r>
              <a:rPr lang="ru-RU" sz="5100" dirty="0" smtClean="0"/>
              <a:t>и </a:t>
            </a:r>
            <a:r>
              <a:rPr lang="ru-RU" sz="5100" dirty="0" smtClean="0"/>
              <a:t>надежды Сверчка</a:t>
            </a:r>
            <a:r>
              <a:rPr lang="ru-RU" sz="5100" dirty="0" smtClean="0"/>
              <a:t>?</a:t>
            </a:r>
          </a:p>
          <a:p>
            <a:endParaRPr lang="ru-RU" sz="5100" dirty="0" smtClean="0"/>
          </a:p>
          <a:p>
            <a:pPr algn="just"/>
            <a:r>
              <a:rPr lang="ru-RU" sz="5100" dirty="0" err="1" smtClean="0"/>
              <a:t>Порассуждайте</a:t>
            </a:r>
            <a:r>
              <a:rPr lang="ru-RU" sz="5100" dirty="0" smtClean="0"/>
              <a:t>:</a:t>
            </a:r>
            <a:r>
              <a:rPr lang="ru-RU" sz="5100" dirty="0" smtClean="0"/>
              <a:t> верите, </a:t>
            </a:r>
            <a:r>
              <a:rPr lang="ru-RU" sz="5100" dirty="0" smtClean="0"/>
              <a:t>ли вы в </a:t>
            </a:r>
            <a:r>
              <a:rPr lang="ru-RU" sz="5100" dirty="0" smtClean="0"/>
              <a:t>историю, </a:t>
            </a:r>
            <a:r>
              <a:rPr lang="ru-RU" sz="5100" dirty="0" smtClean="0"/>
              <a:t>рассказанную </a:t>
            </a:r>
            <a:r>
              <a:rPr lang="ru-RU" sz="5100" dirty="0" smtClean="0"/>
              <a:t>Г. Цыферовым</a:t>
            </a:r>
            <a:r>
              <a:rPr lang="ru-RU" sz="5100" dirty="0" smtClean="0"/>
              <a:t>?</a:t>
            </a:r>
          </a:p>
          <a:p>
            <a:endParaRPr lang="ru-RU" sz="5100" dirty="0" smtClean="0"/>
          </a:p>
          <a:p>
            <a:pPr algn="just"/>
            <a:r>
              <a:rPr lang="ru-RU" sz="5100" dirty="0" smtClean="0"/>
              <a:t>Как вы думаете, почему автор предполагает, что именно Сверчок научил Моцарта музыке?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апля 5"/>
          <p:cNvSpPr/>
          <p:nvPr/>
        </p:nvSpPr>
        <p:spPr>
          <a:xfrm rot="1742900">
            <a:off x="3238500" y="2595563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Капля 6"/>
          <p:cNvSpPr/>
          <p:nvPr/>
        </p:nvSpPr>
        <p:spPr>
          <a:xfrm rot="15526278">
            <a:off x="6301581" y="4187032"/>
            <a:ext cx="658813" cy="6286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Капля 7"/>
          <p:cNvSpPr/>
          <p:nvPr/>
        </p:nvSpPr>
        <p:spPr>
          <a:xfrm rot="19122345">
            <a:off x="3905250" y="3119438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апля 8"/>
          <p:cNvSpPr/>
          <p:nvPr/>
        </p:nvSpPr>
        <p:spPr>
          <a:xfrm rot="15153264">
            <a:off x="4618038" y="2689225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апля 9"/>
          <p:cNvSpPr/>
          <p:nvPr/>
        </p:nvSpPr>
        <p:spPr>
          <a:xfrm rot="10323788">
            <a:off x="4489450" y="1846263"/>
            <a:ext cx="928688" cy="928687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апля 10"/>
          <p:cNvSpPr/>
          <p:nvPr/>
        </p:nvSpPr>
        <p:spPr>
          <a:xfrm rot="6620696">
            <a:off x="3632200" y="1774825"/>
            <a:ext cx="928688" cy="92868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2571750"/>
            <a:ext cx="642937" cy="571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>
          <a:xfrm>
            <a:off x="3429000" y="3500438"/>
            <a:ext cx="2798763" cy="2646362"/>
          </a:xfrm>
          <a:custGeom>
            <a:avLst/>
            <a:gdLst>
              <a:gd name="connsiteX0" fmla="*/ 462039 w 2798839"/>
              <a:gd name="connsiteY0" fmla="*/ 0 h 2646438"/>
              <a:gd name="connsiteX1" fmla="*/ 389467 w 2798839"/>
              <a:gd name="connsiteY1" fmla="*/ 2540000 h 2646438"/>
              <a:gd name="connsiteX2" fmla="*/ 2798839 w 2798839"/>
              <a:gd name="connsiteY2" fmla="*/ 638628 h 2646438"/>
              <a:gd name="connsiteX3" fmla="*/ 2798839 w 2798839"/>
              <a:gd name="connsiteY3" fmla="*/ 638628 h 264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8839" h="2646438">
                <a:moveTo>
                  <a:pt x="462039" y="0"/>
                </a:moveTo>
                <a:cubicBezTo>
                  <a:pt x="231019" y="1216781"/>
                  <a:pt x="0" y="2433562"/>
                  <a:pt x="389467" y="2540000"/>
                </a:cubicBezTo>
                <a:cubicBezTo>
                  <a:pt x="778934" y="2646438"/>
                  <a:pt x="2798839" y="638628"/>
                  <a:pt x="2798839" y="638628"/>
                </a:cubicBezTo>
                <a:lnTo>
                  <a:pt x="2798839" y="638628"/>
                </a:lnTo>
              </a:path>
            </a:pathLst>
          </a:cu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апля 18"/>
          <p:cNvSpPr/>
          <p:nvPr/>
        </p:nvSpPr>
        <p:spPr>
          <a:xfrm rot="3565920">
            <a:off x="5340350" y="3638550"/>
            <a:ext cx="692150" cy="68580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Капля 19"/>
          <p:cNvSpPr/>
          <p:nvPr/>
        </p:nvSpPr>
        <p:spPr>
          <a:xfrm rot="20566483">
            <a:off x="5646738" y="4235450"/>
            <a:ext cx="712787" cy="615950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апля 20"/>
          <p:cNvSpPr/>
          <p:nvPr/>
        </p:nvSpPr>
        <p:spPr>
          <a:xfrm rot="11591468">
            <a:off x="6491288" y="3571875"/>
            <a:ext cx="693737" cy="625475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апля 21"/>
          <p:cNvSpPr/>
          <p:nvPr/>
        </p:nvSpPr>
        <p:spPr>
          <a:xfrm rot="7692248">
            <a:off x="5922963" y="3268662"/>
            <a:ext cx="636588" cy="690563"/>
          </a:xfrm>
          <a:prstGeom prst="teardrop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000750" y="3786188"/>
            <a:ext cx="642938" cy="5715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9" name="Picture 5" descr="E:\Мои рисунки\СОЛНЫШКИ\111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988" y="-147638"/>
            <a:ext cx="1719262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E:\Мои рисунки\цветы4\CAMOMIL1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63" y="4714875"/>
            <a:ext cx="11366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E:\Мои рисунки\цветы4\CORNFLW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90760" flipH="1">
            <a:off x="6835775" y="4387850"/>
            <a:ext cx="18780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7" descr="E:\Мои рисунки\цветы4\PETUNIA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500063" y="4286250"/>
            <a:ext cx="1306512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429250"/>
            <a:ext cx="33877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38" y="5429250"/>
            <a:ext cx="38163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8" descr="C:\Documents and Settings\пользователь\Мои документы\Мои рисунки\fb00948c853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3" y="5429250"/>
            <a:ext cx="4357687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Блок-схема: решение 38"/>
          <p:cNvSpPr/>
          <p:nvPr/>
        </p:nvSpPr>
        <p:spPr>
          <a:xfrm rot="-1500000">
            <a:off x="7453313" y="3736975"/>
            <a:ext cx="214312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Блок-схема: решение 39"/>
          <p:cNvSpPr/>
          <p:nvPr/>
        </p:nvSpPr>
        <p:spPr>
          <a:xfrm rot="-1500000">
            <a:off x="6024563" y="2665413"/>
            <a:ext cx="214312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Блок-схема: решение 40"/>
          <p:cNvSpPr/>
          <p:nvPr/>
        </p:nvSpPr>
        <p:spPr>
          <a:xfrm rot="-1500000">
            <a:off x="3381375" y="41656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Блок-схема: решение 41"/>
          <p:cNvSpPr/>
          <p:nvPr/>
        </p:nvSpPr>
        <p:spPr>
          <a:xfrm rot="-1500000">
            <a:off x="1952625" y="3951288"/>
            <a:ext cx="214313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Блок-схема: решение 42"/>
          <p:cNvSpPr/>
          <p:nvPr/>
        </p:nvSpPr>
        <p:spPr>
          <a:xfrm rot="-1500000">
            <a:off x="1238250" y="1665288"/>
            <a:ext cx="214313" cy="500062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Блок-схема: решение 43"/>
          <p:cNvSpPr/>
          <p:nvPr/>
        </p:nvSpPr>
        <p:spPr>
          <a:xfrm rot="-1500000">
            <a:off x="2166938" y="1308100"/>
            <a:ext cx="214312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Блок-схема: решение 44"/>
          <p:cNvSpPr/>
          <p:nvPr/>
        </p:nvSpPr>
        <p:spPr>
          <a:xfrm rot="-1500000">
            <a:off x="809625" y="24511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Блок-схема: решение 45"/>
          <p:cNvSpPr/>
          <p:nvPr/>
        </p:nvSpPr>
        <p:spPr>
          <a:xfrm rot="-1500000">
            <a:off x="2238375" y="2593975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Блок-схема: решение 46"/>
          <p:cNvSpPr/>
          <p:nvPr/>
        </p:nvSpPr>
        <p:spPr>
          <a:xfrm rot="-1500000">
            <a:off x="4381500" y="1308100"/>
            <a:ext cx="214313" cy="500063"/>
          </a:xfrm>
          <a:prstGeom prst="flowChartDecision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245158" y="500042"/>
            <a:ext cx="527086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Хорошего урока!</a:t>
            </a:r>
            <a:endParaRPr lang="ru-RU" sz="5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033" name="Picture 9" descr="C:\Documents and Settings\пользователь\Рабочий стол\Новая папка\бабочки\1648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374826">
            <a:off x="7513638" y="3349625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Mocart-Tureckiy-marsh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8107437" y="5821437"/>
            <a:ext cx="1036563" cy="103656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44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04051 L 0.19827 -0.03819 C 0.24045 -0.05601 0.3033 -0.06574 0.36893 -0.06574 C 0.44393 -0.06574 0.50365 -0.05601 0.54566 -0.03819 L 0.74688 0.04051 L -0.0026 0.04051 Z " pathEditMode="relative" rAng="0" ptsTypes="FffFFF">
                                      <p:cBhvr>
                                        <p:cTn id="86" dur="5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21008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</p:childTnLst>
        </p:cTn>
      </p:par>
    </p:tnLst>
    <p:bldLst>
      <p:bldP spid="12" grpId="0" animBg="1"/>
      <p:bldP spid="1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7772400" cy="5472608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Какими синонимами можно заменить слово удалился?</a:t>
            </a:r>
          </a:p>
          <a:p>
            <a:endParaRPr lang="ru-RU" sz="2800" dirty="0" smtClean="0"/>
          </a:p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Ушёл</a:t>
            </a:r>
          </a:p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Исчез</a:t>
            </a:r>
          </a:p>
          <a:p>
            <a:r>
              <a:rPr lang="ru-RU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Пропал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96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удалился</a:t>
            </a:r>
            <a:endParaRPr lang="ru-RU" sz="9600" dirty="0"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445224"/>
            <a:ext cx="84249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откланявшись, удалился</a:t>
            </a:r>
            <a:endParaRPr lang="ru-RU" sz="5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3888432" cy="648072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0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сверчок</a:t>
            </a:r>
            <a:endParaRPr lang="ru-RU" sz="4000" b="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07904" y="692696"/>
            <a:ext cx="5256584" cy="792088"/>
          </a:xfrm>
        </p:spPr>
        <p:txBody>
          <a:bodyPr anchor="ctr" anchorCtr="0">
            <a:noAutofit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 музыкант</a:t>
            </a:r>
            <a:endParaRPr lang="ru-RU" sz="400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275856" y="1556792"/>
            <a:ext cx="3168352" cy="4824536"/>
          </a:xfrm>
          <a:prstGeom prst="rect">
            <a:avLst/>
          </a:prstGeom>
        </p:spPr>
        <p:txBody>
          <a:bodyPr vert="horz" lIns="45720" rIns="4572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ru-RU" sz="2800" noProof="0" dirty="0" smtClean="0"/>
              <a:t>х</a:t>
            </a: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вастливый</a:t>
            </a:r>
            <a:r>
              <a:rPr kumimoji="0" lang="ru-RU" sz="2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трудолюбивый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загадочный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талантливый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настойчивый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самокритичный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вежливый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веселый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благородный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мудрый</a:t>
            </a: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64704"/>
            <a:ext cx="3897632" cy="5760640"/>
          </a:xfrm>
        </p:spPr>
        <p:txBody>
          <a:bodyPr anchor="t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marL="137160">
              <a:defRPr/>
            </a:pPr>
            <a:r>
              <a:rPr lang="ru-RU" sz="4400" b="0" i="1" dirty="0" smtClean="0">
                <a:solidFill>
                  <a:schemeClr val="tx1"/>
                </a:solidFill>
                <a:latin typeface="+mn-lt"/>
              </a:rPr>
              <a:t>Сверчок</a:t>
            </a:r>
            <a:br>
              <a:rPr lang="ru-RU" sz="4400" b="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4400" b="0" i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4400" b="0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40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  <a:t>загадочный</a:t>
            </a:r>
            <a:br>
              <a:rPr lang="ru-RU" sz="40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ru-RU" sz="40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  <a:t>настойчивый</a:t>
            </a:r>
            <a:br>
              <a:rPr lang="ru-RU" sz="40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ru-RU" sz="40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  <a:t>веселый</a:t>
            </a:r>
            <a:br>
              <a:rPr lang="ru-RU" sz="40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ru-RU" sz="4000" b="0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n-lt"/>
              </a:rPr>
              <a:t>мудрый</a:t>
            </a: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endParaRPr lang="ru-RU" sz="44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27984" y="764704"/>
            <a:ext cx="3874768" cy="5760640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Маленький музыкант</a:t>
            </a:r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endParaRPr lang="ru-RU" sz="2800" dirty="0" smtClean="0">
              <a:solidFill>
                <a:srgbClr val="7030A0"/>
              </a:solidFill>
            </a:endParaRPr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трудолюбивый</a:t>
            </a:r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талантливый</a:t>
            </a:r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самокритичный</a:t>
            </a:r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вежливый</a:t>
            </a:r>
          </a:p>
          <a:p>
            <a:pPr marL="137160">
              <a:buClr>
                <a:schemeClr val="tx1">
                  <a:shade val="95000"/>
                </a:schemeClr>
              </a:buClr>
              <a:defRPr/>
            </a:pPr>
            <a:r>
              <a:rPr lang="ru-RU" sz="4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благодарный</a:t>
            </a:r>
          </a:p>
          <a:p>
            <a:pPr algn="ctr"/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r>
              <a:rPr lang="ru-RU" sz="4400" b="0" dirty="0" smtClean="0">
                <a:solidFill>
                  <a:schemeClr val="tx1"/>
                </a:solidFill>
                <a:latin typeface="+mn-lt"/>
              </a:rPr>
              <a:t>«Музыка – это</a:t>
            </a:r>
            <a:endParaRPr lang="ru-RU" sz="4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704664"/>
            <a:ext cx="8424936" cy="21644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голос нашего сердца»</a:t>
            </a:r>
          </a:p>
          <a:p>
            <a: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   В. А. Моцарт </a:t>
            </a:r>
          </a:p>
          <a:p>
            <a:endParaRPr lang="ru-RU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00808"/>
            <a:ext cx="7772400" cy="648072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r>
              <a:rPr lang="ru-RU" sz="3200" b="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«Вечный солнечный свет в музыке, имя тебе</a:t>
            </a:r>
            <a:endParaRPr lang="ru-RU" sz="3200" b="0" i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anchor="ctr" anchorCtr="0"/>
          <a:lstStyle/>
          <a:p>
            <a:pPr algn="ctr"/>
            <a:r>
              <a:rPr lang="ru-RU" sz="4000" dirty="0" smtClean="0">
                <a:solidFill>
                  <a:schemeClr val="accent3"/>
                </a:solidFill>
              </a:rPr>
              <a:t>	</a:t>
            </a:r>
            <a:r>
              <a:rPr lang="ru-RU" sz="4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Моцарт»</a:t>
            </a: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683568" y="4725144"/>
            <a:ext cx="6552728" cy="1683568"/>
          </a:xfrm>
          <a:prstGeom prst="rect">
            <a:avLst/>
          </a:prstGeom>
        </p:spPr>
        <p:txBody>
          <a:bodyPr vert="horz" lIns="45720" rIns="4572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сказал о нем русский композитор А. Г. Рубинштейн.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C:\Users\Катя\Desktop\Открытый урок по чтению\Рубинште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012464"/>
            <a:ext cx="1584176" cy="2335564"/>
          </a:xfrm>
          <a:prstGeom prst="rect">
            <a:avLst/>
          </a:prstGeom>
          <a:noFill/>
        </p:spPr>
      </p:pic>
      <p:pic>
        <p:nvPicPr>
          <p:cNvPr id="5123" name="Picture 3" descr="C:\Users\Катя\Desktop\Открытый урок по чтению\42_motsar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20888"/>
            <a:ext cx="2375495" cy="178173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19675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«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</a:t>
            </a:r>
            <a:r>
              <a:rPr lang="ru-RU" sz="3600" b="1" dirty="0" smtClean="0">
                <a:solidFill>
                  <a:srgbClr val="7030A0"/>
                </a:solidFill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голос нашего сердца»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7772400" cy="1362456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Фрагмент мультфильма </a:t>
            </a:r>
            <a:br>
              <a:rPr lang="ru-RU" sz="44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</a:br>
            <a:r>
              <a:rPr lang="ru-RU" sz="44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«Тайна запечного сверчка»</a:t>
            </a:r>
            <a:endParaRPr lang="ru-RU" sz="4400" b="0" i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050" name="Picture 2" descr="C:\Users\Катя\Desktop\Открытый урок по чтению\Фрагмент мультфиль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428014"/>
            <a:ext cx="4133548" cy="3097330"/>
          </a:xfrm>
          <a:prstGeom prst="rect">
            <a:avLst/>
          </a:prstGeom>
          <a:noFill/>
        </p:spPr>
      </p:pic>
      <p:pic>
        <p:nvPicPr>
          <p:cNvPr id="2051" name="Picture 3" descr="C:\Users\Катя\Desktop\Открытый урок по чтению\фрагмент мультфильм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4228329" cy="31683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204864"/>
            <a:ext cx="3888432" cy="41044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Какое произведение мы читали на предыдущих уроках?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C:\Users\Катя\Desktop\Открытый урок по чтению\Корзина с еловыми шишка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1806" y="980728"/>
            <a:ext cx="4471914" cy="53647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улт переделанный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3" y="202016"/>
            <a:ext cx="8083596" cy="646734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146 страница</a:t>
            </a:r>
            <a:endParaRPr lang="ru-RU" dirty="0"/>
          </a:p>
        </p:txBody>
      </p:sp>
      <p:pic>
        <p:nvPicPr>
          <p:cNvPr id="1026" name="Picture 2" descr="C:\Users\Катя\Desktop\IMG_1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36904" cy="565923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484784"/>
            <a:ext cx="7772400" cy="1152128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just"/>
            <a:r>
              <a:rPr lang="ru-RU" sz="3200" b="0" dirty="0" smtClean="0">
                <a:solidFill>
                  <a:schemeClr val="tx1"/>
                </a:solidFill>
                <a:latin typeface="+mn-lt"/>
              </a:rPr>
              <a:t>Вставьте прилагательные в стихотворение, чтобы подходило к слову музыка.</a:t>
            </a:r>
            <a:r>
              <a:rPr lang="ru-RU" sz="6000" dirty="0" smtClean="0">
                <a:solidFill>
                  <a:schemeClr val="tx1"/>
                </a:solidFill>
              </a:rPr>
              <a:t/>
            </a:r>
            <a:br>
              <a:rPr lang="ru-RU" sz="6000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3491880" y="2704664"/>
            <a:ext cx="5328592" cy="317260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…музыка была,</a:t>
            </a:r>
            <a:b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…музыка звучала,</a:t>
            </a:r>
            <a:b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…скрипочкой сверчка</a:t>
            </a:r>
            <a:b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Она сегодня зазвучала.</a:t>
            </a:r>
            <a:br>
              <a:rPr lang="ru-RU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sz="4000" i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356992"/>
            <a:ext cx="3033536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i="1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Прекрасно</a:t>
            </a:r>
            <a:endParaRPr kumimoji="0" lang="ru-RU" sz="4000" i="1" u="none" strike="noStrike" kern="1200" cap="none" spc="0" normalizeH="0" baseline="0" noProof="0" dirty="0" smtClean="0">
              <a:ln w="635"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uLnTx/>
              <a:uFillTx/>
              <a:ea typeface="+mj-ea"/>
              <a:cs typeface="+mj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uLnTx/>
                <a:uFillTx/>
                <a:ea typeface="+mj-ea"/>
                <a:cs typeface="+mj-cs"/>
              </a:rPr>
              <a:t/>
            </a:r>
            <a:br>
              <a:rPr kumimoji="0" lang="ru-RU" sz="4000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uLnTx/>
                <a:uFillTx/>
                <a:ea typeface="+mj-ea"/>
                <a:cs typeface="+mj-cs"/>
              </a:rPr>
            </a:br>
            <a:endParaRPr kumimoji="0" lang="ru-RU" sz="4000" i="1" u="none" strike="noStrike" kern="1200" cap="none" spc="0" normalizeH="0" baseline="0" noProof="0" dirty="0">
              <a:ln w="635"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39552" y="2708920"/>
            <a:ext cx="3033536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uLnTx/>
                <a:uFillTx/>
                <a:ea typeface="+mj-ea"/>
                <a:cs typeface="+mj-cs"/>
              </a:rPr>
              <a:t>Старинной</a:t>
            </a: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uLnTx/>
                <a:uFillTx/>
                <a:ea typeface="+mj-ea"/>
                <a:cs typeface="+mj-cs"/>
              </a:rPr>
              <a:t/>
            </a:r>
            <a:br>
              <a:rPr kumimoji="0" lang="ru-RU" sz="4000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uLnTx/>
                <a:uFillTx/>
                <a:ea typeface="+mj-ea"/>
                <a:cs typeface="+mj-cs"/>
              </a:rPr>
            </a:br>
            <a:endParaRPr kumimoji="0" lang="ru-RU" sz="4000" i="1" u="none" strike="noStrike" kern="1200" cap="none" spc="0" normalizeH="0" baseline="0" noProof="0" dirty="0">
              <a:ln w="635"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9552" y="4005064"/>
            <a:ext cx="3033536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anchor="t" anchorCtr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i="1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ea typeface="+mj-ea"/>
                <a:cs typeface="+mj-cs"/>
              </a:rPr>
              <a:t>Волшебной</a:t>
            </a:r>
            <a:endParaRPr kumimoji="0" lang="ru-RU" sz="4000" i="1" u="none" strike="noStrike" kern="1200" cap="none" spc="0" normalizeH="0" baseline="0" noProof="0" dirty="0" smtClean="0">
              <a:ln w="635"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uLnTx/>
              <a:uFillTx/>
              <a:ea typeface="+mj-ea"/>
              <a:cs typeface="+mj-cs"/>
            </a:endParaRPr>
          </a:p>
          <a:p>
            <a:pPr marL="13716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uLnTx/>
                <a:uFillTx/>
                <a:ea typeface="+mj-ea"/>
                <a:cs typeface="+mj-cs"/>
              </a:rPr>
              <a:t/>
            </a:r>
            <a:br>
              <a:rPr kumimoji="0" lang="ru-RU" sz="4000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3">
                    <a:lumMod val="40000"/>
                    <a:lumOff val="60000"/>
                  </a:schemeClr>
                </a:solidFill>
                <a:uLnTx/>
                <a:uFillTx/>
                <a:ea typeface="+mj-ea"/>
                <a:cs typeface="+mj-cs"/>
              </a:rPr>
            </a:br>
            <a:endParaRPr kumimoji="0" lang="ru-RU" sz="4000" i="1" u="none" strike="noStrike" kern="1200" cap="none" spc="0" normalizeH="0" baseline="0" noProof="0" dirty="0">
              <a:ln w="635">
                <a:noFill/>
              </a:ln>
              <a:solidFill>
                <a:schemeClr val="accent3">
                  <a:lumMod val="40000"/>
                  <a:lumOff val="60000"/>
                </a:schemeClr>
              </a:solidFill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772400" cy="1362456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i="1" dirty="0" smtClean="0">
                <a:latin typeface="+mn-lt"/>
              </a:rPr>
              <a:t>Итог</a:t>
            </a:r>
            <a:r>
              <a:rPr lang="ru-RU" sz="4400" dirty="0" smtClean="0">
                <a:latin typeface="+mn-lt"/>
              </a:rPr>
              <a:t> </a:t>
            </a:r>
            <a:r>
              <a:rPr lang="ru-RU" sz="4400" i="1" dirty="0" smtClean="0">
                <a:latin typeface="+mn-lt"/>
              </a:rPr>
              <a:t>урока</a:t>
            </a:r>
            <a:r>
              <a:rPr lang="ru-RU" sz="4400" dirty="0" smtClean="0">
                <a:latin typeface="+mn-lt"/>
              </a:rPr>
              <a:t>:</a:t>
            </a:r>
            <a:endParaRPr lang="ru-RU" sz="4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484784"/>
            <a:ext cx="8074096" cy="51125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Так, что же вы читали сегодня, сказку или быль?</a:t>
            </a:r>
          </a:p>
          <a:p>
            <a:endParaRPr lang="ru-RU" sz="2800" dirty="0" smtClean="0"/>
          </a:p>
          <a:p>
            <a:r>
              <a:rPr lang="ru-RU" sz="2800" dirty="0" smtClean="0"/>
              <a:t>Исполнилась ли мечта Моцарта и надежды Сверчка?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3645024"/>
            <a:ext cx="5796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Можно ли, слушая Сверчка, научиться музыке»?</a:t>
            </a:r>
            <a:endParaRPr lang="ru-RU" sz="2800" dirty="0"/>
          </a:p>
        </p:txBody>
      </p:sp>
      <p:pic>
        <p:nvPicPr>
          <p:cNvPr id="5" name="Picture 2" descr="C:\Users\Катя\Desktop\Открытый урок по чтению\Рисунок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7032"/>
            <a:ext cx="2160240" cy="29029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744112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latin typeface="+mn-lt"/>
              </a:rPr>
              <a:t>Домашнее задание</a:t>
            </a:r>
            <a:endParaRPr lang="ru-RU" sz="4400" b="0" i="1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44824"/>
            <a:ext cx="7920880" cy="4540760"/>
          </a:xfrm>
        </p:spPr>
        <p:txBody>
          <a:bodyPr>
            <a:normAutofit/>
          </a:bodyPr>
          <a:lstStyle/>
          <a:p>
            <a:pPr algn="just"/>
            <a:r>
              <a:rPr lang="ru-RU" sz="2800" u="sng" dirty="0" smtClean="0"/>
              <a:t>1 вариант.</a:t>
            </a:r>
            <a:r>
              <a:rPr lang="ru-RU" sz="2800" dirty="0" smtClean="0"/>
              <a:t> Найдите в тексте, как пишет автор о том, что Моцарт стал видеть и слышать мир через звуки.</a:t>
            </a:r>
          </a:p>
          <a:p>
            <a:pPr algn="just"/>
            <a:r>
              <a:rPr lang="ru-RU" sz="2800" u="sng" dirty="0" smtClean="0"/>
              <a:t>2 вариант.</a:t>
            </a:r>
            <a:r>
              <a:rPr lang="ru-RU" sz="2800" dirty="0" smtClean="0"/>
              <a:t> Составить ответ на вопрос. Как вы думаете, можно ли, слушая сверчка, научиться музыке?</a:t>
            </a:r>
          </a:p>
          <a:p>
            <a:pPr algn="just"/>
            <a:r>
              <a:rPr lang="ru-RU" sz="2800" u="sng" dirty="0" smtClean="0"/>
              <a:t>3 вариант.</a:t>
            </a:r>
            <a:r>
              <a:rPr lang="ru-RU" sz="2800" dirty="0" smtClean="0"/>
              <a:t> Написать письмо маленькому Моцарту, поделитесь с ним своими впечатлениями.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8074096" cy="554461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Сегодня на уроке я узнал (узнала)…</a:t>
            </a:r>
          </a:p>
          <a:p>
            <a:endParaRPr lang="ru-RU" sz="4000" dirty="0" smtClean="0"/>
          </a:p>
          <a:p>
            <a:r>
              <a:rPr lang="ru-RU" sz="4000" dirty="0" smtClean="0"/>
              <a:t>Меня удивило…</a:t>
            </a:r>
          </a:p>
          <a:p>
            <a:endParaRPr lang="ru-RU" sz="4000" dirty="0" smtClean="0"/>
          </a:p>
          <a:p>
            <a:r>
              <a:rPr lang="ru-RU" sz="4000" dirty="0" smtClean="0"/>
              <a:t>Мне захотелось….</a:t>
            </a:r>
          </a:p>
          <a:p>
            <a:endParaRPr lang="ru-RU" sz="4000" dirty="0" smtClean="0"/>
          </a:p>
          <a:p>
            <a:r>
              <a:rPr lang="ru-RU" sz="4000" dirty="0" smtClean="0"/>
              <a:t>Показался интересным  тем, что…</a:t>
            </a:r>
          </a:p>
          <a:p>
            <a:endParaRPr lang="ru-RU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72400" cy="1080120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44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+mn-lt"/>
              </a:rPr>
              <a:t>«Песня о Моцарте»</a:t>
            </a:r>
            <a:endParaRPr lang="ru-RU" sz="4400" b="0" i="1" dirty="0">
              <a:solidFill>
                <a:schemeClr val="accent4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5661248"/>
            <a:ext cx="7772400" cy="720080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/>
              <a:t>Б. Окуджава</a:t>
            </a:r>
            <a:endParaRPr lang="ru-RU" sz="2800" dirty="0"/>
          </a:p>
        </p:txBody>
      </p:sp>
      <p:pic>
        <p:nvPicPr>
          <p:cNvPr id="1026" name="Picture 2" descr="C:\Users\Катя\Desktop\Открытый урок по чтению\Булат Окуджа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988840"/>
            <a:ext cx="5205958" cy="3904469"/>
          </a:xfrm>
          <a:prstGeom prst="rect">
            <a:avLst/>
          </a:prstGeom>
          <a:noFill/>
        </p:spPr>
      </p:pic>
      <p:pic>
        <p:nvPicPr>
          <p:cNvPr id="5" name="Окуджа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3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1152128"/>
          </a:xfrm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35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35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3500" b="0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Вариант 1.</a:t>
            </a:r>
            <a:r>
              <a:rPr lang="ru-RU" sz="35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35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3500" b="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988840"/>
            <a:ext cx="7331152" cy="360040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</a:rPr>
              <a:t>Какое впечатление произвела на Дагни симфоническая музыка, которую девушка услышала впервые?</a:t>
            </a:r>
          </a:p>
          <a:p>
            <a:pPr algn="just"/>
            <a:r>
              <a:rPr lang="ru-RU" sz="2800" dirty="0" smtClean="0">
                <a:latin typeface="Times New Roman" pitchFamily="18" charset="0"/>
              </a:rPr>
              <a:t>Что вдохновило норвежского композитора Эдварда Грига на создание музыки?</a:t>
            </a:r>
          </a:p>
          <a:p>
            <a:pPr algn="just"/>
            <a:r>
              <a:rPr lang="ru-RU" sz="2800" dirty="0" smtClean="0">
                <a:latin typeface="Times New Roman" pitchFamily="18" charset="0"/>
              </a:rPr>
              <a:t>Каких композиторов вы можете ещё назвать? </a:t>
            </a: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772400" cy="936104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0" h="0"/>
              <a:extrusionClr>
                <a:schemeClr val="tx1"/>
              </a:extrusionClr>
            </a:sp3d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b="0" u="sng" dirty="0" smtClean="0">
                <a:solidFill>
                  <a:schemeClr val="tx1"/>
                </a:solidFill>
                <a:effectLst/>
                <a:latin typeface="+mn-lt"/>
              </a:rPr>
              <a:t>Вариант</a:t>
            </a:r>
            <a:r>
              <a:rPr lang="ru-RU" sz="2800" b="0" u="sng" dirty="0" smtClean="0">
                <a:solidFill>
                  <a:schemeClr val="tx1"/>
                </a:solidFill>
                <a:effectLst/>
                <a:latin typeface="+mn-lt"/>
              </a:rPr>
              <a:t> 2.</a:t>
            </a:r>
            <a:r>
              <a:rPr lang="ru-RU" sz="2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+mn-lt"/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628800"/>
            <a:ext cx="7200800" cy="432048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</a:rPr>
              <a:t>Какие картины представлялись </a:t>
            </a:r>
            <a:r>
              <a:rPr lang="ru-RU" sz="2800" dirty="0" err="1" smtClean="0">
                <a:latin typeface="Times New Roman" pitchFamily="18" charset="0"/>
              </a:rPr>
              <a:t>Дагни</a:t>
            </a:r>
            <a:r>
              <a:rPr lang="ru-RU" sz="2800" dirty="0" smtClean="0">
                <a:latin typeface="Times New Roman" pitchFamily="18" charset="0"/>
              </a:rPr>
              <a:t>, когда она слушала музыку, посвящённую </a:t>
            </a:r>
            <a:r>
              <a:rPr lang="ru-RU" sz="2800" dirty="0" smtClean="0">
                <a:latin typeface="Times New Roman" pitchFamily="18" charset="0"/>
              </a:rPr>
              <a:t>ей?</a:t>
            </a:r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 smtClean="0">
              <a:latin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</a:rPr>
              <a:t>А </a:t>
            </a:r>
            <a:r>
              <a:rPr lang="ru-RU" sz="2800" dirty="0" smtClean="0">
                <a:latin typeface="Times New Roman" pitchFamily="18" charset="0"/>
              </a:rPr>
              <a:t>что </a:t>
            </a:r>
            <a:r>
              <a:rPr lang="ru-RU" sz="2800" dirty="0" smtClean="0">
                <a:latin typeface="Times New Roman" pitchFamily="18" charset="0"/>
              </a:rPr>
              <a:t>вы </a:t>
            </a:r>
            <a:r>
              <a:rPr lang="ru-RU" sz="2800" dirty="0" smtClean="0">
                <a:latin typeface="Times New Roman" pitchFamily="18" charset="0"/>
              </a:rPr>
              <a:t>представляли, </a:t>
            </a:r>
            <a:r>
              <a:rPr lang="ru-RU" sz="2800" dirty="0" smtClean="0">
                <a:latin typeface="Times New Roman" pitchFamily="18" charset="0"/>
              </a:rPr>
              <a:t>слушая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её? </a:t>
            </a:r>
          </a:p>
          <a:p>
            <a:pPr algn="just"/>
            <a:endParaRPr lang="ru-RU" sz="2800" dirty="0" smtClean="0">
              <a:latin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</a:rPr>
              <a:t>Что прекрасного открыл вам в этом рассказе писатель, композитор?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44825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</a:rPr>
            </a:br>
            <a:endParaRPr lang="ru-RU" sz="28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772400" cy="1080120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3600" b="0" u="sng" dirty="0" smtClean="0">
                <a:solidFill>
                  <a:schemeClr val="tx1"/>
                </a:solidFill>
                <a:effectLst/>
                <a:latin typeface="+mn-lt"/>
              </a:rPr>
              <a:t>Вариант 3.</a:t>
            </a:r>
            <a:endParaRPr lang="ru-RU" sz="3600" b="0" u="sng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700808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Смогли ли вы найти и послушать другую музыку Грига? Расскажите, что вы чувствовали и представляли.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8218112" cy="410445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Почему произведение Константина Паустовского «Корзина с еловыми шишками» включили в раздел: </a:t>
            </a:r>
          </a:p>
          <a:p>
            <a:pPr algn="ctr"/>
            <a:r>
              <a:rPr lang="ru-RU" sz="4800" i="1" dirty="0" smtClean="0"/>
              <a:t>«Наполним музыкой сердца»</a:t>
            </a:r>
            <a:r>
              <a:rPr lang="ru-RU" sz="4400" dirty="0" smtClean="0"/>
              <a:t>?</a:t>
            </a:r>
            <a:endParaRPr lang="ru-RU" sz="4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026896" cy="1440160"/>
          </a:xfrm>
        </p:spPr>
        <p:txBody>
          <a:bodyPr anchor="ctr" anchorCtr="0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0" h="0"/>
            </a:sp3d>
          </a:bodyPr>
          <a:lstStyle/>
          <a:p>
            <a:pPr algn="ctr"/>
            <a:r>
              <a:rPr lang="ru-RU" sz="3600" b="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Геннадий Цыферов</a:t>
            </a:r>
            <a:endParaRPr lang="ru-RU" sz="3600" b="0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589240"/>
            <a:ext cx="8568952" cy="1080120"/>
          </a:xfrm>
        </p:spPr>
        <p:txBody>
          <a:bodyPr anchor="ctr" anchorCtr="0">
            <a:normAutofit/>
          </a:bodyPr>
          <a:lstStyle/>
          <a:p>
            <a:r>
              <a:rPr lang="ru-RU" sz="2800" dirty="0" smtClean="0"/>
              <a:t>26 марта 1930 в Свердловске, 5 декабря 1972 в Москве.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Picture 2" descr="C:\Users\Катя\Desktop\Открытый урок по чтению\Геннадий Цыфер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2705444" cy="37876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2559</TotalTime>
  <Words>650</Words>
  <Application>Microsoft Office PowerPoint</Application>
  <PresentationFormat>Экран (4:3)</PresentationFormat>
  <Paragraphs>143</Paragraphs>
  <Slides>46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Поток</vt:lpstr>
      <vt:lpstr>Проект  по литературному чтению на тему:  «Наполним музыкой сердца»</vt:lpstr>
      <vt:lpstr>Эдвард Григ «Утро»</vt:lpstr>
      <vt:lpstr>               Тема раздела:  </vt:lpstr>
      <vt:lpstr>Слайд 4</vt:lpstr>
      <vt:lpstr> Вариант 1. </vt:lpstr>
      <vt:lpstr>  Вариант 2.  </vt:lpstr>
      <vt:lpstr>Вариант 3.</vt:lpstr>
      <vt:lpstr>Слайд 8</vt:lpstr>
      <vt:lpstr>Геннадий Цыферов</vt:lpstr>
      <vt:lpstr>Слайд 10</vt:lpstr>
      <vt:lpstr>Слайд 11</vt:lpstr>
      <vt:lpstr> «Тайна запечного Сверчка».</vt:lpstr>
      <vt:lpstr>Тема урока:</vt:lpstr>
      <vt:lpstr>Слайд 14</vt:lpstr>
      <vt:lpstr>Зальцбург - родина Моцарта.</vt:lpstr>
      <vt:lpstr>Маэстро </vt:lpstr>
      <vt:lpstr>Бутафорское оружие</vt:lpstr>
      <vt:lpstr>Стрельчатые (окна) </vt:lpstr>
      <vt:lpstr>Маэстрино</vt:lpstr>
      <vt:lpstr> Маленькая ночная серенада Моцарта (Серенада № 13)</vt:lpstr>
      <vt:lpstr>Ночной Зальцбург </vt:lpstr>
      <vt:lpstr>Портрет маленького Моцарта </vt:lpstr>
      <vt:lpstr>«О сказочной тайне маленького Моцарта» </vt:lpstr>
      <vt:lpstr>Дом Моцарта в Зальцбурге</vt:lpstr>
      <vt:lpstr>Сюртук</vt:lpstr>
      <vt:lpstr>Современники</vt:lpstr>
      <vt:lpstr>Сударь, сударыня</vt:lpstr>
      <vt:lpstr>Смычок</vt:lpstr>
      <vt:lpstr> </vt:lpstr>
      <vt:lpstr>О чём мечтал мальчик слушая Сверчка? </vt:lpstr>
      <vt:lpstr>Слайд 31</vt:lpstr>
      <vt:lpstr>Слайд 32</vt:lpstr>
      <vt:lpstr>Слайд 33</vt:lpstr>
      <vt:lpstr>удалился</vt:lpstr>
      <vt:lpstr>сверчок</vt:lpstr>
      <vt:lpstr>Сверчок   загадочный настойчивый веселый мудрый </vt:lpstr>
      <vt:lpstr>«Музыка – это</vt:lpstr>
      <vt:lpstr>«Вечный солнечный свет в музыке, имя тебе</vt:lpstr>
      <vt:lpstr>Фрагмент мультфильма  «Тайна запечного сверчка»</vt:lpstr>
      <vt:lpstr>Слайд 40</vt:lpstr>
      <vt:lpstr>Слайд 41</vt:lpstr>
      <vt:lpstr>Вставьте прилагательные в стихотворение, чтобы подходило к слову музыка. </vt:lpstr>
      <vt:lpstr>Итог урока:</vt:lpstr>
      <vt:lpstr>Домашнее задание</vt:lpstr>
      <vt:lpstr>Слайд 45</vt:lpstr>
      <vt:lpstr>«Песня о Моцарте»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Звучит музыка Эдварда Грига «Утро»</dc:title>
  <dc:creator>Катя</dc:creator>
  <cp:lastModifiedBy>Пользователь</cp:lastModifiedBy>
  <cp:revision>115</cp:revision>
  <dcterms:created xsi:type="dcterms:W3CDTF">2015-03-13T12:41:49Z</dcterms:created>
  <dcterms:modified xsi:type="dcterms:W3CDTF">2015-04-06T11:21:14Z</dcterms:modified>
</cp:coreProperties>
</file>