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9"/>
  </p:notesMasterIdLst>
  <p:sldIdLst>
    <p:sldId id="306" r:id="rId2"/>
    <p:sldId id="307" r:id="rId3"/>
    <p:sldId id="302" r:id="rId4"/>
    <p:sldId id="274" r:id="rId5"/>
    <p:sldId id="276" r:id="rId6"/>
    <p:sldId id="278" r:id="rId7"/>
    <p:sldId id="286" r:id="rId8"/>
    <p:sldId id="279" r:id="rId9"/>
    <p:sldId id="292" r:id="rId10"/>
    <p:sldId id="294" r:id="rId11"/>
    <p:sldId id="291" r:id="rId12"/>
    <p:sldId id="295" r:id="rId13"/>
    <p:sldId id="296" r:id="rId14"/>
    <p:sldId id="297" r:id="rId15"/>
    <p:sldId id="298" r:id="rId16"/>
    <p:sldId id="299" r:id="rId17"/>
    <p:sldId id="309" r:id="rId18"/>
    <p:sldId id="308" r:id="rId19"/>
    <p:sldId id="310" r:id="rId20"/>
    <p:sldId id="312" r:id="rId21"/>
    <p:sldId id="311" r:id="rId22"/>
    <p:sldId id="280" r:id="rId23"/>
    <p:sldId id="281" r:id="rId24"/>
    <p:sldId id="304" r:id="rId25"/>
    <p:sldId id="282" r:id="rId26"/>
    <p:sldId id="283" r:id="rId27"/>
    <p:sldId id="27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6871" autoAdjust="0"/>
  </p:normalViewPr>
  <p:slideViewPr>
    <p:cSldViewPr>
      <p:cViewPr varScale="1">
        <p:scale>
          <a:sx n="82" d="100"/>
          <a:sy n="82" d="100"/>
        </p:scale>
        <p:origin x="169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47B1B-EF37-4E74-A515-0D1DCDB84381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B5CCF-EAC2-42B2-AC5F-48EC5CFA02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355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5471B-3C26-4724-842B-9617F6C159A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85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B5CCF-EAC2-42B2-AC5F-48EC5CFA028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785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35496-DB3D-4EF2-90F7-C1A47E14CF2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121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2F4F-4D33-4006-ADDF-8785075FE0F6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FC04-0CD1-41AD-9918-8D5229ED4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2F4F-4D33-4006-ADDF-8785075FE0F6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FC04-0CD1-41AD-9918-8D5229ED4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2F4F-4D33-4006-ADDF-8785075FE0F6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FC04-0CD1-41AD-9918-8D5229ED490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2F4F-4D33-4006-ADDF-8785075FE0F6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FC04-0CD1-41AD-9918-8D5229ED49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2F4F-4D33-4006-ADDF-8785075FE0F6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FC04-0CD1-41AD-9918-8D5229ED4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2F4F-4D33-4006-ADDF-8785075FE0F6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FC04-0CD1-41AD-9918-8D5229ED49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2F4F-4D33-4006-ADDF-8785075FE0F6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FC04-0CD1-41AD-9918-8D5229ED4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2F4F-4D33-4006-ADDF-8785075FE0F6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FC04-0CD1-41AD-9918-8D5229ED4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2F4F-4D33-4006-ADDF-8785075FE0F6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FC04-0CD1-41AD-9918-8D5229ED4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2F4F-4D33-4006-ADDF-8785075FE0F6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FC04-0CD1-41AD-9918-8D5229ED49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2F4F-4D33-4006-ADDF-8785075FE0F6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FC04-0CD1-41AD-9918-8D5229ED49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4482F4F-4D33-4006-ADDF-8785075FE0F6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3D2FC04-0CD1-41AD-9918-8D5229ED49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564904"/>
            <a:ext cx="5076056" cy="4080781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3681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b="1" dirty="0" smtClean="0">
                <a:ln w="190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Треугольник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0508928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Теорема Пифагора.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quarter" idx="4294967295"/>
          </p:nvPr>
        </p:nvSpPr>
        <p:spPr>
          <a:xfrm>
            <a:off x="395536" y="2636912"/>
            <a:ext cx="8229600" cy="2481064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Теорема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Пифагора - важнейшее утверждение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Теорема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формулируется следующим образом: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прямоугольном треугольнике квадрат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гипотенузы равен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квадратов катетов.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850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 rot="1777730">
            <a:off x="999862" y="1637926"/>
            <a:ext cx="1950207" cy="194800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321078" y="1259054"/>
            <a:ext cx="335803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Дано: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Прямоугольный треугольник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а, в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– катеты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 гипотенуза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Доказать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:</a:t>
            </a:r>
            <a:endParaRPr kumimoji="0" lang="en-US" alt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lvl="0" eaLnBrk="0" hangingPunct="0"/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=а</a:t>
            </a:r>
            <a:r>
              <a:rPr lang="ru-RU" altLang="ru-RU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+</a:t>
            </a:r>
            <a:r>
              <a:rPr kumimoji="0" lang="en-US" alt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b</a:t>
            </a:r>
            <a:r>
              <a:rPr lang="ru-RU" altLang="ru-RU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10800000">
            <a:off x="1628821" y="1289137"/>
            <a:ext cx="1687257" cy="95753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5400000">
            <a:off x="-3659299" y="1448293"/>
            <a:ext cx="1677614" cy="949787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546840" y="2856129"/>
            <a:ext cx="355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8369" y="2010035"/>
            <a:ext cx="355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3791" y="2535290"/>
            <a:ext cx="355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5438" y="1829396"/>
            <a:ext cx="348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49202" y="2321262"/>
            <a:ext cx="559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alt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188461" y="644141"/>
            <a:ext cx="749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1037" y="848902"/>
            <a:ext cx="815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02303" y="1518169"/>
            <a:ext cx="749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96" y="1624634"/>
            <a:ext cx="815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018" y="2999209"/>
            <a:ext cx="749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1600" y="3938603"/>
            <a:ext cx="815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3550" y="283232"/>
            <a:ext cx="3847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>
                <a:solidFill>
                  <a:srgbClr val="B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Доказ</a:t>
            </a: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атель</a:t>
            </a:r>
            <a:r>
              <a:rPr lang="ru-RU" altLang="ru-RU" sz="2400" b="1" dirty="0">
                <a:solidFill>
                  <a:srgbClr val="B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ство </a:t>
            </a:r>
            <a:r>
              <a:rPr lang="ru-RU" altLang="ru-RU" sz="2400" b="1" dirty="0" smtClean="0">
                <a:solidFill>
                  <a:srgbClr val="B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Пифагора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1131311" y="805404"/>
            <a:ext cx="0" cy="967466"/>
          </a:xfrm>
          <a:prstGeom prst="line">
            <a:avLst/>
          </a:prstGeom>
          <a:ln w="254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>
            <a:off x="-196051" y="2132766"/>
            <a:ext cx="1687258" cy="0"/>
          </a:xfrm>
          <a:prstGeom prst="line">
            <a:avLst/>
          </a:prstGeom>
          <a:ln w="25400" cap="rnd">
            <a:round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47578" y="2977141"/>
            <a:ext cx="0" cy="967466"/>
          </a:xfrm>
          <a:prstGeom prst="line">
            <a:avLst/>
          </a:prstGeom>
          <a:ln w="254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3317457" y="2246673"/>
            <a:ext cx="0" cy="1697934"/>
          </a:xfrm>
          <a:prstGeom prst="line">
            <a:avLst/>
          </a:prstGeom>
          <a:ln w="25400" cap="rnd">
            <a:round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2832345" y="3460874"/>
            <a:ext cx="0" cy="967466"/>
          </a:xfrm>
          <a:prstGeom prst="line">
            <a:avLst/>
          </a:prstGeom>
          <a:ln w="254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652494" y="3944607"/>
            <a:ext cx="1687258" cy="0"/>
          </a:xfrm>
          <a:prstGeom prst="line">
            <a:avLst/>
          </a:prstGeom>
          <a:ln w="25400" cap="rnd">
            <a:round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317457" y="1289137"/>
            <a:ext cx="0" cy="967466"/>
          </a:xfrm>
          <a:prstGeom prst="line">
            <a:avLst/>
          </a:prstGeom>
          <a:ln w="254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46506" y="827831"/>
            <a:ext cx="749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17507" y="3938603"/>
            <a:ext cx="815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02303" y="2976395"/>
            <a:ext cx="749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ый треугольник 44"/>
          <p:cNvSpPr/>
          <p:nvPr/>
        </p:nvSpPr>
        <p:spPr>
          <a:xfrm rot="5400000">
            <a:off x="292649" y="1651647"/>
            <a:ext cx="1687257" cy="95753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ый треугольник 46"/>
          <p:cNvSpPr/>
          <p:nvPr/>
        </p:nvSpPr>
        <p:spPr>
          <a:xfrm rot="216000000">
            <a:off x="661355" y="2987073"/>
            <a:ext cx="1687257" cy="95753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ый треугольник 47"/>
          <p:cNvSpPr/>
          <p:nvPr/>
        </p:nvSpPr>
        <p:spPr>
          <a:xfrm rot="16200000">
            <a:off x="1988716" y="2618257"/>
            <a:ext cx="1687257" cy="95753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251520" y="479715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4321078" y="3198046"/>
            <a:ext cx="4274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Доказательство: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1) Достроим треугольник до квадрата со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/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стороной 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а + в.</a:t>
            </a:r>
            <a:r>
              <a:rPr lang="ru-RU" altLang="ru-RU" sz="105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321078" y="4562732"/>
                <a:ext cx="481625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eaLnBrk="0" hangingPunct="0"/>
                <a:r>
                  <a:rPr kumimoji="0" lang="ru-RU" altLang="ru-RU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3) </a:t>
                </a:r>
                <a:r>
                  <a:rPr kumimoji="0" lang="ru-RU" altLang="ru-RU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Площадь фигуры можно най</a:t>
                </a:r>
                <a:r>
                  <a:rPr lang="ru-RU" altLang="ru-RU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ти и другим способом</a:t>
                </a:r>
                <a:r>
                  <a:rPr kumimoji="0" lang="ru-RU" altLang="ru-RU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: </a:t>
                </a:r>
                <a:r>
                  <a:rPr kumimoji="0" lang="ru-RU" altLang="ru-RU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kumimoji="0" lang="ru-RU" altLang="ru-RU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∎</m:t>
                    </m:r>
                  </m:oMath>
                </a14:m>
                <a:r>
                  <a:rPr kumimoji="0" lang="ru-RU" altLang="ru-RU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=</a:t>
                </a:r>
                <a:r>
                  <a:rPr kumimoji="0" lang="ru-RU" altLang="ru-RU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4∙1/2ав</a:t>
                </a:r>
                <a:endParaRPr lang="ru-RU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078" y="4562732"/>
                <a:ext cx="4816254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1139" t="-4673" b="-121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Прямоугольник 52"/>
          <p:cNvSpPr/>
          <p:nvPr/>
        </p:nvSpPr>
        <p:spPr>
          <a:xfrm>
            <a:off x="648608" y="1291099"/>
            <a:ext cx="2685068" cy="266139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321078" y="4030936"/>
                <a:ext cx="449939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ru-RU" altLang="ru-RU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2)</a:t>
                </a:r>
                <a:r>
                  <a:rPr kumimoji="0" lang="en-GB" altLang="ru-RU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Площадь получившейся фигуры будет равна:</a:t>
                </a:r>
                <a:r>
                  <a:rPr kumimoji="0" lang="ru-RU" altLang="ru-RU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 S</a:t>
                </a:r>
                <a14:m>
                  <m:oMath xmlns:m="http://schemas.openxmlformats.org/officeDocument/2006/math">
                    <m:r>
                      <a:rPr kumimoji="0" lang="ru-RU" altLang="ru-RU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∎</m:t>
                    </m:r>
                  </m:oMath>
                </a14:m>
                <a:r>
                  <a:rPr kumimoji="0" lang="ru-RU" altLang="ru-RU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= </a:t>
                </a:r>
                <a:r>
                  <a:rPr kumimoji="0" lang="ru-RU" altLang="ru-RU" b="1" i="1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ru-RU" altLang="ru-RU" b="1" i="1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а+в</a:t>
                </a:r>
                <a:r>
                  <a:rPr kumimoji="0" lang="ru-RU" altLang="ru-RU" b="1" i="1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altLang="ru-RU" sz="1050" b="1" i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b="1" i="1" baseline="30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kumimoji="0" lang="ru-RU" altLang="ru-RU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078" y="4030936"/>
                <a:ext cx="4499394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1220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4328698" y="5085432"/>
            <a:ext cx="49139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/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4) Тогда, 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2ав+с</a:t>
            </a:r>
            <a:r>
              <a:rPr lang="ru-RU" alt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=(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а+в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/>
            <a:r>
              <a:rPr kumimoji="0" lang="ru-RU" altLang="ru-RU" b="0" i="1" u="none" strike="sng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2ав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+с</a:t>
            </a:r>
            <a:r>
              <a:rPr lang="ru-RU" alt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=а</a:t>
            </a:r>
            <a:r>
              <a:rPr lang="ru-RU" alt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+</a:t>
            </a:r>
            <a:r>
              <a:rPr kumimoji="0" lang="ru-RU" altLang="ru-RU" b="0" i="1" u="none" strike="sng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2ав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+в</a:t>
            </a:r>
            <a:r>
              <a:rPr lang="ru-RU" alt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ru-RU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/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Вычтем из обеих частей 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2ав,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тогда:</a:t>
            </a:r>
            <a:endParaRPr kumimoji="0" lang="ru-RU" altLang="ru-RU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lvl="0" eaLnBrk="0" hangingPunct="0"/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=а</a:t>
            </a:r>
            <a:r>
              <a:rPr lang="ru-RU" alt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+в</a:t>
            </a:r>
            <a:r>
              <a:rPr lang="ru-RU" alt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что и требовалось доказать.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6516216" y="483939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+с</a:t>
            </a:r>
            <a:r>
              <a:rPr lang="ru-RU" alt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=</a:t>
            </a: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2ав+с</a:t>
            </a:r>
            <a:r>
              <a:rPr lang="ru-RU" altLang="ru-RU" b="1" i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ru-RU" altLang="ru-RU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7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9" grpId="0"/>
      <p:bldP spid="10" grpId="0"/>
      <p:bldP spid="12" grpId="0"/>
      <p:bldP spid="17" grpId="0"/>
      <p:bldP spid="18" grpId="0"/>
      <p:bldP spid="19" grpId="0"/>
      <p:bldP spid="41" grpId="0"/>
      <p:bldP spid="43" grpId="0"/>
      <p:bldP spid="44" grpId="0"/>
      <p:bldP spid="45" grpId="0" animBg="1"/>
      <p:bldP spid="47" grpId="0" animBg="1"/>
      <p:bldP spid="48" grpId="0" animBg="1"/>
      <p:bldP spid="50" grpId="0"/>
      <p:bldP spid="52" grpId="0"/>
      <p:bldP spid="53" grpId="0" animBg="1"/>
      <p:bldP spid="55" grpId="0"/>
      <p:bldP spid="56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14440" y="2276872"/>
            <a:ext cx="8624191" cy="1832403"/>
            <a:chOff x="35496" y="162372"/>
            <a:chExt cx="4008219" cy="1832403"/>
          </a:xfrm>
        </p:grpSpPr>
        <p:sp>
          <p:nvSpPr>
            <p:cNvPr id="3" name="Rectangle 532"/>
            <p:cNvSpPr>
              <a:spLocks noChangeArrowheads="1"/>
            </p:cNvSpPr>
            <p:nvPr/>
          </p:nvSpPr>
          <p:spPr bwMode="auto">
            <a:xfrm>
              <a:off x="35496" y="162372"/>
              <a:ext cx="2460308" cy="424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alt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ru-RU" altLang="ru-RU" sz="2400" b="1" baseline="30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alt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+ 4</a:t>
              </a:r>
              <a:r>
                <a:rPr lang="ru-RU" altLang="ru-RU" sz="2400" b="1" baseline="30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alt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ru-RU" alt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ru-RU" altLang="ru-RU" sz="2400" b="1" baseline="30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                          </a:t>
              </a:r>
              <a:r>
                <a:rPr lang="ru-RU" altLang="ru-RU" sz="2400" b="1" dirty="0" smtClean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ru-RU" altLang="ru-RU" sz="2400" b="1" baseline="30000" dirty="0" smtClean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altLang="ru-RU" sz="2400" b="1" dirty="0" smtClean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2400" b="1" dirty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+ 12</a:t>
              </a:r>
              <a:r>
                <a:rPr lang="ru-RU" altLang="ru-RU" sz="2400" b="1" baseline="30000" dirty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altLang="ru-RU" sz="2400" b="1" dirty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ru-RU" altLang="ru-RU" sz="2400" b="1" dirty="0" smtClean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r>
                <a:rPr lang="ru-RU" altLang="ru-RU" sz="2400" b="1" baseline="30000" dirty="0" smtClean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 533"/>
            <p:cNvSpPr>
              <a:spLocks noChangeArrowheads="1"/>
            </p:cNvSpPr>
            <p:nvPr/>
          </p:nvSpPr>
          <p:spPr bwMode="auto">
            <a:xfrm>
              <a:off x="35496" y="704056"/>
              <a:ext cx="2438400" cy="42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endPara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538"/>
            <p:cNvSpPr>
              <a:spLocks noChangeArrowheads="1"/>
            </p:cNvSpPr>
            <p:nvPr/>
          </p:nvSpPr>
          <p:spPr bwMode="auto">
            <a:xfrm>
              <a:off x="35496" y="540937"/>
              <a:ext cx="2743200" cy="42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altLang="ru-RU" sz="2400" b="1" dirty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r>
                <a:rPr lang="ru-RU" altLang="ru-RU" sz="2400" b="1" baseline="30000" dirty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altLang="ru-RU" sz="2400" b="1" dirty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+ 24</a:t>
              </a:r>
              <a:r>
                <a:rPr lang="ru-RU" altLang="ru-RU" sz="2400" b="1" baseline="30000" dirty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altLang="ru-RU" sz="2400" b="1" dirty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= 25</a:t>
              </a:r>
              <a:r>
                <a:rPr lang="ru-RU" altLang="ru-RU" sz="2400" b="1" baseline="30000" dirty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39"/>
            <p:cNvSpPr>
              <a:spLocks noChangeArrowheads="1"/>
            </p:cNvSpPr>
            <p:nvPr/>
          </p:nvSpPr>
          <p:spPr bwMode="auto">
            <a:xfrm>
              <a:off x="1300515" y="540937"/>
              <a:ext cx="2743200" cy="42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altLang="ru-RU" sz="2400" b="1" dirty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r>
                <a:rPr lang="ru-RU" altLang="ru-RU" sz="2400" b="1" baseline="30000" dirty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altLang="ru-RU" sz="2400" b="1" dirty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+ 40</a:t>
              </a:r>
              <a:r>
                <a:rPr lang="ru-RU" altLang="ru-RU" sz="2400" b="1" baseline="30000" dirty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altLang="ru-RU" sz="2400" b="1" dirty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= 41</a:t>
              </a:r>
              <a:r>
                <a:rPr lang="ru-RU" altLang="ru-RU" sz="2400" b="1" baseline="30000" dirty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540"/>
            <p:cNvSpPr>
              <a:spLocks noChangeArrowheads="1"/>
            </p:cNvSpPr>
            <p:nvPr/>
          </p:nvSpPr>
          <p:spPr bwMode="auto">
            <a:xfrm>
              <a:off x="35519" y="896335"/>
              <a:ext cx="2743200" cy="42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altLang="ru-RU" sz="2400" b="1" dirty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r>
                <a:rPr lang="ru-RU" altLang="ru-RU" sz="2400" b="1" baseline="30000" dirty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altLang="ru-RU" sz="2400" b="1" dirty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+ 60</a:t>
              </a:r>
              <a:r>
                <a:rPr lang="ru-RU" altLang="ru-RU" sz="2400" b="1" baseline="30000" dirty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altLang="ru-RU" sz="2400" b="1" dirty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= 61</a:t>
              </a:r>
              <a:r>
                <a:rPr lang="ru-RU" altLang="ru-RU" sz="2400" b="1" baseline="30000" dirty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541"/>
            <p:cNvSpPr>
              <a:spLocks noChangeArrowheads="1"/>
            </p:cNvSpPr>
            <p:nvPr/>
          </p:nvSpPr>
          <p:spPr bwMode="auto">
            <a:xfrm>
              <a:off x="35496" y="1248544"/>
              <a:ext cx="2743200" cy="42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altLang="ru-RU" sz="2400" b="1" dirty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r>
                <a:rPr lang="ru-RU" altLang="ru-RU" sz="2400" b="1" baseline="30000" dirty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altLang="ru-RU" sz="2400" b="1" dirty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+ 84</a:t>
              </a:r>
              <a:r>
                <a:rPr lang="ru-RU" altLang="ru-RU" sz="2400" b="1" baseline="30000" dirty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altLang="ru-RU" sz="2400" b="1" dirty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= 85</a:t>
              </a:r>
              <a:r>
                <a:rPr lang="ru-RU" altLang="ru-RU" sz="2400" b="1" baseline="30000" dirty="0">
                  <a:solidFill>
                    <a:srgbClr val="B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542"/>
            <p:cNvSpPr>
              <a:spLocks noChangeArrowheads="1"/>
            </p:cNvSpPr>
            <p:nvPr/>
          </p:nvSpPr>
          <p:spPr bwMode="auto">
            <a:xfrm>
              <a:off x="1300515" y="896336"/>
              <a:ext cx="2286000" cy="420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alt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ru-RU" altLang="ru-RU" sz="2400" b="1" baseline="30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alt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+ 8</a:t>
              </a:r>
              <a:r>
                <a:rPr lang="ru-RU" altLang="ru-RU" sz="2400" b="1" baseline="30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alt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= 10</a:t>
              </a:r>
              <a:r>
                <a:rPr lang="ru-RU" altLang="ru-RU" sz="2400" b="1" baseline="30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543"/>
            <p:cNvSpPr>
              <a:spLocks noChangeArrowheads="1"/>
            </p:cNvSpPr>
            <p:nvPr/>
          </p:nvSpPr>
          <p:spPr bwMode="auto">
            <a:xfrm>
              <a:off x="1300515" y="1248545"/>
              <a:ext cx="2286000" cy="420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alt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r>
                <a:rPr lang="ru-RU" altLang="ru-RU" sz="2400" b="1" baseline="30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alt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+ 12</a:t>
              </a:r>
              <a:r>
                <a:rPr lang="ru-RU" altLang="ru-RU" sz="2400" b="1" baseline="30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alt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= 15</a:t>
              </a:r>
              <a:r>
                <a:rPr lang="ru-RU" altLang="ru-RU" sz="2400" b="1" baseline="30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544"/>
            <p:cNvSpPr>
              <a:spLocks noChangeArrowheads="1"/>
            </p:cNvSpPr>
            <p:nvPr/>
          </p:nvSpPr>
          <p:spPr bwMode="auto">
            <a:xfrm>
              <a:off x="35496" y="1574088"/>
              <a:ext cx="2286000" cy="420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alt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r>
                <a:rPr lang="ru-RU" altLang="ru-RU" sz="2400" b="1" baseline="30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alt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+ 16</a:t>
              </a:r>
              <a:r>
                <a:rPr lang="ru-RU" altLang="ru-RU" sz="2400" b="1" baseline="30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alt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= 20</a:t>
              </a:r>
              <a:r>
                <a:rPr lang="ru-RU" altLang="ru-RU" sz="2400" b="1" baseline="30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546"/>
          <p:cNvSpPr>
            <a:spLocks noChangeArrowheads="1"/>
          </p:cNvSpPr>
          <p:nvPr/>
        </p:nvSpPr>
        <p:spPr bwMode="auto">
          <a:xfrm>
            <a:off x="214490" y="4005064"/>
            <a:ext cx="8741600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 со сторонами 3, 4 и 5 часто называют 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египетским </a:t>
            </a: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треугольником</a:t>
            </a:r>
          </a:p>
          <a:p>
            <a:pPr algn="ctr">
              <a:lnSpc>
                <a:spcPct val="90000"/>
              </a:lnSpc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 к. он был известен еще древним египтянам. </a:t>
            </a:r>
          </a:p>
        </p:txBody>
      </p:sp>
      <p:pic>
        <p:nvPicPr>
          <p:cNvPr id="13" name="Picture 548" descr="3"/>
          <p:cNvPicPr>
            <a:picLocks noChangeAspect="1" noChangeArrowheads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7" y="5362961"/>
            <a:ext cx="794157" cy="98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49" descr="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877" y="5238357"/>
            <a:ext cx="884808" cy="12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50" descr="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67" y="5085184"/>
            <a:ext cx="1112320" cy="146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9590" y="836712"/>
            <a:ext cx="9084410" cy="1421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бесчисленное множество целых положительных чисел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удовлетворяющих соотношению </a:t>
            </a:r>
          </a:p>
          <a:p>
            <a:pPr algn="ctr">
              <a:lnSpc>
                <a:spcPct val="90000"/>
              </a:lnSpc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24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а</a:t>
            </a:r>
            <a:r>
              <a:rPr lang="ru-RU" altLang="ru-RU" sz="24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b</a:t>
            </a:r>
            <a:r>
              <a:rPr lang="en-US" altLang="ru-RU" sz="24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называются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Пифагоровыми числами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51722" y="188640"/>
            <a:ext cx="83527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факты:</a:t>
            </a:r>
            <a:endParaRPr kumimoji="0" lang="ru-RU" altLang="ru-RU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8244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65" descr="0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87253"/>
            <a:ext cx="2104447" cy="3548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2712" y="4293096"/>
            <a:ext cx="8509768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мнению крупнейшего немецкого историка математики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Кантора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1829 — 1920),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Древнем Египте существовала особая профессия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гарпедонаптов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натягивателей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веревок»,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торжественной церемонии закладки храмов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пирамид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размечали прямые углы с помощью веревки, имеющей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(= 3 + 4 + 5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равноотстоящих узлов.</a:t>
            </a:r>
          </a:p>
          <a:p>
            <a:endParaRPr lang="ru-RU" sz="2000" dirty="0"/>
          </a:p>
        </p:txBody>
      </p:sp>
      <p:pic>
        <p:nvPicPr>
          <p:cNvPr id="4" name="Picture 762" descr="Пирамиды Егип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719881"/>
            <a:ext cx="5380904" cy="3682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457200" y="-27384"/>
            <a:ext cx="8229600" cy="12192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справка: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66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325157" y="1068609"/>
            <a:ext cx="6248400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древних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времён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известен очень простой способ построения прямых углов на местности.</a:t>
            </a:r>
          </a:p>
        </p:txBody>
      </p:sp>
      <p:grpSp>
        <p:nvGrpSpPr>
          <p:cNvPr id="3" name="Group 388"/>
          <p:cNvGrpSpPr>
            <a:grpSpLocks/>
          </p:cNvGrpSpPr>
          <p:nvPr/>
        </p:nvGrpSpPr>
        <p:grpSpPr bwMode="auto">
          <a:xfrm>
            <a:off x="574675" y="6307138"/>
            <a:ext cx="1863725" cy="169862"/>
            <a:chOff x="2122" y="922"/>
            <a:chExt cx="1378" cy="134"/>
          </a:xfrm>
        </p:grpSpPr>
        <p:sp>
          <p:nvSpPr>
            <p:cNvPr id="4" name="Freeform 302" descr="Пробка"/>
            <p:cNvSpPr>
              <a:spLocks/>
            </p:cNvSpPr>
            <p:nvPr/>
          </p:nvSpPr>
          <p:spPr bwMode="auto">
            <a:xfrm>
              <a:off x="2122" y="941"/>
              <a:ext cx="92" cy="102"/>
            </a:xfrm>
            <a:custGeom>
              <a:avLst/>
              <a:gdLst>
                <a:gd name="T0" fmla="*/ 82 w 103"/>
                <a:gd name="T1" fmla="*/ 88 h 131"/>
                <a:gd name="T2" fmla="*/ 85 w 103"/>
                <a:gd name="T3" fmla="*/ 88 h 131"/>
                <a:gd name="T4" fmla="*/ 100 w 103"/>
                <a:gd name="T5" fmla="*/ 100 h 131"/>
                <a:gd name="T6" fmla="*/ 67 w 103"/>
                <a:gd name="T7" fmla="*/ 130 h 131"/>
                <a:gd name="T8" fmla="*/ 25 w 103"/>
                <a:gd name="T9" fmla="*/ 109 h 131"/>
                <a:gd name="T10" fmla="*/ 4 w 103"/>
                <a:gd name="T11" fmla="*/ 61 h 131"/>
                <a:gd name="T12" fmla="*/ 5 w 103"/>
                <a:gd name="T13" fmla="*/ 24 h 131"/>
                <a:gd name="T14" fmla="*/ 31 w 103"/>
                <a:gd name="T15" fmla="*/ 4 h 131"/>
                <a:gd name="T16" fmla="*/ 46 w 103"/>
                <a:gd name="T17" fmla="*/ 4 h 131"/>
                <a:gd name="T18" fmla="*/ 79 w 103"/>
                <a:gd name="T19" fmla="*/ 25 h 131"/>
                <a:gd name="T20" fmla="*/ 82 w 103"/>
                <a:gd name="T21" fmla="*/ 70 h 131"/>
                <a:gd name="T22" fmla="*/ 68 w 103"/>
                <a:gd name="T23" fmla="*/ 85 h 131"/>
                <a:gd name="T24" fmla="*/ 82 w 103"/>
                <a:gd name="T25" fmla="*/ 6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31">
                  <a:moveTo>
                    <a:pt x="82" y="88"/>
                  </a:moveTo>
                  <a:cubicBezTo>
                    <a:pt x="82" y="88"/>
                    <a:pt x="82" y="86"/>
                    <a:pt x="85" y="88"/>
                  </a:cubicBezTo>
                  <a:cubicBezTo>
                    <a:pt x="88" y="90"/>
                    <a:pt x="103" y="93"/>
                    <a:pt x="100" y="100"/>
                  </a:cubicBezTo>
                  <a:cubicBezTo>
                    <a:pt x="97" y="107"/>
                    <a:pt x="79" y="129"/>
                    <a:pt x="67" y="130"/>
                  </a:cubicBezTo>
                  <a:cubicBezTo>
                    <a:pt x="55" y="131"/>
                    <a:pt x="35" y="120"/>
                    <a:pt x="25" y="109"/>
                  </a:cubicBezTo>
                  <a:cubicBezTo>
                    <a:pt x="15" y="98"/>
                    <a:pt x="7" y="75"/>
                    <a:pt x="4" y="61"/>
                  </a:cubicBezTo>
                  <a:cubicBezTo>
                    <a:pt x="1" y="47"/>
                    <a:pt x="0" y="34"/>
                    <a:pt x="5" y="24"/>
                  </a:cubicBezTo>
                  <a:cubicBezTo>
                    <a:pt x="10" y="14"/>
                    <a:pt x="24" y="7"/>
                    <a:pt x="31" y="4"/>
                  </a:cubicBezTo>
                  <a:cubicBezTo>
                    <a:pt x="38" y="1"/>
                    <a:pt x="38" y="0"/>
                    <a:pt x="46" y="4"/>
                  </a:cubicBezTo>
                  <a:cubicBezTo>
                    <a:pt x="54" y="8"/>
                    <a:pt x="73" y="14"/>
                    <a:pt x="79" y="25"/>
                  </a:cubicBezTo>
                  <a:cubicBezTo>
                    <a:pt x="85" y="36"/>
                    <a:pt x="84" y="60"/>
                    <a:pt x="82" y="70"/>
                  </a:cubicBezTo>
                  <a:cubicBezTo>
                    <a:pt x="80" y="80"/>
                    <a:pt x="68" y="85"/>
                    <a:pt x="68" y="85"/>
                  </a:cubicBezTo>
                  <a:cubicBezTo>
                    <a:pt x="68" y="85"/>
                    <a:pt x="79" y="74"/>
                    <a:pt x="82" y="67"/>
                  </a:cubicBezTo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303"/>
            <p:cNvGrpSpPr>
              <a:grpSpLocks/>
            </p:cNvGrpSpPr>
            <p:nvPr/>
          </p:nvGrpSpPr>
          <p:grpSpPr bwMode="auto">
            <a:xfrm rot="19931270" flipH="1">
              <a:off x="2167" y="934"/>
              <a:ext cx="155" cy="112"/>
              <a:chOff x="4632" y="1187"/>
              <a:chExt cx="304" cy="418"/>
            </a:xfrm>
          </p:grpSpPr>
          <p:sp>
            <p:nvSpPr>
              <p:cNvPr id="43" name="Freeform 304" descr="Пробка"/>
              <p:cNvSpPr>
                <a:spLocks/>
              </p:cNvSpPr>
              <p:nvPr/>
            </p:nvSpPr>
            <p:spPr bwMode="auto">
              <a:xfrm>
                <a:off x="4792" y="118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305" descr="Пробка"/>
              <p:cNvSpPr>
                <a:spLocks/>
              </p:cNvSpPr>
              <p:nvPr/>
            </p:nvSpPr>
            <p:spPr bwMode="auto">
              <a:xfrm>
                <a:off x="4712" y="126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306" descr="Пробка"/>
              <p:cNvSpPr>
                <a:spLocks/>
              </p:cNvSpPr>
              <p:nvPr/>
            </p:nvSpPr>
            <p:spPr bwMode="auto">
              <a:xfrm>
                <a:off x="4632" y="134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307"/>
            <p:cNvGrpSpPr>
              <a:grpSpLocks/>
            </p:cNvGrpSpPr>
            <p:nvPr/>
          </p:nvGrpSpPr>
          <p:grpSpPr bwMode="auto">
            <a:xfrm rot="19931270" flipH="1">
              <a:off x="2299" y="922"/>
              <a:ext cx="197" cy="134"/>
              <a:chOff x="4632" y="1107"/>
              <a:chExt cx="384" cy="498"/>
            </a:xfrm>
          </p:grpSpPr>
          <p:sp>
            <p:nvSpPr>
              <p:cNvPr id="38" name="Freeform 308" descr="Пробка"/>
              <p:cNvSpPr>
                <a:spLocks/>
              </p:cNvSpPr>
              <p:nvPr/>
            </p:nvSpPr>
            <p:spPr bwMode="auto">
              <a:xfrm>
                <a:off x="4872" y="110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9" name="Group 309"/>
              <p:cNvGrpSpPr>
                <a:grpSpLocks/>
              </p:cNvGrpSpPr>
              <p:nvPr/>
            </p:nvGrpSpPr>
            <p:grpSpPr bwMode="auto">
              <a:xfrm>
                <a:off x="4632" y="1187"/>
                <a:ext cx="304" cy="418"/>
                <a:chOff x="4632" y="1187"/>
                <a:chExt cx="304" cy="418"/>
              </a:xfrm>
            </p:grpSpPr>
            <p:sp>
              <p:nvSpPr>
                <p:cNvPr id="40" name="Freeform 310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" name="Freeform 311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" name="Freeform 312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7" name="Group 313"/>
            <p:cNvGrpSpPr>
              <a:grpSpLocks/>
            </p:cNvGrpSpPr>
            <p:nvPr/>
          </p:nvGrpSpPr>
          <p:grpSpPr bwMode="auto">
            <a:xfrm rot="19931270" flipH="1">
              <a:off x="2496" y="922"/>
              <a:ext cx="196" cy="134"/>
              <a:chOff x="4632" y="1107"/>
              <a:chExt cx="384" cy="498"/>
            </a:xfrm>
          </p:grpSpPr>
          <p:sp>
            <p:nvSpPr>
              <p:cNvPr id="33" name="Freeform 314" descr="Пробка"/>
              <p:cNvSpPr>
                <a:spLocks/>
              </p:cNvSpPr>
              <p:nvPr/>
            </p:nvSpPr>
            <p:spPr bwMode="auto">
              <a:xfrm>
                <a:off x="4872" y="110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4" name="Group 315"/>
              <p:cNvGrpSpPr>
                <a:grpSpLocks/>
              </p:cNvGrpSpPr>
              <p:nvPr/>
            </p:nvGrpSpPr>
            <p:grpSpPr bwMode="auto">
              <a:xfrm>
                <a:off x="4632" y="1187"/>
                <a:ext cx="304" cy="418"/>
                <a:chOff x="4632" y="1187"/>
                <a:chExt cx="304" cy="418"/>
              </a:xfrm>
            </p:grpSpPr>
            <p:sp>
              <p:nvSpPr>
                <p:cNvPr id="35" name="Freeform 316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" name="Freeform 317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" name="Freeform 318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8" name="Group 319"/>
            <p:cNvGrpSpPr>
              <a:grpSpLocks/>
            </p:cNvGrpSpPr>
            <p:nvPr/>
          </p:nvGrpSpPr>
          <p:grpSpPr bwMode="auto">
            <a:xfrm rot="19931270" flipH="1">
              <a:off x="2672" y="922"/>
              <a:ext cx="197" cy="134"/>
              <a:chOff x="4632" y="1107"/>
              <a:chExt cx="384" cy="498"/>
            </a:xfrm>
          </p:grpSpPr>
          <p:sp>
            <p:nvSpPr>
              <p:cNvPr id="28" name="Freeform 320" descr="Пробка"/>
              <p:cNvSpPr>
                <a:spLocks/>
              </p:cNvSpPr>
              <p:nvPr/>
            </p:nvSpPr>
            <p:spPr bwMode="auto">
              <a:xfrm>
                <a:off x="4872" y="110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9" name="Group 321"/>
              <p:cNvGrpSpPr>
                <a:grpSpLocks/>
              </p:cNvGrpSpPr>
              <p:nvPr/>
            </p:nvGrpSpPr>
            <p:grpSpPr bwMode="auto">
              <a:xfrm>
                <a:off x="4632" y="1187"/>
                <a:ext cx="304" cy="418"/>
                <a:chOff x="4632" y="1187"/>
                <a:chExt cx="304" cy="418"/>
              </a:xfrm>
            </p:grpSpPr>
            <p:sp>
              <p:nvSpPr>
                <p:cNvPr id="30" name="Freeform 322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" name="Freeform 323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" name="Freeform 324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" name="Group 325"/>
            <p:cNvGrpSpPr>
              <a:grpSpLocks/>
            </p:cNvGrpSpPr>
            <p:nvPr/>
          </p:nvGrpSpPr>
          <p:grpSpPr bwMode="auto">
            <a:xfrm rot="19931270" flipH="1">
              <a:off x="2869" y="922"/>
              <a:ext cx="195" cy="134"/>
              <a:chOff x="4632" y="1107"/>
              <a:chExt cx="384" cy="498"/>
            </a:xfrm>
          </p:grpSpPr>
          <p:sp>
            <p:nvSpPr>
              <p:cNvPr id="23" name="Freeform 326" descr="Пробка"/>
              <p:cNvSpPr>
                <a:spLocks/>
              </p:cNvSpPr>
              <p:nvPr/>
            </p:nvSpPr>
            <p:spPr bwMode="auto">
              <a:xfrm>
                <a:off x="4872" y="110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4" name="Group 327"/>
              <p:cNvGrpSpPr>
                <a:grpSpLocks/>
              </p:cNvGrpSpPr>
              <p:nvPr/>
            </p:nvGrpSpPr>
            <p:grpSpPr bwMode="auto">
              <a:xfrm>
                <a:off x="4632" y="1187"/>
                <a:ext cx="304" cy="418"/>
                <a:chOff x="4632" y="1187"/>
                <a:chExt cx="304" cy="418"/>
              </a:xfrm>
            </p:grpSpPr>
            <p:sp>
              <p:nvSpPr>
                <p:cNvPr id="25" name="Freeform 328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" name="Freeform 329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" name="Freeform 330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0" name="Group 331"/>
            <p:cNvGrpSpPr>
              <a:grpSpLocks/>
            </p:cNvGrpSpPr>
            <p:nvPr/>
          </p:nvGrpSpPr>
          <p:grpSpPr bwMode="auto">
            <a:xfrm rot="19931270" flipH="1">
              <a:off x="3044" y="922"/>
              <a:ext cx="196" cy="134"/>
              <a:chOff x="4632" y="1107"/>
              <a:chExt cx="384" cy="498"/>
            </a:xfrm>
          </p:grpSpPr>
          <p:sp>
            <p:nvSpPr>
              <p:cNvPr id="18" name="Freeform 332" descr="Пробка"/>
              <p:cNvSpPr>
                <a:spLocks/>
              </p:cNvSpPr>
              <p:nvPr/>
            </p:nvSpPr>
            <p:spPr bwMode="auto">
              <a:xfrm>
                <a:off x="4872" y="110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9" name="Group 333"/>
              <p:cNvGrpSpPr>
                <a:grpSpLocks/>
              </p:cNvGrpSpPr>
              <p:nvPr/>
            </p:nvGrpSpPr>
            <p:grpSpPr bwMode="auto">
              <a:xfrm>
                <a:off x="4632" y="1187"/>
                <a:ext cx="304" cy="418"/>
                <a:chOff x="4632" y="1187"/>
                <a:chExt cx="304" cy="418"/>
              </a:xfrm>
            </p:grpSpPr>
            <p:sp>
              <p:nvSpPr>
                <p:cNvPr id="20" name="Freeform 334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" name="Freeform 335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" name="Freeform 336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1" name="Group 337"/>
            <p:cNvGrpSpPr>
              <a:grpSpLocks/>
            </p:cNvGrpSpPr>
            <p:nvPr/>
          </p:nvGrpSpPr>
          <p:grpSpPr bwMode="auto">
            <a:xfrm rot="19931270" flipH="1">
              <a:off x="3240" y="922"/>
              <a:ext cx="197" cy="134"/>
              <a:chOff x="4632" y="1107"/>
              <a:chExt cx="384" cy="498"/>
            </a:xfrm>
          </p:grpSpPr>
          <p:sp>
            <p:nvSpPr>
              <p:cNvPr id="13" name="Freeform 338" descr="Пробка"/>
              <p:cNvSpPr>
                <a:spLocks/>
              </p:cNvSpPr>
              <p:nvPr/>
            </p:nvSpPr>
            <p:spPr bwMode="auto">
              <a:xfrm>
                <a:off x="4872" y="110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4" name="Group 339"/>
              <p:cNvGrpSpPr>
                <a:grpSpLocks/>
              </p:cNvGrpSpPr>
              <p:nvPr/>
            </p:nvGrpSpPr>
            <p:grpSpPr bwMode="auto">
              <a:xfrm>
                <a:off x="4632" y="1187"/>
                <a:ext cx="304" cy="418"/>
                <a:chOff x="4632" y="1187"/>
                <a:chExt cx="304" cy="418"/>
              </a:xfrm>
            </p:grpSpPr>
            <p:sp>
              <p:nvSpPr>
                <p:cNvPr id="15" name="Freeform 340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" name="Freeform 341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" name="Freeform 342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2" name="Freeform 386" descr="Пробка"/>
            <p:cNvSpPr>
              <a:spLocks/>
            </p:cNvSpPr>
            <p:nvPr/>
          </p:nvSpPr>
          <p:spPr bwMode="auto">
            <a:xfrm>
              <a:off x="3408" y="952"/>
              <a:ext cx="92" cy="102"/>
            </a:xfrm>
            <a:custGeom>
              <a:avLst/>
              <a:gdLst>
                <a:gd name="T0" fmla="*/ 82 w 103"/>
                <a:gd name="T1" fmla="*/ 88 h 131"/>
                <a:gd name="T2" fmla="*/ 85 w 103"/>
                <a:gd name="T3" fmla="*/ 88 h 131"/>
                <a:gd name="T4" fmla="*/ 100 w 103"/>
                <a:gd name="T5" fmla="*/ 100 h 131"/>
                <a:gd name="T6" fmla="*/ 67 w 103"/>
                <a:gd name="T7" fmla="*/ 130 h 131"/>
                <a:gd name="T8" fmla="*/ 25 w 103"/>
                <a:gd name="T9" fmla="*/ 109 h 131"/>
                <a:gd name="T10" fmla="*/ 4 w 103"/>
                <a:gd name="T11" fmla="*/ 61 h 131"/>
                <a:gd name="T12" fmla="*/ 5 w 103"/>
                <a:gd name="T13" fmla="*/ 24 h 131"/>
                <a:gd name="T14" fmla="*/ 31 w 103"/>
                <a:gd name="T15" fmla="*/ 4 h 131"/>
                <a:gd name="T16" fmla="*/ 46 w 103"/>
                <a:gd name="T17" fmla="*/ 4 h 131"/>
                <a:gd name="T18" fmla="*/ 79 w 103"/>
                <a:gd name="T19" fmla="*/ 25 h 131"/>
                <a:gd name="T20" fmla="*/ 82 w 103"/>
                <a:gd name="T21" fmla="*/ 70 h 131"/>
                <a:gd name="T22" fmla="*/ 68 w 103"/>
                <a:gd name="T23" fmla="*/ 85 h 131"/>
                <a:gd name="T24" fmla="*/ 82 w 103"/>
                <a:gd name="T25" fmla="*/ 6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31">
                  <a:moveTo>
                    <a:pt x="82" y="88"/>
                  </a:moveTo>
                  <a:cubicBezTo>
                    <a:pt x="82" y="88"/>
                    <a:pt x="82" y="86"/>
                    <a:pt x="85" y="88"/>
                  </a:cubicBezTo>
                  <a:cubicBezTo>
                    <a:pt x="88" y="90"/>
                    <a:pt x="103" y="93"/>
                    <a:pt x="100" y="100"/>
                  </a:cubicBezTo>
                  <a:cubicBezTo>
                    <a:pt x="97" y="107"/>
                    <a:pt x="79" y="129"/>
                    <a:pt x="67" y="130"/>
                  </a:cubicBezTo>
                  <a:cubicBezTo>
                    <a:pt x="55" y="131"/>
                    <a:pt x="35" y="120"/>
                    <a:pt x="25" y="109"/>
                  </a:cubicBezTo>
                  <a:cubicBezTo>
                    <a:pt x="15" y="98"/>
                    <a:pt x="7" y="75"/>
                    <a:pt x="4" y="61"/>
                  </a:cubicBezTo>
                  <a:cubicBezTo>
                    <a:pt x="1" y="47"/>
                    <a:pt x="0" y="34"/>
                    <a:pt x="5" y="24"/>
                  </a:cubicBezTo>
                  <a:cubicBezTo>
                    <a:pt x="10" y="14"/>
                    <a:pt x="24" y="7"/>
                    <a:pt x="31" y="4"/>
                  </a:cubicBezTo>
                  <a:cubicBezTo>
                    <a:pt x="38" y="1"/>
                    <a:pt x="38" y="0"/>
                    <a:pt x="46" y="4"/>
                  </a:cubicBezTo>
                  <a:cubicBezTo>
                    <a:pt x="54" y="8"/>
                    <a:pt x="73" y="14"/>
                    <a:pt x="79" y="25"/>
                  </a:cubicBezTo>
                  <a:cubicBezTo>
                    <a:pt x="85" y="36"/>
                    <a:pt x="84" y="60"/>
                    <a:pt x="82" y="70"/>
                  </a:cubicBezTo>
                  <a:cubicBezTo>
                    <a:pt x="80" y="80"/>
                    <a:pt x="68" y="85"/>
                    <a:pt x="68" y="85"/>
                  </a:cubicBezTo>
                  <a:cubicBezTo>
                    <a:pt x="68" y="85"/>
                    <a:pt x="79" y="74"/>
                    <a:pt x="82" y="67"/>
                  </a:cubicBezTo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6" name="Group 389"/>
          <p:cNvGrpSpPr>
            <a:grpSpLocks/>
          </p:cNvGrpSpPr>
          <p:nvPr/>
        </p:nvGrpSpPr>
        <p:grpSpPr bwMode="auto">
          <a:xfrm>
            <a:off x="2362200" y="6307138"/>
            <a:ext cx="1865313" cy="169862"/>
            <a:chOff x="2122" y="922"/>
            <a:chExt cx="1378" cy="134"/>
          </a:xfrm>
        </p:grpSpPr>
        <p:sp>
          <p:nvSpPr>
            <p:cNvPr id="47" name="Freeform 390" descr="Пробка"/>
            <p:cNvSpPr>
              <a:spLocks/>
            </p:cNvSpPr>
            <p:nvPr/>
          </p:nvSpPr>
          <p:spPr bwMode="auto">
            <a:xfrm>
              <a:off x="2122" y="941"/>
              <a:ext cx="92" cy="102"/>
            </a:xfrm>
            <a:custGeom>
              <a:avLst/>
              <a:gdLst>
                <a:gd name="T0" fmla="*/ 82 w 103"/>
                <a:gd name="T1" fmla="*/ 88 h 131"/>
                <a:gd name="T2" fmla="*/ 85 w 103"/>
                <a:gd name="T3" fmla="*/ 88 h 131"/>
                <a:gd name="T4" fmla="*/ 100 w 103"/>
                <a:gd name="T5" fmla="*/ 100 h 131"/>
                <a:gd name="T6" fmla="*/ 67 w 103"/>
                <a:gd name="T7" fmla="*/ 130 h 131"/>
                <a:gd name="T8" fmla="*/ 25 w 103"/>
                <a:gd name="T9" fmla="*/ 109 h 131"/>
                <a:gd name="T10" fmla="*/ 4 w 103"/>
                <a:gd name="T11" fmla="*/ 61 h 131"/>
                <a:gd name="T12" fmla="*/ 5 w 103"/>
                <a:gd name="T13" fmla="*/ 24 h 131"/>
                <a:gd name="T14" fmla="*/ 31 w 103"/>
                <a:gd name="T15" fmla="*/ 4 h 131"/>
                <a:gd name="T16" fmla="*/ 46 w 103"/>
                <a:gd name="T17" fmla="*/ 4 h 131"/>
                <a:gd name="T18" fmla="*/ 79 w 103"/>
                <a:gd name="T19" fmla="*/ 25 h 131"/>
                <a:gd name="T20" fmla="*/ 82 w 103"/>
                <a:gd name="T21" fmla="*/ 70 h 131"/>
                <a:gd name="T22" fmla="*/ 68 w 103"/>
                <a:gd name="T23" fmla="*/ 85 h 131"/>
                <a:gd name="T24" fmla="*/ 82 w 103"/>
                <a:gd name="T25" fmla="*/ 6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31">
                  <a:moveTo>
                    <a:pt x="82" y="88"/>
                  </a:moveTo>
                  <a:cubicBezTo>
                    <a:pt x="82" y="88"/>
                    <a:pt x="82" y="86"/>
                    <a:pt x="85" y="88"/>
                  </a:cubicBezTo>
                  <a:cubicBezTo>
                    <a:pt x="88" y="90"/>
                    <a:pt x="103" y="93"/>
                    <a:pt x="100" y="100"/>
                  </a:cubicBezTo>
                  <a:cubicBezTo>
                    <a:pt x="97" y="107"/>
                    <a:pt x="79" y="129"/>
                    <a:pt x="67" y="130"/>
                  </a:cubicBezTo>
                  <a:cubicBezTo>
                    <a:pt x="55" y="131"/>
                    <a:pt x="35" y="120"/>
                    <a:pt x="25" y="109"/>
                  </a:cubicBezTo>
                  <a:cubicBezTo>
                    <a:pt x="15" y="98"/>
                    <a:pt x="7" y="75"/>
                    <a:pt x="4" y="61"/>
                  </a:cubicBezTo>
                  <a:cubicBezTo>
                    <a:pt x="1" y="47"/>
                    <a:pt x="0" y="34"/>
                    <a:pt x="5" y="24"/>
                  </a:cubicBezTo>
                  <a:cubicBezTo>
                    <a:pt x="10" y="14"/>
                    <a:pt x="24" y="7"/>
                    <a:pt x="31" y="4"/>
                  </a:cubicBezTo>
                  <a:cubicBezTo>
                    <a:pt x="38" y="1"/>
                    <a:pt x="38" y="0"/>
                    <a:pt x="46" y="4"/>
                  </a:cubicBezTo>
                  <a:cubicBezTo>
                    <a:pt x="54" y="8"/>
                    <a:pt x="73" y="14"/>
                    <a:pt x="79" y="25"/>
                  </a:cubicBezTo>
                  <a:cubicBezTo>
                    <a:pt x="85" y="36"/>
                    <a:pt x="84" y="60"/>
                    <a:pt x="82" y="70"/>
                  </a:cubicBezTo>
                  <a:cubicBezTo>
                    <a:pt x="80" y="80"/>
                    <a:pt x="68" y="85"/>
                    <a:pt x="68" y="85"/>
                  </a:cubicBezTo>
                  <a:cubicBezTo>
                    <a:pt x="68" y="85"/>
                    <a:pt x="79" y="74"/>
                    <a:pt x="82" y="67"/>
                  </a:cubicBezTo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8" name="Group 391"/>
            <p:cNvGrpSpPr>
              <a:grpSpLocks/>
            </p:cNvGrpSpPr>
            <p:nvPr/>
          </p:nvGrpSpPr>
          <p:grpSpPr bwMode="auto">
            <a:xfrm rot="19931270" flipH="1">
              <a:off x="2167" y="934"/>
              <a:ext cx="155" cy="112"/>
              <a:chOff x="4632" y="1187"/>
              <a:chExt cx="304" cy="418"/>
            </a:xfrm>
          </p:grpSpPr>
          <p:sp>
            <p:nvSpPr>
              <p:cNvPr id="86" name="Freeform 392" descr="Пробка"/>
              <p:cNvSpPr>
                <a:spLocks/>
              </p:cNvSpPr>
              <p:nvPr/>
            </p:nvSpPr>
            <p:spPr bwMode="auto">
              <a:xfrm>
                <a:off x="4792" y="118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" name="Freeform 393" descr="Пробка"/>
              <p:cNvSpPr>
                <a:spLocks/>
              </p:cNvSpPr>
              <p:nvPr/>
            </p:nvSpPr>
            <p:spPr bwMode="auto">
              <a:xfrm>
                <a:off x="4712" y="126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" name="Freeform 394" descr="Пробка"/>
              <p:cNvSpPr>
                <a:spLocks/>
              </p:cNvSpPr>
              <p:nvPr/>
            </p:nvSpPr>
            <p:spPr bwMode="auto">
              <a:xfrm>
                <a:off x="4632" y="134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9" name="Group 395"/>
            <p:cNvGrpSpPr>
              <a:grpSpLocks/>
            </p:cNvGrpSpPr>
            <p:nvPr/>
          </p:nvGrpSpPr>
          <p:grpSpPr bwMode="auto">
            <a:xfrm rot="19931270" flipH="1">
              <a:off x="2299" y="922"/>
              <a:ext cx="197" cy="134"/>
              <a:chOff x="4632" y="1107"/>
              <a:chExt cx="384" cy="498"/>
            </a:xfrm>
          </p:grpSpPr>
          <p:sp>
            <p:nvSpPr>
              <p:cNvPr id="81" name="Freeform 396" descr="Пробка"/>
              <p:cNvSpPr>
                <a:spLocks/>
              </p:cNvSpPr>
              <p:nvPr/>
            </p:nvSpPr>
            <p:spPr bwMode="auto">
              <a:xfrm>
                <a:off x="4872" y="110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82" name="Group 397"/>
              <p:cNvGrpSpPr>
                <a:grpSpLocks/>
              </p:cNvGrpSpPr>
              <p:nvPr/>
            </p:nvGrpSpPr>
            <p:grpSpPr bwMode="auto">
              <a:xfrm>
                <a:off x="4632" y="1187"/>
                <a:ext cx="304" cy="418"/>
                <a:chOff x="4632" y="1187"/>
                <a:chExt cx="304" cy="418"/>
              </a:xfrm>
            </p:grpSpPr>
            <p:sp>
              <p:nvSpPr>
                <p:cNvPr id="83" name="Freeform 398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" name="Freeform 399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5" name="Freeform 400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50" name="Group 401"/>
            <p:cNvGrpSpPr>
              <a:grpSpLocks/>
            </p:cNvGrpSpPr>
            <p:nvPr/>
          </p:nvGrpSpPr>
          <p:grpSpPr bwMode="auto">
            <a:xfrm rot="19931270" flipH="1">
              <a:off x="2496" y="922"/>
              <a:ext cx="196" cy="134"/>
              <a:chOff x="4632" y="1107"/>
              <a:chExt cx="384" cy="498"/>
            </a:xfrm>
          </p:grpSpPr>
          <p:sp>
            <p:nvSpPr>
              <p:cNvPr id="76" name="Freeform 402" descr="Пробка"/>
              <p:cNvSpPr>
                <a:spLocks/>
              </p:cNvSpPr>
              <p:nvPr/>
            </p:nvSpPr>
            <p:spPr bwMode="auto">
              <a:xfrm>
                <a:off x="4872" y="110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7" name="Group 403"/>
              <p:cNvGrpSpPr>
                <a:grpSpLocks/>
              </p:cNvGrpSpPr>
              <p:nvPr/>
            </p:nvGrpSpPr>
            <p:grpSpPr bwMode="auto">
              <a:xfrm>
                <a:off x="4632" y="1187"/>
                <a:ext cx="304" cy="418"/>
                <a:chOff x="4632" y="1187"/>
                <a:chExt cx="304" cy="418"/>
              </a:xfrm>
            </p:grpSpPr>
            <p:sp>
              <p:nvSpPr>
                <p:cNvPr id="78" name="Freeform 404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" name="Freeform 405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" name="Freeform 406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51" name="Group 407"/>
            <p:cNvGrpSpPr>
              <a:grpSpLocks/>
            </p:cNvGrpSpPr>
            <p:nvPr/>
          </p:nvGrpSpPr>
          <p:grpSpPr bwMode="auto">
            <a:xfrm rot="19931270" flipH="1">
              <a:off x="2672" y="922"/>
              <a:ext cx="197" cy="134"/>
              <a:chOff x="4632" y="1107"/>
              <a:chExt cx="384" cy="498"/>
            </a:xfrm>
          </p:grpSpPr>
          <p:sp>
            <p:nvSpPr>
              <p:cNvPr id="71" name="Freeform 408" descr="Пробка"/>
              <p:cNvSpPr>
                <a:spLocks/>
              </p:cNvSpPr>
              <p:nvPr/>
            </p:nvSpPr>
            <p:spPr bwMode="auto">
              <a:xfrm>
                <a:off x="4872" y="110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2" name="Group 409"/>
              <p:cNvGrpSpPr>
                <a:grpSpLocks/>
              </p:cNvGrpSpPr>
              <p:nvPr/>
            </p:nvGrpSpPr>
            <p:grpSpPr bwMode="auto">
              <a:xfrm>
                <a:off x="4632" y="1187"/>
                <a:ext cx="304" cy="418"/>
                <a:chOff x="4632" y="1187"/>
                <a:chExt cx="304" cy="418"/>
              </a:xfrm>
            </p:grpSpPr>
            <p:sp>
              <p:nvSpPr>
                <p:cNvPr id="73" name="Freeform 410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4" name="Freeform 411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5" name="Freeform 412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52" name="Group 413"/>
            <p:cNvGrpSpPr>
              <a:grpSpLocks/>
            </p:cNvGrpSpPr>
            <p:nvPr/>
          </p:nvGrpSpPr>
          <p:grpSpPr bwMode="auto">
            <a:xfrm rot="19931270" flipH="1">
              <a:off x="2869" y="922"/>
              <a:ext cx="195" cy="134"/>
              <a:chOff x="4632" y="1107"/>
              <a:chExt cx="384" cy="498"/>
            </a:xfrm>
          </p:grpSpPr>
          <p:sp>
            <p:nvSpPr>
              <p:cNvPr id="66" name="Freeform 414" descr="Пробка"/>
              <p:cNvSpPr>
                <a:spLocks/>
              </p:cNvSpPr>
              <p:nvPr/>
            </p:nvSpPr>
            <p:spPr bwMode="auto">
              <a:xfrm>
                <a:off x="4872" y="110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7" name="Group 415"/>
              <p:cNvGrpSpPr>
                <a:grpSpLocks/>
              </p:cNvGrpSpPr>
              <p:nvPr/>
            </p:nvGrpSpPr>
            <p:grpSpPr bwMode="auto">
              <a:xfrm>
                <a:off x="4632" y="1187"/>
                <a:ext cx="304" cy="418"/>
                <a:chOff x="4632" y="1187"/>
                <a:chExt cx="304" cy="418"/>
              </a:xfrm>
            </p:grpSpPr>
            <p:sp>
              <p:nvSpPr>
                <p:cNvPr id="68" name="Freeform 416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" name="Freeform 417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0" name="Freeform 418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53" name="Group 419"/>
            <p:cNvGrpSpPr>
              <a:grpSpLocks/>
            </p:cNvGrpSpPr>
            <p:nvPr/>
          </p:nvGrpSpPr>
          <p:grpSpPr bwMode="auto">
            <a:xfrm rot="19931270" flipH="1">
              <a:off x="3044" y="922"/>
              <a:ext cx="196" cy="134"/>
              <a:chOff x="4632" y="1107"/>
              <a:chExt cx="384" cy="498"/>
            </a:xfrm>
          </p:grpSpPr>
          <p:sp>
            <p:nvSpPr>
              <p:cNvPr id="61" name="Freeform 420" descr="Пробка"/>
              <p:cNvSpPr>
                <a:spLocks/>
              </p:cNvSpPr>
              <p:nvPr/>
            </p:nvSpPr>
            <p:spPr bwMode="auto">
              <a:xfrm>
                <a:off x="4872" y="110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2" name="Group 421"/>
              <p:cNvGrpSpPr>
                <a:grpSpLocks/>
              </p:cNvGrpSpPr>
              <p:nvPr/>
            </p:nvGrpSpPr>
            <p:grpSpPr bwMode="auto">
              <a:xfrm>
                <a:off x="4632" y="1187"/>
                <a:ext cx="304" cy="418"/>
                <a:chOff x="4632" y="1187"/>
                <a:chExt cx="304" cy="418"/>
              </a:xfrm>
            </p:grpSpPr>
            <p:sp>
              <p:nvSpPr>
                <p:cNvPr id="63" name="Freeform 422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4" name="Freeform 423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" name="Freeform 424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54" name="Group 425"/>
            <p:cNvGrpSpPr>
              <a:grpSpLocks/>
            </p:cNvGrpSpPr>
            <p:nvPr/>
          </p:nvGrpSpPr>
          <p:grpSpPr bwMode="auto">
            <a:xfrm rot="19931270" flipH="1">
              <a:off x="3240" y="922"/>
              <a:ext cx="197" cy="134"/>
              <a:chOff x="4632" y="1107"/>
              <a:chExt cx="384" cy="498"/>
            </a:xfrm>
          </p:grpSpPr>
          <p:sp>
            <p:nvSpPr>
              <p:cNvPr id="56" name="Freeform 426" descr="Пробка"/>
              <p:cNvSpPr>
                <a:spLocks/>
              </p:cNvSpPr>
              <p:nvPr/>
            </p:nvSpPr>
            <p:spPr bwMode="auto">
              <a:xfrm>
                <a:off x="4872" y="110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7" name="Group 427"/>
              <p:cNvGrpSpPr>
                <a:grpSpLocks/>
              </p:cNvGrpSpPr>
              <p:nvPr/>
            </p:nvGrpSpPr>
            <p:grpSpPr bwMode="auto">
              <a:xfrm>
                <a:off x="4632" y="1187"/>
                <a:ext cx="304" cy="418"/>
                <a:chOff x="4632" y="1187"/>
                <a:chExt cx="304" cy="418"/>
              </a:xfrm>
            </p:grpSpPr>
            <p:sp>
              <p:nvSpPr>
                <p:cNvPr id="58" name="Freeform 428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" name="Freeform 429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" name="Freeform 430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55" name="Freeform 431" descr="Пробка"/>
            <p:cNvSpPr>
              <a:spLocks/>
            </p:cNvSpPr>
            <p:nvPr/>
          </p:nvSpPr>
          <p:spPr bwMode="auto">
            <a:xfrm>
              <a:off x="3408" y="952"/>
              <a:ext cx="92" cy="102"/>
            </a:xfrm>
            <a:custGeom>
              <a:avLst/>
              <a:gdLst>
                <a:gd name="T0" fmla="*/ 82 w 103"/>
                <a:gd name="T1" fmla="*/ 88 h 131"/>
                <a:gd name="T2" fmla="*/ 85 w 103"/>
                <a:gd name="T3" fmla="*/ 88 h 131"/>
                <a:gd name="T4" fmla="*/ 100 w 103"/>
                <a:gd name="T5" fmla="*/ 100 h 131"/>
                <a:gd name="T6" fmla="*/ 67 w 103"/>
                <a:gd name="T7" fmla="*/ 130 h 131"/>
                <a:gd name="T8" fmla="*/ 25 w 103"/>
                <a:gd name="T9" fmla="*/ 109 h 131"/>
                <a:gd name="T10" fmla="*/ 4 w 103"/>
                <a:gd name="T11" fmla="*/ 61 h 131"/>
                <a:gd name="T12" fmla="*/ 5 w 103"/>
                <a:gd name="T13" fmla="*/ 24 h 131"/>
                <a:gd name="T14" fmla="*/ 31 w 103"/>
                <a:gd name="T15" fmla="*/ 4 h 131"/>
                <a:gd name="T16" fmla="*/ 46 w 103"/>
                <a:gd name="T17" fmla="*/ 4 h 131"/>
                <a:gd name="T18" fmla="*/ 79 w 103"/>
                <a:gd name="T19" fmla="*/ 25 h 131"/>
                <a:gd name="T20" fmla="*/ 82 w 103"/>
                <a:gd name="T21" fmla="*/ 70 h 131"/>
                <a:gd name="T22" fmla="*/ 68 w 103"/>
                <a:gd name="T23" fmla="*/ 85 h 131"/>
                <a:gd name="T24" fmla="*/ 82 w 103"/>
                <a:gd name="T25" fmla="*/ 6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31">
                  <a:moveTo>
                    <a:pt x="82" y="88"/>
                  </a:moveTo>
                  <a:cubicBezTo>
                    <a:pt x="82" y="88"/>
                    <a:pt x="82" y="86"/>
                    <a:pt x="85" y="88"/>
                  </a:cubicBezTo>
                  <a:cubicBezTo>
                    <a:pt x="88" y="90"/>
                    <a:pt x="103" y="93"/>
                    <a:pt x="100" y="100"/>
                  </a:cubicBezTo>
                  <a:cubicBezTo>
                    <a:pt x="97" y="107"/>
                    <a:pt x="79" y="129"/>
                    <a:pt x="67" y="130"/>
                  </a:cubicBezTo>
                  <a:cubicBezTo>
                    <a:pt x="55" y="131"/>
                    <a:pt x="35" y="120"/>
                    <a:pt x="25" y="109"/>
                  </a:cubicBezTo>
                  <a:cubicBezTo>
                    <a:pt x="15" y="98"/>
                    <a:pt x="7" y="75"/>
                    <a:pt x="4" y="61"/>
                  </a:cubicBezTo>
                  <a:cubicBezTo>
                    <a:pt x="1" y="47"/>
                    <a:pt x="0" y="34"/>
                    <a:pt x="5" y="24"/>
                  </a:cubicBezTo>
                  <a:cubicBezTo>
                    <a:pt x="10" y="14"/>
                    <a:pt x="24" y="7"/>
                    <a:pt x="31" y="4"/>
                  </a:cubicBezTo>
                  <a:cubicBezTo>
                    <a:pt x="38" y="1"/>
                    <a:pt x="38" y="0"/>
                    <a:pt x="46" y="4"/>
                  </a:cubicBezTo>
                  <a:cubicBezTo>
                    <a:pt x="54" y="8"/>
                    <a:pt x="73" y="14"/>
                    <a:pt x="79" y="25"/>
                  </a:cubicBezTo>
                  <a:cubicBezTo>
                    <a:pt x="85" y="36"/>
                    <a:pt x="84" y="60"/>
                    <a:pt x="82" y="70"/>
                  </a:cubicBezTo>
                  <a:cubicBezTo>
                    <a:pt x="80" y="80"/>
                    <a:pt x="68" y="85"/>
                    <a:pt x="68" y="85"/>
                  </a:cubicBezTo>
                  <a:cubicBezTo>
                    <a:pt x="68" y="85"/>
                    <a:pt x="79" y="74"/>
                    <a:pt x="82" y="67"/>
                  </a:cubicBezTo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9" name="Group 432"/>
          <p:cNvGrpSpPr>
            <a:grpSpLocks/>
          </p:cNvGrpSpPr>
          <p:nvPr/>
        </p:nvGrpSpPr>
        <p:grpSpPr bwMode="auto">
          <a:xfrm>
            <a:off x="4114800" y="6307138"/>
            <a:ext cx="1863725" cy="169862"/>
            <a:chOff x="2122" y="922"/>
            <a:chExt cx="1378" cy="134"/>
          </a:xfrm>
        </p:grpSpPr>
        <p:sp>
          <p:nvSpPr>
            <p:cNvPr id="90" name="Freeform 433" descr="Пробка"/>
            <p:cNvSpPr>
              <a:spLocks/>
            </p:cNvSpPr>
            <p:nvPr/>
          </p:nvSpPr>
          <p:spPr bwMode="auto">
            <a:xfrm>
              <a:off x="2122" y="941"/>
              <a:ext cx="92" cy="102"/>
            </a:xfrm>
            <a:custGeom>
              <a:avLst/>
              <a:gdLst>
                <a:gd name="T0" fmla="*/ 82 w 103"/>
                <a:gd name="T1" fmla="*/ 88 h 131"/>
                <a:gd name="T2" fmla="*/ 85 w 103"/>
                <a:gd name="T3" fmla="*/ 88 h 131"/>
                <a:gd name="T4" fmla="*/ 100 w 103"/>
                <a:gd name="T5" fmla="*/ 100 h 131"/>
                <a:gd name="T6" fmla="*/ 67 w 103"/>
                <a:gd name="T7" fmla="*/ 130 h 131"/>
                <a:gd name="T8" fmla="*/ 25 w 103"/>
                <a:gd name="T9" fmla="*/ 109 h 131"/>
                <a:gd name="T10" fmla="*/ 4 w 103"/>
                <a:gd name="T11" fmla="*/ 61 h 131"/>
                <a:gd name="T12" fmla="*/ 5 w 103"/>
                <a:gd name="T13" fmla="*/ 24 h 131"/>
                <a:gd name="T14" fmla="*/ 31 w 103"/>
                <a:gd name="T15" fmla="*/ 4 h 131"/>
                <a:gd name="T16" fmla="*/ 46 w 103"/>
                <a:gd name="T17" fmla="*/ 4 h 131"/>
                <a:gd name="T18" fmla="*/ 79 w 103"/>
                <a:gd name="T19" fmla="*/ 25 h 131"/>
                <a:gd name="T20" fmla="*/ 82 w 103"/>
                <a:gd name="T21" fmla="*/ 70 h 131"/>
                <a:gd name="T22" fmla="*/ 68 w 103"/>
                <a:gd name="T23" fmla="*/ 85 h 131"/>
                <a:gd name="T24" fmla="*/ 82 w 103"/>
                <a:gd name="T25" fmla="*/ 6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31">
                  <a:moveTo>
                    <a:pt x="82" y="88"/>
                  </a:moveTo>
                  <a:cubicBezTo>
                    <a:pt x="82" y="88"/>
                    <a:pt x="82" y="86"/>
                    <a:pt x="85" y="88"/>
                  </a:cubicBezTo>
                  <a:cubicBezTo>
                    <a:pt x="88" y="90"/>
                    <a:pt x="103" y="93"/>
                    <a:pt x="100" y="100"/>
                  </a:cubicBezTo>
                  <a:cubicBezTo>
                    <a:pt x="97" y="107"/>
                    <a:pt x="79" y="129"/>
                    <a:pt x="67" y="130"/>
                  </a:cubicBezTo>
                  <a:cubicBezTo>
                    <a:pt x="55" y="131"/>
                    <a:pt x="35" y="120"/>
                    <a:pt x="25" y="109"/>
                  </a:cubicBezTo>
                  <a:cubicBezTo>
                    <a:pt x="15" y="98"/>
                    <a:pt x="7" y="75"/>
                    <a:pt x="4" y="61"/>
                  </a:cubicBezTo>
                  <a:cubicBezTo>
                    <a:pt x="1" y="47"/>
                    <a:pt x="0" y="34"/>
                    <a:pt x="5" y="24"/>
                  </a:cubicBezTo>
                  <a:cubicBezTo>
                    <a:pt x="10" y="14"/>
                    <a:pt x="24" y="7"/>
                    <a:pt x="31" y="4"/>
                  </a:cubicBezTo>
                  <a:cubicBezTo>
                    <a:pt x="38" y="1"/>
                    <a:pt x="38" y="0"/>
                    <a:pt x="46" y="4"/>
                  </a:cubicBezTo>
                  <a:cubicBezTo>
                    <a:pt x="54" y="8"/>
                    <a:pt x="73" y="14"/>
                    <a:pt x="79" y="25"/>
                  </a:cubicBezTo>
                  <a:cubicBezTo>
                    <a:pt x="85" y="36"/>
                    <a:pt x="84" y="60"/>
                    <a:pt x="82" y="70"/>
                  </a:cubicBezTo>
                  <a:cubicBezTo>
                    <a:pt x="80" y="80"/>
                    <a:pt x="68" y="85"/>
                    <a:pt x="68" y="85"/>
                  </a:cubicBezTo>
                  <a:cubicBezTo>
                    <a:pt x="68" y="85"/>
                    <a:pt x="79" y="74"/>
                    <a:pt x="82" y="67"/>
                  </a:cubicBezTo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1" name="Group 434"/>
            <p:cNvGrpSpPr>
              <a:grpSpLocks/>
            </p:cNvGrpSpPr>
            <p:nvPr/>
          </p:nvGrpSpPr>
          <p:grpSpPr bwMode="auto">
            <a:xfrm rot="19931270" flipH="1">
              <a:off x="2167" y="934"/>
              <a:ext cx="155" cy="112"/>
              <a:chOff x="4632" y="1187"/>
              <a:chExt cx="304" cy="418"/>
            </a:xfrm>
          </p:grpSpPr>
          <p:sp>
            <p:nvSpPr>
              <p:cNvPr id="129" name="Freeform 435" descr="Пробка"/>
              <p:cNvSpPr>
                <a:spLocks/>
              </p:cNvSpPr>
              <p:nvPr/>
            </p:nvSpPr>
            <p:spPr bwMode="auto">
              <a:xfrm>
                <a:off x="4792" y="118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Freeform 436" descr="Пробка"/>
              <p:cNvSpPr>
                <a:spLocks/>
              </p:cNvSpPr>
              <p:nvPr/>
            </p:nvSpPr>
            <p:spPr bwMode="auto">
              <a:xfrm>
                <a:off x="4712" y="126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Freeform 437" descr="Пробка"/>
              <p:cNvSpPr>
                <a:spLocks/>
              </p:cNvSpPr>
              <p:nvPr/>
            </p:nvSpPr>
            <p:spPr bwMode="auto">
              <a:xfrm>
                <a:off x="4632" y="134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2" name="Group 438"/>
            <p:cNvGrpSpPr>
              <a:grpSpLocks/>
            </p:cNvGrpSpPr>
            <p:nvPr/>
          </p:nvGrpSpPr>
          <p:grpSpPr bwMode="auto">
            <a:xfrm rot="19931270" flipH="1">
              <a:off x="2299" y="922"/>
              <a:ext cx="197" cy="134"/>
              <a:chOff x="4632" y="1107"/>
              <a:chExt cx="384" cy="498"/>
            </a:xfrm>
          </p:grpSpPr>
          <p:sp>
            <p:nvSpPr>
              <p:cNvPr id="124" name="Freeform 439" descr="Пробка"/>
              <p:cNvSpPr>
                <a:spLocks/>
              </p:cNvSpPr>
              <p:nvPr/>
            </p:nvSpPr>
            <p:spPr bwMode="auto">
              <a:xfrm>
                <a:off x="4872" y="110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25" name="Group 440"/>
              <p:cNvGrpSpPr>
                <a:grpSpLocks/>
              </p:cNvGrpSpPr>
              <p:nvPr/>
            </p:nvGrpSpPr>
            <p:grpSpPr bwMode="auto">
              <a:xfrm>
                <a:off x="4632" y="1187"/>
                <a:ext cx="304" cy="418"/>
                <a:chOff x="4632" y="1187"/>
                <a:chExt cx="304" cy="418"/>
              </a:xfrm>
            </p:grpSpPr>
            <p:sp>
              <p:nvSpPr>
                <p:cNvPr id="126" name="Freeform 441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7" name="Freeform 442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8" name="Freeform 443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3" name="Group 444"/>
            <p:cNvGrpSpPr>
              <a:grpSpLocks/>
            </p:cNvGrpSpPr>
            <p:nvPr/>
          </p:nvGrpSpPr>
          <p:grpSpPr bwMode="auto">
            <a:xfrm rot="19931270" flipH="1">
              <a:off x="2496" y="922"/>
              <a:ext cx="196" cy="134"/>
              <a:chOff x="4632" y="1107"/>
              <a:chExt cx="384" cy="498"/>
            </a:xfrm>
          </p:grpSpPr>
          <p:sp>
            <p:nvSpPr>
              <p:cNvPr id="119" name="Freeform 445" descr="Пробка"/>
              <p:cNvSpPr>
                <a:spLocks/>
              </p:cNvSpPr>
              <p:nvPr/>
            </p:nvSpPr>
            <p:spPr bwMode="auto">
              <a:xfrm>
                <a:off x="4872" y="110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20" name="Group 446"/>
              <p:cNvGrpSpPr>
                <a:grpSpLocks/>
              </p:cNvGrpSpPr>
              <p:nvPr/>
            </p:nvGrpSpPr>
            <p:grpSpPr bwMode="auto">
              <a:xfrm>
                <a:off x="4632" y="1187"/>
                <a:ext cx="304" cy="418"/>
                <a:chOff x="4632" y="1187"/>
                <a:chExt cx="304" cy="418"/>
              </a:xfrm>
            </p:grpSpPr>
            <p:sp>
              <p:nvSpPr>
                <p:cNvPr id="121" name="Freeform 447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2" name="Freeform 448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" name="Freeform 449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4" name="Group 450"/>
            <p:cNvGrpSpPr>
              <a:grpSpLocks/>
            </p:cNvGrpSpPr>
            <p:nvPr/>
          </p:nvGrpSpPr>
          <p:grpSpPr bwMode="auto">
            <a:xfrm rot="19931270" flipH="1">
              <a:off x="2672" y="922"/>
              <a:ext cx="197" cy="134"/>
              <a:chOff x="4632" y="1107"/>
              <a:chExt cx="384" cy="498"/>
            </a:xfrm>
          </p:grpSpPr>
          <p:sp>
            <p:nvSpPr>
              <p:cNvPr id="114" name="Freeform 451" descr="Пробка"/>
              <p:cNvSpPr>
                <a:spLocks/>
              </p:cNvSpPr>
              <p:nvPr/>
            </p:nvSpPr>
            <p:spPr bwMode="auto">
              <a:xfrm>
                <a:off x="4872" y="110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15" name="Group 452"/>
              <p:cNvGrpSpPr>
                <a:grpSpLocks/>
              </p:cNvGrpSpPr>
              <p:nvPr/>
            </p:nvGrpSpPr>
            <p:grpSpPr bwMode="auto">
              <a:xfrm>
                <a:off x="4632" y="1187"/>
                <a:ext cx="304" cy="418"/>
                <a:chOff x="4632" y="1187"/>
                <a:chExt cx="304" cy="418"/>
              </a:xfrm>
            </p:grpSpPr>
            <p:sp>
              <p:nvSpPr>
                <p:cNvPr id="116" name="Freeform 453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7" name="Freeform 454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" name="Freeform 455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5" name="Group 456"/>
            <p:cNvGrpSpPr>
              <a:grpSpLocks/>
            </p:cNvGrpSpPr>
            <p:nvPr/>
          </p:nvGrpSpPr>
          <p:grpSpPr bwMode="auto">
            <a:xfrm rot="19931270" flipH="1">
              <a:off x="2869" y="922"/>
              <a:ext cx="195" cy="134"/>
              <a:chOff x="4632" y="1107"/>
              <a:chExt cx="384" cy="498"/>
            </a:xfrm>
          </p:grpSpPr>
          <p:sp>
            <p:nvSpPr>
              <p:cNvPr id="109" name="Freeform 457" descr="Пробка"/>
              <p:cNvSpPr>
                <a:spLocks/>
              </p:cNvSpPr>
              <p:nvPr/>
            </p:nvSpPr>
            <p:spPr bwMode="auto">
              <a:xfrm>
                <a:off x="4872" y="110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10" name="Group 458"/>
              <p:cNvGrpSpPr>
                <a:grpSpLocks/>
              </p:cNvGrpSpPr>
              <p:nvPr/>
            </p:nvGrpSpPr>
            <p:grpSpPr bwMode="auto">
              <a:xfrm>
                <a:off x="4632" y="1187"/>
                <a:ext cx="304" cy="418"/>
                <a:chOff x="4632" y="1187"/>
                <a:chExt cx="304" cy="418"/>
              </a:xfrm>
            </p:grpSpPr>
            <p:sp>
              <p:nvSpPr>
                <p:cNvPr id="111" name="Freeform 459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" name="Freeform 460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" name="Freeform 461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6" name="Group 462"/>
            <p:cNvGrpSpPr>
              <a:grpSpLocks/>
            </p:cNvGrpSpPr>
            <p:nvPr/>
          </p:nvGrpSpPr>
          <p:grpSpPr bwMode="auto">
            <a:xfrm rot="19931270" flipH="1">
              <a:off x="3044" y="922"/>
              <a:ext cx="196" cy="134"/>
              <a:chOff x="4632" y="1107"/>
              <a:chExt cx="384" cy="498"/>
            </a:xfrm>
          </p:grpSpPr>
          <p:sp>
            <p:nvSpPr>
              <p:cNvPr id="104" name="Freeform 463" descr="Пробка"/>
              <p:cNvSpPr>
                <a:spLocks/>
              </p:cNvSpPr>
              <p:nvPr/>
            </p:nvSpPr>
            <p:spPr bwMode="auto">
              <a:xfrm>
                <a:off x="4872" y="110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5" name="Group 464"/>
              <p:cNvGrpSpPr>
                <a:grpSpLocks/>
              </p:cNvGrpSpPr>
              <p:nvPr/>
            </p:nvGrpSpPr>
            <p:grpSpPr bwMode="auto">
              <a:xfrm>
                <a:off x="4632" y="1187"/>
                <a:ext cx="304" cy="418"/>
                <a:chOff x="4632" y="1187"/>
                <a:chExt cx="304" cy="418"/>
              </a:xfrm>
            </p:grpSpPr>
            <p:sp>
              <p:nvSpPr>
                <p:cNvPr id="106" name="Freeform 465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" name="Freeform 466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" name="Freeform 467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7" name="Group 468"/>
            <p:cNvGrpSpPr>
              <a:grpSpLocks/>
            </p:cNvGrpSpPr>
            <p:nvPr/>
          </p:nvGrpSpPr>
          <p:grpSpPr bwMode="auto">
            <a:xfrm rot="19931270" flipH="1">
              <a:off x="3240" y="922"/>
              <a:ext cx="197" cy="134"/>
              <a:chOff x="4632" y="1107"/>
              <a:chExt cx="384" cy="498"/>
            </a:xfrm>
          </p:grpSpPr>
          <p:sp>
            <p:nvSpPr>
              <p:cNvPr id="99" name="Freeform 469" descr="Пробка"/>
              <p:cNvSpPr>
                <a:spLocks/>
              </p:cNvSpPr>
              <p:nvPr/>
            </p:nvSpPr>
            <p:spPr bwMode="auto">
              <a:xfrm>
                <a:off x="4872" y="110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0" name="Group 470"/>
              <p:cNvGrpSpPr>
                <a:grpSpLocks/>
              </p:cNvGrpSpPr>
              <p:nvPr/>
            </p:nvGrpSpPr>
            <p:grpSpPr bwMode="auto">
              <a:xfrm>
                <a:off x="4632" y="1187"/>
                <a:ext cx="304" cy="418"/>
                <a:chOff x="4632" y="1187"/>
                <a:chExt cx="304" cy="418"/>
              </a:xfrm>
            </p:grpSpPr>
            <p:sp>
              <p:nvSpPr>
                <p:cNvPr id="101" name="Freeform 471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" name="Freeform 472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" name="Freeform 473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98" name="Freeform 474" descr="Пробка"/>
            <p:cNvSpPr>
              <a:spLocks/>
            </p:cNvSpPr>
            <p:nvPr/>
          </p:nvSpPr>
          <p:spPr bwMode="auto">
            <a:xfrm>
              <a:off x="3408" y="952"/>
              <a:ext cx="92" cy="102"/>
            </a:xfrm>
            <a:custGeom>
              <a:avLst/>
              <a:gdLst>
                <a:gd name="T0" fmla="*/ 82 w 103"/>
                <a:gd name="T1" fmla="*/ 88 h 131"/>
                <a:gd name="T2" fmla="*/ 85 w 103"/>
                <a:gd name="T3" fmla="*/ 88 h 131"/>
                <a:gd name="T4" fmla="*/ 100 w 103"/>
                <a:gd name="T5" fmla="*/ 100 h 131"/>
                <a:gd name="T6" fmla="*/ 67 w 103"/>
                <a:gd name="T7" fmla="*/ 130 h 131"/>
                <a:gd name="T8" fmla="*/ 25 w 103"/>
                <a:gd name="T9" fmla="*/ 109 h 131"/>
                <a:gd name="T10" fmla="*/ 4 w 103"/>
                <a:gd name="T11" fmla="*/ 61 h 131"/>
                <a:gd name="T12" fmla="*/ 5 w 103"/>
                <a:gd name="T13" fmla="*/ 24 h 131"/>
                <a:gd name="T14" fmla="*/ 31 w 103"/>
                <a:gd name="T15" fmla="*/ 4 h 131"/>
                <a:gd name="T16" fmla="*/ 46 w 103"/>
                <a:gd name="T17" fmla="*/ 4 h 131"/>
                <a:gd name="T18" fmla="*/ 79 w 103"/>
                <a:gd name="T19" fmla="*/ 25 h 131"/>
                <a:gd name="T20" fmla="*/ 82 w 103"/>
                <a:gd name="T21" fmla="*/ 70 h 131"/>
                <a:gd name="T22" fmla="*/ 68 w 103"/>
                <a:gd name="T23" fmla="*/ 85 h 131"/>
                <a:gd name="T24" fmla="*/ 82 w 103"/>
                <a:gd name="T25" fmla="*/ 6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31">
                  <a:moveTo>
                    <a:pt x="82" y="88"/>
                  </a:moveTo>
                  <a:cubicBezTo>
                    <a:pt x="82" y="88"/>
                    <a:pt x="82" y="86"/>
                    <a:pt x="85" y="88"/>
                  </a:cubicBezTo>
                  <a:cubicBezTo>
                    <a:pt x="88" y="90"/>
                    <a:pt x="103" y="93"/>
                    <a:pt x="100" y="100"/>
                  </a:cubicBezTo>
                  <a:cubicBezTo>
                    <a:pt x="97" y="107"/>
                    <a:pt x="79" y="129"/>
                    <a:pt x="67" y="130"/>
                  </a:cubicBezTo>
                  <a:cubicBezTo>
                    <a:pt x="55" y="131"/>
                    <a:pt x="35" y="120"/>
                    <a:pt x="25" y="109"/>
                  </a:cubicBezTo>
                  <a:cubicBezTo>
                    <a:pt x="15" y="98"/>
                    <a:pt x="7" y="75"/>
                    <a:pt x="4" y="61"/>
                  </a:cubicBezTo>
                  <a:cubicBezTo>
                    <a:pt x="1" y="47"/>
                    <a:pt x="0" y="34"/>
                    <a:pt x="5" y="24"/>
                  </a:cubicBezTo>
                  <a:cubicBezTo>
                    <a:pt x="10" y="14"/>
                    <a:pt x="24" y="7"/>
                    <a:pt x="31" y="4"/>
                  </a:cubicBezTo>
                  <a:cubicBezTo>
                    <a:pt x="38" y="1"/>
                    <a:pt x="38" y="0"/>
                    <a:pt x="46" y="4"/>
                  </a:cubicBezTo>
                  <a:cubicBezTo>
                    <a:pt x="54" y="8"/>
                    <a:pt x="73" y="14"/>
                    <a:pt x="79" y="25"/>
                  </a:cubicBezTo>
                  <a:cubicBezTo>
                    <a:pt x="85" y="36"/>
                    <a:pt x="84" y="60"/>
                    <a:pt x="82" y="70"/>
                  </a:cubicBezTo>
                  <a:cubicBezTo>
                    <a:pt x="80" y="80"/>
                    <a:pt x="68" y="85"/>
                    <a:pt x="68" y="85"/>
                  </a:cubicBezTo>
                  <a:cubicBezTo>
                    <a:pt x="68" y="85"/>
                    <a:pt x="79" y="74"/>
                    <a:pt x="82" y="67"/>
                  </a:cubicBezTo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2" name="Group 475"/>
          <p:cNvGrpSpPr>
            <a:grpSpLocks/>
          </p:cNvGrpSpPr>
          <p:nvPr/>
        </p:nvGrpSpPr>
        <p:grpSpPr bwMode="auto">
          <a:xfrm>
            <a:off x="5867400" y="6307138"/>
            <a:ext cx="1863725" cy="169862"/>
            <a:chOff x="2122" y="922"/>
            <a:chExt cx="1378" cy="134"/>
          </a:xfrm>
        </p:grpSpPr>
        <p:sp>
          <p:nvSpPr>
            <p:cNvPr id="133" name="Freeform 476" descr="Пробка"/>
            <p:cNvSpPr>
              <a:spLocks/>
            </p:cNvSpPr>
            <p:nvPr/>
          </p:nvSpPr>
          <p:spPr bwMode="auto">
            <a:xfrm>
              <a:off x="2122" y="941"/>
              <a:ext cx="92" cy="102"/>
            </a:xfrm>
            <a:custGeom>
              <a:avLst/>
              <a:gdLst>
                <a:gd name="T0" fmla="*/ 82 w 103"/>
                <a:gd name="T1" fmla="*/ 88 h 131"/>
                <a:gd name="T2" fmla="*/ 85 w 103"/>
                <a:gd name="T3" fmla="*/ 88 h 131"/>
                <a:gd name="T4" fmla="*/ 100 w 103"/>
                <a:gd name="T5" fmla="*/ 100 h 131"/>
                <a:gd name="T6" fmla="*/ 67 w 103"/>
                <a:gd name="T7" fmla="*/ 130 h 131"/>
                <a:gd name="T8" fmla="*/ 25 w 103"/>
                <a:gd name="T9" fmla="*/ 109 h 131"/>
                <a:gd name="T10" fmla="*/ 4 w 103"/>
                <a:gd name="T11" fmla="*/ 61 h 131"/>
                <a:gd name="T12" fmla="*/ 5 w 103"/>
                <a:gd name="T13" fmla="*/ 24 h 131"/>
                <a:gd name="T14" fmla="*/ 31 w 103"/>
                <a:gd name="T15" fmla="*/ 4 h 131"/>
                <a:gd name="T16" fmla="*/ 46 w 103"/>
                <a:gd name="T17" fmla="*/ 4 h 131"/>
                <a:gd name="T18" fmla="*/ 79 w 103"/>
                <a:gd name="T19" fmla="*/ 25 h 131"/>
                <a:gd name="T20" fmla="*/ 82 w 103"/>
                <a:gd name="T21" fmla="*/ 70 h 131"/>
                <a:gd name="T22" fmla="*/ 68 w 103"/>
                <a:gd name="T23" fmla="*/ 85 h 131"/>
                <a:gd name="T24" fmla="*/ 82 w 103"/>
                <a:gd name="T25" fmla="*/ 6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31">
                  <a:moveTo>
                    <a:pt x="82" y="88"/>
                  </a:moveTo>
                  <a:cubicBezTo>
                    <a:pt x="82" y="88"/>
                    <a:pt x="82" y="86"/>
                    <a:pt x="85" y="88"/>
                  </a:cubicBezTo>
                  <a:cubicBezTo>
                    <a:pt x="88" y="90"/>
                    <a:pt x="103" y="93"/>
                    <a:pt x="100" y="100"/>
                  </a:cubicBezTo>
                  <a:cubicBezTo>
                    <a:pt x="97" y="107"/>
                    <a:pt x="79" y="129"/>
                    <a:pt x="67" y="130"/>
                  </a:cubicBezTo>
                  <a:cubicBezTo>
                    <a:pt x="55" y="131"/>
                    <a:pt x="35" y="120"/>
                    <a:pt x="25" y="109"/>
                  </a:cubicBezTo>
                  <a:cubicBezTo>
                    <a:pt x="15" y="98"/>
                    <a:pt x="7" y="75"/>
                    <a:pt x="4" y="61"/>
                  </a:cubicBezTo>
                  <a:cubicBezTo>
                    <a:pt x="1" y="47"/>
                    <a:pt x="0" y="34"/>
                    <a:pt x="5" y="24"/>
                  </a:cubicBezTo>
                  <a:cubicBezTo>
                    <a:pt x="10" y="14"/>
                    <a:pt x="24" y="7"/>
                    <a:pt x="31" y="4"/>
                  </a:cubicBezTo>
                  <a:cubicBezTo>
                    <a:pt x="38" y="1"/>
                    <a:pt x="38" y="0"/>
                    <a:pt x="46" y="4"/>
                  </a:cubicBezTo>
                  <a:cubicBezTo>
                    <a:pt x="54" y="8"/>
                    <a:pt x="73" y="14"/>
                    <a:pt x="79" y="25"/>
                  </a:cubicBezTo>
                  <a:cubicBezTo>
                    <a:pt x="85" y="36"/>
                    <a:pt x="84" y="60"/>
                    <a:pt x="82" y="70"/>
                  </a:cubicBezTo>
                  <a:cubicBezTo>
                    <a:pt x="80" y="80"/>
                    <a:pt x="68" y="85"/>
                    <a:pt x="68" y="85"/>
                  </a:cubicBezTo>
                  <a:cubicBezTo>
                    <a:pt x="68" y="85"/>
                    <a:pt x="79" y="74"/>
                    <a:pt x="82" y="67"/>
                  </a:cubicBezTo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4" name="Group 477"/>
            <p:cNvGrpSpPr>
              <a:grpSpLocks/>
            </p:cNvGrpSpPr>
            <p:nvPr/>
          </p:nvGrpSpPr>
          <p:grpSpPr bwMode="auto">
            <a:xfrm rot="19931270" flipH="1">
              <a:off x="2167" y="934"/>
              <a:ext cx="155" cy="112"/>
              <a:chOff x="4632" y="1187"/>
              <a:chExt cx="304" cy="418"/>
            </a:xfrm>
          </p:grpSpPr>
          <p:sp>
            <p:nvSpPr>
              <p:cNvPr id="172" name="Freeform 478" descr="Пробка"/>
              <p:cNvSpPr>
                <a:spLocks/>
              </p:cNvSpPr>
              <p:nvPr/>
            </p:nvSpPr>
            <p:spPr bwMode="auto">
              <a:xfrm>
                <a:off x="4792" y="118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" name="Freeform 479" descr="Пробка"/>
              <p:cNvSpPr>
                <a:spLocks/>
              </p:cNvSpPr>
              <p:nvPr/>
            </p:nvSpPr>
            <p:spPr bwMode="auto">
              <a:xfrm>
                <a:off x="4712" y="126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" name="Freeform 480" descr="Пробка"/>
              <p:cNvSpPr>
                <a:spLocks/>
              </p:cNvSpPr>
              <p:nvPr/>
            </p:nvSpPr>
            <p:spPr bwMode="auto">
              <a:xfrm>
                <a:off x="4632" y="134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5" name="Group 481"/>
            <p:cNvGrpSpPr>
              <a:grpSpLocks/>
            </p:cNvGrpSpPr>
            <p:nvPr/>
          </p:nvGrpSpPr>
          <p:grpSpPr bwMode="auto">
            <a:xfrm rot="19931270" flipH="1">
              <a:off x="2299" y="922"/>
              <a:ext cx="197" cy="134"/>
              <a:chOff x="4632" y="1107"/>
              <a:chExt cx="384" cy="498"/>
            </a:xfrm>
          </p:grpSpPr>
          <p:sp>
            <p:nvSpPr>
              <p:cNvPr id="167" name="Freeform 482" descr="Пробка"/>
              <p:cNvSpPr>
                <a:spLocks/>
              </p:cNvSpPr>
              <p:nvPr/>
            </p:nvSpPr>
            <p:spPr bwMode="auto">
              <a:xfrm>
                <a:off x="4872" y="110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68" name="Group 483"/>
              <p:cNvGrpSpPr>
                <a:grpSpLocks/>
              </p:cNvGrpSpPr>
              <p:nvPr/>
            </p:nvGrpSpPr>
            <p:grpSpPr bwMode="auto">
              <a:xfrm>
                <a:off x="4632" y="1187"/>
                <a:ext cx="304" cy="418"/>
                <a:chOff x="4632" y="1187"/>
                <a:chExt cx="304" cy="418"/>
              </a:xfrm>
            </p:grpSpPr>
            <p:sp>
              <p:nvSpPr>
                <p:cNvPr id="169" name="Freeform 484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" name="Freeform 485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1" name="Freeform 486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36" name="Group 487"/>
            <p:cNvGrpSpPr>
              <a:grpSpLocks/>
            </p:cNvGrpSpPr>
            <p:nvPr/>
          </p:nvGrpSpPr>
          <p:grpSpPr bwMode="auto">
            <a:xfrm rot="19931270" flipH="1">
              <a:off x="2496" y="922"/>
              <a:ext cx="196" cy="134"/>
              <a:chOff x="4632" y="1107"/>
              <a:chExt cx="384" cy="498"/>
            </a:xfrm>
          </p:grpSpPr>
          <p:sp>
            <p:nvSpPr>
              <p:cNvPr id="162" name="Freeform 488" descr="Пробка"/>
              <p:cNvSpPr>
                <a:spLocks/>
              </p:cNvSpPr>
              <p:nvPr/>
            </p:nvSpPr>
            <p:spPr bwMode="auto">
              <a:xfrm>
                <a:off x="4872" y="110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63" name="Group 489"/>
              <p:cNvGrpSpPr>
                <a:grpSpLocks/>
              </p:cNvGrpSpPr>
              <p:nvPr/>
            </p:nvGrpSpPr>
            <p:grpSpPr bwMode="auto">
              <a:xfrm>
                <a:off x="4632" y="1187"/>
                <a:ext cx="304" cy="418"/>
                <a:chOff x="4632" y="1187"/>
                <a:chExt cx="304" cy="418"/>
              </a:xfrm>
            </p:grpSpPr>
            <p:sp>
              <p:nvSpPr>
                <p:cNvPr id="164" name="Freeform 490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5" name="Freeform 491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" name="Freeform 492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37" name="Group 493"/>
            <p:cNvGrpSpPr>
              <a:grpSpLocks/>
            </p:cNvGrpSpPr>
            <p:nvPr/>
          </p:nvGrpSpPr>
          <p:grpSpPr bwMode="auto">
            <a:xfrm rot="19931270" flipH="1">
              <a:off x="2672" y="922"/>
              <a:ext cx="197" cy="134"/>
              <a:chOff x="4632" y="1107"/>
              <a:chExt cx="384" cy="498"/>
            </a:xfrm>
          </p:grpSpPr>
          <p:sp>
            <p:nvSpPr>
              <p:cNvPr id="157" name="Freeform 494" descr="Пробка"/>
              <p:cNvSpPr>
                <a:spLocks/>
              </p:cNvSpPr>
              <p:nvPr/>
            </p:nvSpPr>
            <p:spPr bwMode="auto">
              <a:xfrm>
                <a:off x="4872" y="110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58" name="Group 495"/>
              <p:cNvGrpSpPr>
                <a:grpSpLocks/>
              </p:cNvGrpSpPr>
              <p:nvPr/>
            </p:nvGrpSpPr>
            <p:grpSpPr bwMode="auto">
              <a:xfrm>
                <a:off x="4632" y="1187"/>
                <a:ext cx="304" cy="418"/>
                <a:chOff x="4632" y="1187"/>
                <a:chExt cx="304" cy="418"/>
              </a:xfrm>
            </p:grpSpPr>
            <p:sp>
              <p:nvSpPr>
                <p:cNvPr id="159" name="Freeform 496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0" name="Freeform 497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1" name="Freeform 498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38" name="Group 499"/>
            <p:cNvGrpSpPr>
              <a:grpSpLocks/>
            </p:cNvGrpSpPr>
            <p:nvPr/>
          </p:nvGrpSpPr>
          <p:grpSpPr bwMode="auto">
            <a:xfrm rot="19931270" flipH="1">
              <a:off x="2869" y="922"/>
              <a:ext cx="195" cy="134"/>
              <a:chOff x="4632" y="1107"/>
              <a:chExt cx="384" cy="498"/>
            </a:xfrm>
          </p:grpSpPr>
          <p:sp>
            <p:nvSpPr>
              <p:cNvPr id="152" name="Freeform 500" descr="Пробка"/>
              <p:cNvSpPr>
                <a:spLocks/>
              </p:cNvSpPr>
              <p:nvPr/>
            </p:nvSpPr>
            <p:spPr bwMode="auto">
              <a:xfrm>
                <a:off x="4872" y="110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53" name="Group 501"/>
              <p:cNvGrpSpPr>
                <a:grpSpLocks/>
              </p:cNvGrpSpPr>
              <p:nvPr/>
            </p:nvGrpSpPr>
            <p:grpSpPr bwMode="auto">
              <a:xfrm>
                <a:off x="4632" y="1187"/>
                <a:ext cx="304" cy="418"/>
                <a:chOff x="4632" y="1187"/>
                <a:chExt cx="304" cy="418"/>
              </a:xfrm>
            </p:grpSpPr>
            <p:sp>
              <p:nvSpPr>
                <p:cNvPr id="154" name="Freeform 502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" name="Freeform 503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6" name="Freeform 504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39" name="Group 505"/>
            <p:cNvGrpSpPr>
              <a:grpSpLocks/>
            </p:cNvGrpSpPr>
            <p:nvPr/>
          </p:nvGrpSpPr>
          <p:grpSpPr bwMode="auto">
            <a:xfrm rot="19931270" flipH="1">
              <a:off x="3044" y="922"/>
              <a:ext cx="196" cy="134"/>
              <a:chOff x="4632" y="1107"/>
              <a:chExt cx="384" cy="498"/>
            </a:xfrm>
          </p:grpSpPr>
          <p:sp>
            <p:nvSpPr>
              <p:cNvPr id="147" name="Freeform 506" descr="Пробка"/>
              <p:cNvSpPr>
                <a:spLocks/>
              </p:cNvSpPr>
              <p:nvPr/>
            </p:nvSpPr>
            <p:spPr bwMode="auto">
              <a:xfrm>
                <a:off x="4872" y="110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48" name="Group 507"/>
              <p:cNvGrpSpPr>
                <a:grpSpLocks/>
              </p:cNvGrpSpPr>
              <p:nvPr/>
            </p:nvGrpSpPr>
            <p:grpSpPr bwMode="auto">
              <a:xfrm>
                <a:off x="4632" y="1187"/>
                <a:ext cx="304" cy="418"/>
                <a:chOff x="4632" y="1187"/>
                <a:chExt cx="304" cy="418"/>
              </a:xfrm>
            </p:grpSpPr>
            <p:sp>
              <p:nvSpPr>
                <p:cNvPr id="149" name="Freeform 508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0" name="Freeform 509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1" name="Freeform 510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40" name="Group 511"/>
            <p:cNvGrpSpPr>
              <a:grpSpLocks/>
            </p:cNvGrpSpPr>
            <p:nvPr/>
          </p:nvGrpSpPr>
          <p:grpSpPr bwMode="auto">
            <a:xfrm rot="19931270" flipH="1">
              <a:off x="3240" y="922"/>
              <a:ext cx="197" cy="134"/>
              <a:chOff x="4632" y="1107"/>
              <a:chExt cx="384" cy="498"/>
            </a:xfrm>
          </p:grpSpPr>
          <p:sp>
            <p:nvSpPr>
              <p:cNvPr id="142" name="Freeform 512" descr="Пробка"/>
              <p:cNvSpPr>
                <a:spLocks/>
              </p:cNvSpPr>
              <p:nvPr/>
            </p:nvSpPr>
            <p:spPr bwMode="auto">
              <a:xfrm>
                <a:off x="4872" y="1107"/>
                <a:ext cx="144" cy="258"/>
              </a:xfrm>
              <a:custGeom>
                <a:avLst/>
                <a:gdLst>
                  <a:gd name="T0" fmla="*/ 624 w 624"/>
                  <a:gd name="T1" fmla="*/ 45 h 706"/>
                  <a:gd name="T2" fmla="*/ 368 w 624"/>
                  <a:gd name="T3" fmla="*/ 29 h 706"/>
                  <a:gd name="T4" fmla="*/ 272 w 624"/>
                  <a:gd name="T5" fmla="*/ 221 h 706"/>
                  <a:gd name="T6" fmla="*/ 400 w 624"/>
                  <a:gd name="T7" fmla="*/ 445 h 706"/>
                  <a:gd name="T8" fmla="*/ 368 w 624"/>
                  <a:gd name="T9" fmla="*/ 653 h 706"/>
                  <a:gd name="T10" fmla="*/ 160 w 624"/>
                  <a:gd name="T11" fmla="*/ 701 h 706"/>
                  <a:gd name="T12" fmla="*/ 0 w 624"/>
                  <a:gd name="T13" fmla="*/ 62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43" name="Group 513"/>
              <p:cNvGrpSpPr>
                <a:grpSpLocks/>
              </p:cNvGrpSpPr>
              <p:nvPr/>
            </p:nvGrpSpPr>
            <p:grpSpPr bwMode="auto">
              <a:xfrm>
                <a:off x="4632" y="1187"/>
                <a:ext cx="304" cy="418"/>
                <a:chOff x="4632" y="1187"/>
                <a:chExt cx="304" cy="418"/>
              </a:xfrm>
            </p:grpSpPr>
            <p:sp>
              <p:nvSpPr>
                <p:cNvPr id="144" name="Freeform 514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5" name="Freeform 515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6" name="Freeform 516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41" name="Freeform 517" descr="Пробка"/>
            <p:cNvSpPr>
              <a:spLocks/>
            </p:cNvSpPr>
            <p:nvPr/>
          </p:nvSpPr>
          <p:spPr bwMode="auto">
            <a:xfrm>
              <a:off x="3408" y="952"/>
              <a:ext cx="92" cy="102"/>
            </a:xfrm>
            <a:custGeom>
              <a:avLst/>
              <a:gdLst>
                <a:gd name="T0" fmla="*/ 82 w 103"/>
                <a:gd name="T1" fmla="*/ 88 h 131"/>
                <a:gd name="T2" fmla="*/ 85 w 103"/>
                <a:gd name="T3" fmla="*/ 88 h 131"/>
                <a:gd name="T4" fmla="*/ 100 w 103"/>
                <a:gd name="T5" fmla="*/ 100 h 131"/>
                <a:gd name="T6" fmla="*/ 67 w 103"/>
                <a:gd name="T7" fmla="*/ 130 h 131"/>
                <a:gd name="T8" fmla="*/ 25 w 103"/>
                <a:gd name="T9" fmla="*/ 109 h 131"/>
                <a:gd name="T10" fmla="*/ 4 w 103"/>
                <a:gd name="T11" fmla="*/ 61 h 131"/>
                <a:gd name="T12" fmla="*/ 5 w 103"/>
                <a:gd name="T13" fmla="*/ 24 h 131"/>
                <a:gd name="T14" fmla="*/ 31 w 103"/>
                <a:gd name="T15" fmla="*/ 4 h 131"/>
                <a:gd name="T16" fmla="*/ 46 w 103"/>
                <a:gd name="T17" fmla="*/ 4 h 131"/>
                <a:gd name="T18" fmla="*/ 79 w 103"/>
                <a:gd name="T19" fmla="*/ 25 h 131"/>
                <a:gd name="T20" fmla="*/ 82 w 103"/>
                <a:gd name="T21" fmla="*/ 70 h 131"/>
                <a:gd name="T22" fmla="*/ 68 w 103"/>
                <a:gd name="T23" fmla="*/ 85 h 131"/>
                <a:gd name="T24" fmla="*/ 82 w 103"/>
                <a:gd name="T25" fmla="*/ 6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31">
                  <a:moveTo>
                    <a:pt x="82" y="88"/>
                  </a:moveTo>
                  <a:cubicBezTo>
                    <a:pt x="82" y="88"/>
                    <a:pt x="82" y="86"/>
                    <a:pt x="85" y="88"/>
                  </a:cubicBezTo>
                  <a:cubicBezTo>
                    <a:pt x="88" y="90"/>
                    <a:pt x="103" y="93"/>
                    <a:pt x="100" y="100"/>
                  </a:cubicBezTo>
                  <a:cubicBezTo>
                    <a:pt x="97" y="107"/>
                    <a:pt x="79" y="129"/>
                    <a:pt x="67" y="130"/>
                  </a:cubicBezTo>
                  <a:cubicBezTo>
                    <a:pt x="55" y="131"/>
                    <a:pt x="35" y="120"/>
                    <a:pt x="25" y="109"/>
                  </a:cubicBezTo>
                  <a:cubicBezTo>
                    <a:pt x="15" y="98"/>
                    <a:pt x="7" y="75"/>
                    <a:pt x="4" y="61"/>
                  </a:cubicBezTo>
                  <a:cubicBezTo>
                    <a:pt x="1" y="47"/>
                    <a:pt x="0" y="34"/>
                    <a:pt x="5" y="24"/>
                  </a:cubicBezTo>
                  <a:cubicBezTo>
                    <a:pt x="10" y="14"/>
                    <a:pt x="24" y="7"/>
                    <a:pt x="31" y="4"/>
                  </a:cubicBezTo>
                  <a:cubicBezTo>
                    <a:pt x="38" y="1"/>
                    <a:pt x="38" y="0"/>
                    <a:pt x="46" y="4"/>
                  </a:cubicBezTo>
                  <a:cubicBezTo>
                    <a:pt x="54" y="8"/>
                    <a:pt x="73" y="14"/>
                    <a:pt x="79" y="25"/>
                  </a:cubicBezTo>
                  <a:cubicBezTo>
                    <a:pt x="85" y="36"/>
                    <a:pt x="84" y="60"/>
                    <a:pt x="82" y="70"/>
                  </a:cubicBezTo>
                  <a:cubicBezTo>
                    <a:pt x="80" y="80"/>
                    <a:pt x="68" y="85"/>
                    <a:pt x="68" y="85"/>
                  </a:cubicBezTo>
                  <a:cubicBezTo>
                    <a:pt x="68" y="85"/>
                    <a:pt x="79" y="74"/>
                    <a:pt x="82" y="67"/>
                  </a:cubicBezTo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5" name="Group 1127"/>
          <p:cNvGrpSpPr>
            <a:grpSpLocks/>
          </p:cNvGrpSpPr>
          <p:nvPr/>
        </p:nvGrpSpPr>
        <p:grpSpPr bwMode="auto">
          <a:xfrm>
            <a:off x="533400" y="1371600"/>
            <a:ext cx="180975" cy="5038725"/>
            <a:chOff x="336" y="864"/>
            <a:chExt cx="114" cy="3174"/>
          </a:xfrm>
        </p:grpSpPr>
        <p:grpSp>
          <p:nvGrpSpPr>
            <p:cNvPr id="176" name="Group 518"/>
            <p:cNvGrpSpPr>
              <a:grpSpLocks/>
            </p:cNvGrpSpPr>
            <p:nvPr/>
          </p:nvGrpSpPr>
          <p:grpSpPr bwMode="auto">
            <a:xfrm rot="16200000" flipH="1" flipV="1">
              <a:off x="-158" y="3431"/>
              <a:ext cx="1101" cy="114"/>
              <a:chOff x="2122" y="922"/>
              <a:chExt cx="1378" cy="134"/>
            </a:xfrm>
          </p:grpSpPr>
          <p:sp>
            <p:nvSpPr>
              <p:cNvPr id="263" name="Freeform 519" descr="Пробка"/>
              <p:cNvSpPr>
                <a:spLocks/>
              </p:cNvSpPr>
              <p:nvPr/>
            </p:nvSpPr>
            <p:spPr bwMode="auto">
              <a:xfrm>
                <a:off x="2122" y="941"/>
                <a:ext cx="92" cy="102"/>
              </a:xfrm>
              <a:custGeom>
                <a:avLst/>
                <a:gdLst>
                  <a:gd name="T0" fmla="*/ 82 w 103"/>
                  <a:gd name="T1" fmla="*/ 88 h 131"/>
                  <a:gd name="T2" fmla="*/ 85 w 103"/>
                  <a:gd name="T3" fmla="*/ 88 h 131"/>
                  <a:gd name="T4" fmla="*/ 100 w 103"/>
                  <a:gd name="T5" fmla="*/ 100 h 131"/>
                  <a:gd name="T6" fmla="*/ 67 w 103"/>
                  <a:gd name="T7" fmla="*/ 130 h 131"/>
                  <a:gd name="T8" fmla="*/ 25 w 103"/>
                  <a:gd name="T9" fmla="*/ 109 h 131"/>
                  <a:gd name="T10" fmla="*/ 4 w 103"/>
                  <a:gd name="T11" fmla="*/ 61 h 131"/>
                  <a:gd name="T12" fmla="*/ 5 w 103"/>
                  <a:gd name="T13" fmla="*/ 24 h 131"/>
                  <a:gd name="T14" fmla="*/ 31 w 103"/>
                  <a:gd name="T15" fmla="*/ 4 h 131"/>
                  <a:gd name="T16" fmla="*/ 46 w 103"/>
                  <a:gd name="T17" fmla="*/ 4 h 131"/>
                  <a:gd name="T18" fmla="*/ 79 w 103"/>
                  <a:gd name="T19" fmla="*/ 25 h 131"/>
                  <a:gd name="T20" fmla="*/ 82 w 103"/>
                  <a:gd name="T21" fmla="*/ 70 h 131"/>
                  <a:gd name="T22" fmla="*/ 68 w 103"/>
                  <a:gd name="T23" fmla="*/ 85 h 131"/>
                  <a:gd name="T24" fmla="*/ 82 w 103"/>
                  <a:gd name="T25" fmla="*/ 6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131">
                    <a:moveTo>
                      <a:pt x="82" y="88"/>
                    </a:moveTo>
                    <a:cubicBezTo>
                      <a:pt x="82" y="88"/>
                      <a:pt x="82" y="86"/>
                      <a:pt x="85" y="88"/>
                    </a:cubicBezTo>
                    <a:cubicBezTo>
                      <a:pt x="88" y="90"/>
                      <a:pt x="103" y="93"/>
                      <a:pt x="100" y="100"/>
                    </a:cubicBezTo>
                    <a:cubicBezTo>
                      <a:pt x="97" y="107"/>
                      <a:pt x="79" y="129"/>
                      <a:pt x="67" y="130"/>
                    </a:cubicBezTo>
                    <a:cubicBezTo>
                      <a:pt x="55" y="131"/>
                      <a:pt x="35" y="120"/>
                      <a:pt x="25" y="109"/>
                    </a:cubicBezTo>
                    <a:cubicBezTo>
                      <a:pt x="15" y="98"/>
                      <a:pt x="7" y="75"/>
                      <a:pt x="4" y="61"/>
                    </a:cubicBezTo>
                    <a:cubicBezTo>
                      <a:pt x="1" y="47"/>
                      <a:pt x="0" y="34"/>
                      <a:pt x="5" y="24"/>
                    </a:cubicBezTo>
                    <a:cubicBezTo>
                      <a:pt x="10" y="14"/>
                      <a:pt x="24" y="7"/>
                      <a:pt x="31" y="4"/>
                    </a:cubicBezTo>
                    <a:cubicBezTo>
                      <a:pt x="38" y="1"/>
                      <a:pt x="38" y="0"/>
                      <a:pt x="46" y="4"/>
                    </a:cubicBezTo>
                    <a:cubicBezTo>
                      <a:pt x="54" y="8"/>
                      <a:pt x="73" y="14"/>
                      <a:pt x="79" y="25"/>
                    </a:cubicBezTo>
                    <a:cubicBezTo>
                      <a:pt x="85" y="36"/>
                      <a:pt x="84" y="60"/>
                      <a:pt x="82" y="70"/>
                    </a:cubicBezTo>
                    <a:cubicBezTo>
                      <a:pt x="80" y="80"/>
                      <a:pt x="68" y="85"/>
                      <a:pt x="68" y="85"/>
                    </a:cubicBezTo>
                    <a:cubicBezTo>
                      <a:pt x="68" y="85"/>
                      <a:pt x="79" y="74"/>
                      <a:pt x="82" y="67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64" name="Group 520"/>
              <p:cNvGrpSpPr>
                <a:grpSpLocks/>
              </p:cNvGrpSpPr>
              <p:nvPr/>
            </p:nvGrpSpPr>
            <p:grpSpPr bwMode="auto">
              <a:xfrm rot="19931270" flipH="1">
                <a:off x="2167" y="934"/>
                <a:ext cx="155" cy="112"/>
                <a:chOff x="4632" y="1187"/>
                <a:chExt cx="304" cy="418"/>
              </a:xfrm>
            </p:grpSpPr>
            <p:sp>
              <p:nvSpPr>
                <p:cNvPr id="302" name="Freeform 521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3" name="Freeform 522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4" name="Freeform 523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5" name="Group 524"/>
              <p:cNvGrpSpPr>
                <a:grpSpLocks/>
              </p:cNvGrpSpPr>
              <p:nvPr/>
            </p:nvGrpSpPr>
            <p:grpSpPr bwMode="auto">
              <a:xfrm rot="19931270" flipH="1">
                <a:off x="2299" y="922"/>
                <a:ext cx="197" cy="134"/>
                <a:chOff x="4632" y="1107"/>
                <a:chExt cx="384" cy="498"/>
              </a:xfrm>
            </p:grpSpPr>
            <p:sp>
              <p:nvSpPr>
                <p:cNvPr id="297" name="Freeform 525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98" name="Group 526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299" name="Freeform 527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0" name="Freeform 528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1" name="Freeform 529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66" name="Group 530"/>
              <p:cNvGrpSpPr>
                <a:grpSpLocks/>
              </p:cNvGrpSpPr>
              <p:nvPr/>
            </p:nvGrpSpPr>
            <p:grpSpPr bwMode="auto">
              <a:xfrm rot="19931270" flipH="1">
                <a:off x="2496" y="922"/>
                <a:ext cx="196" cy="134"/>
                <a:chOff x="4632" y="1107"/>
                <a:chExt cx="384" cy="498"/>
              </a:xfrm>
            </p:grpSpPr>
            <p:sp>
              <p:nvSpPr>
                <p:cNvPr id="292" name="Freeform 531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93" name="Group 532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294" name="Freeform 533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5" name="Freeform 534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6" name="Freeform 535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67" name="Group 536"/>
              <p:cNvGrpSpPr>
                <a:grpSpLocks/>
              </p:cNvGrpSpPr>
              <p:nvPr/>
            </p:nvGrpSpPr>
            <p:grpSpPr bwMode="auto">
              <a:xfrm rot="19931270" flipH="1">
                <a:off x="2672" y="922"/>
                <a:ext cx="197" cy="134"/>
                <a:chOff x="4632" y="1107"/>
                <a:chExt cx="384" cy="498"/>
              </a:xfrm>
            </p:grpSpPr>
            <p:sp>
              <p:nvSpPr>
                <p:cNvPr id="287" name="Freeform 537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88" name="Group 538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289" name="Freeform 539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0" name="Freeform 540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1" name="Freeform 541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68" name="Group 542"/>
              <p:cNvGrpSpPr>
                <a:grpSpLocks/>
              </p:cNvGrpSpPr>
              <p:nvPr/>
            </p:nvGrpSpPr>
            <p:grpSpPr bwMode="auto">
              <a:xfrm rot="19931270" flipH="1">
                <a:off x="2869" y="922"/>
                <a:ext cx="195" cy="134"/>
                <a:chOff x="4632" y="1107"/>
                <a:chExt cx="384" cy="498"/>
              </a:xfrm>
            </p:grpSpPr>
            <p:sp>
              <p:nvSpPr>
                <p:cNvPr id="282" name="Freeform 543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83" name="Group 544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284" name="Freeform 545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5" name="Freeform 546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6" name="Freeform 547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69" name="Group 548"/>
              <p:cNvGrpSpPr>
                <a:grpSpLocks/>
              </p:cNvGrpSpPr>
              <p:nvPr/>
            </p:nvGrpSpPr>
            <p:grpSpPr bwMode="auto">
              <a:xfrm rot="19931270" flipH="1">
                <a:off x="3044" y="922"/>
                <a:ext cx="196" cy="134"/>
                <a:chOff x="4632" y="1107"/>
                <a:chExt cx="384" cy="498"/>
              </a:xfrm>
            </p:grpSpPr>
            <p:sp>
              <p:nvSpPr>
                <p:cNvPr id="277" name="Freeform 549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78" name="Group 550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279" name="Freeform 551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0" name="Freeform 552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1" name="Freeform 553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70" name="Group 554"/>
              <p:cNvGrpSpPr>
                <a:grpSpLocks/>
              </p:cNvGrpSpPr>
              <p:nvPr/>
            </p:nvGrpSpPr>
            <p:grpSpPr bwMode="auto">
              <a:xfrm rot="19931270" flipH="1">
                <a:off x="3240" y="922"/>
                <a:ext cx="197" cy="134"/>
                <a:chOff x="4632" y="1107"/>
                <a:chExt cx="384" cy="498"/>
              </a:xfrm>
            </p:grpSpPr>
            <p:sp>
              <p:nvSpPr>
                <p:cNvPr id="272" name="Freeform 555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73" name="Group 556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274" name="Freeform 557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5" name="Freeform 558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6" name="Freeform 559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71" name="Freeform 560" descr="Пробка"/>
              <p:cNvSpPr>
                <a:spLocks/>
              </p:cNvSpPr>
              <p:nvPr/>
            </p:nvSpPr>
            <p:spPr bwMode="auto">
              <a:xfrm>
                <a:off x="3408" y="952"/>
                <a:ext cx="92" cy="102"/>
              </a:xfrm>
              <a:custGeom>
                <a:avLst/>
                <a:gdLst>
                  <a:gd name="T0" fmla="*/ 82 w 103"/>
                  <a:gd name="T1" fmla="*/ 88 h 131"/>
                  <a:gd name="T2" fmla="*/ 85 w 103"/>
                  <a:gd name="T3" fmla="*/ 88 h 131"/>
                  <a:gd name="T4" fmla="*/ 100 w 103"/>
                  <a:gd name="T5" fmla="*/ 100 h 131"/>
                  <a:gd name="T6" fmla="*/ 67 w 103"/>
                  <a:gd name="T7" fmla="*/ 130 h 131"/>
                  <a:gd name="T8" fmla="*/ 25 w 103"/>
                  <a:gd name="T9" fmla="*/ 109 h 131"/>
                  <a:gd name="T10" fmla="*/ 4 w 103"/>
                  <a:gd name="T11" fmla="*/ 61 h 131"/>
                  <a:gd name="T12" fmla="*/ 5 w 103"/>
                  <a:gd name="T13" fmla="*/ 24 h 131"/>
                  <a:gd name="T14" fmla="*/ 31 w 103"/>
                  <a:gd name="T15" fmla="*/ 4 h 131"/>
                  <a:gd name="T16" fmla="*/ 46 w 103"/>
                  <a:gd name="T17" fmla="*/ 4 h 131"/>
                  <a:gd name="T18" fmla="*/ 79 w 103"/>
                  <a:gd name="T19" fmla="*/ 25 h 131"/>
                  <a:gd name="T20" fmla="*/ 82 w 103"/>
                  <a:gd name="T21" fmla="*/ 70 h 131"/>
                  <a:gd name="T22" fmla="*/ 68 w 103"/>
                  <a:gd name="T23" fmla="*/ 85 h 131"/>
                  <a:gd name="T24" fmla="*/ 82 w 103"/>
                  <a:gd name="T25" fmla="*/ 6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131">
                    <a:moveTo>
                      <a:pt x="82" y="88"/>
                    </a:moveTo>
                    <a:cubicBezTo>
                      <a:pt x="82" y="88"/>
                      <a:pt x="82" y="86"/>
                      <a:pt x="85" y="88"/>
                    </a:cubicBezTo>
                    <a:cubicBezTo>
                      <a:pt x="88" y="90"/>
                      <a:pt x="103" y="93"/>
                      <a:pt x="100" y="100"/>
                    </a:cubicBezTo>
                    <a:cubicBezTo>
                      <a:pt x="97" y="107"/>
                      <a:pt x="79" y="129"/>
                      <a:pt x="67" y="130"/>
                    </a:cubicBezTo>
                    <a:cubicBezTo>
                      <a:pt x="55" y="131"/>
                      <a:pt x="35" y="120"/>
                      <a:pt x="25" y="109"/>
                    </a:cubicBezTo>
                    <a:cubicBezTo>
                      <a:pt x="15" y="98"/>
                      <a:pt x="7" y="75"/>
                      <a:pt x="4" y="61"/>
                    </a:cubicBezTo>
                    <a:cubicBezTo>
                      <a:pt x="1" y="47"/>
                      <a:pt x="0" y="34"/>
                      <a:pt x="5" y="24"/>
                    </a:cubicBezTo>
                    <a:cubicBezTo>
                      <a:pt x="10" y="14"/>
                      <a:pt x="24" y="7"/>
                      <a:pt x="31" y="4"/>
                    </a:cubicBezTo>
                    <a:cubicBezTo>
                      <a:pt x="38" y="1"/>
                      <a:pt x="38" y="0"/>
                      <a:pt x="46" y="4"/>
                    </a:cubicBezTo>
                    <a:cubicBezTo>
                      <a:pt x="54" y="8"/>
                      <a:pt x="73" y="14"/>
                      <a:pt x="79" y="25"/>
                    </a:cubicBezTo>
                    <a:cubicBezTo>
                      <a:pt x="85" y="36"/>
                      <a:pt x="84" y="60"/>
                      <a:pt x="82" y="70"/>
                    </a:cubicBezTo>
                    <a:cubicBezTo>
                      <a:pt x="80" y="80"/>
                      <a:pt x="68" y="85"/>
                      <a:pt x="68" y="85"/>
                    </a:cubicBezTo>
                    <a:cubicBezTo>
                      <a:pt x="68" y="85"/>
                      <a:pt x="79" y="74"/>
                      <a:pt x="82" y="67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7" name="Group 561"/>
            <p:cNvGrpSpPr>
              <a:grpSpLocks/>
            </p:cNvGrpSpPr>
            <p:nvPr/>
          </p:nvGrpSpPr>
          <p:grpSpPr bwMode="auto">
            <a:xfrm rot="16200000" flipH="1" flipV="1">
              <a:off x="-158" y="2394"/>
              <a:ext cx="1102" cy="114"/>
              <a:chOff x="2122" y="922"/>
              <a:chExt cx="1378" cy="134"/>
            </a:xfrm>
          </p:grpSpPr>
          <p:sp>
            <p:nvSpPr>
              <p:cNvPr id="221" name="Freeform 562" descr="Пробка"/>
              <p:cNvSpPr>
                <a:spLocks/>
              </p:cNvSpPr>
              <p:nvPr/>
            </p:nvSpPr>
            <p:spPr bwMode="auto">
              <a:xfrm>
                <a:off x="2122" y="941"/>
                <a:ext cx="92" cy="102"/>
              </a:xfrm>
              <a:custGeom>
                <a:avLst/>
                <a:gdLst>
                  <a:gd name="T0" fmla="*/ 82 w 103"/>
                  <a:gd name="T1" fmla="*/ 88 h 131"/>
                  <a:gd name="T2" fmla="*/ 85 w 103"/>
                  <a:gd name="T3" fmla="*/ 88 h 131"/>
                  <a:gd name="T4" fmla="*/ 100 w 103"/>
                  <a:gd name="T5" fmla="*/ 100 h 131"/>
                  <a:gd name="T6" fmla="*/ 67 w 103"/>
                  <a:gd name="T7" fmla="*/ 130 h 131"/>
                  <a:gd name="T8" fmla="*/ 25 w 103"/>
                  <a:gd name="T9" fmla="*/ 109 h 131"/>
                  <a:gd name="T10" fmla="*/ 4 w 103"/>
                  <a:gd name="T11" fmla="*/ 61 h 131"/>
                  <a:gd name="T12" fmla="*/ 5 w 103"/>
                  <a:gd name="T13" fmla="*/ 24 h 131"/>
                  <a:gd name="T14" fmla="*/ 31 w 103"/>
                  <a:gd name="T15" fmla="*/ 4 h 131"/>
                  <a:gd name="T16" fmla="*/ 46 w 103"/>
                  <a:gd name="T17" fmla="*/ 4 h 131"/>
                  <a:gd name="T18" fmla="*/ 79 w 103"/>
                  <a:gd name="T19" fmla="*/ 25 h 131"/>
                  <a:gd name="T20" fmla="*/ 82 w 103"/>
                  <a:gd name="T21" fmla="*/ 70 h 131"/>
                  <a:gd name="T22" fmla="*/ 68 w 103"/>
                  <a:gd name="T23" fmla="*/ 85 h 131"/>
                  <a:gd name="T24" fmla="*/ 82 w 103"/>
                  <a:gd name="T25" fmla="*/ 6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131">
                    <a:moveTo>
                      <a:pt x="82" y="88"/>
                    </a:moveTo>
                    <a:cubicBezTo>
                      <a:pt x="82" y="88"/>
                      <a:pt x="82" y="86"/>
                      <a:pt x="85" y="88"/>
                    </a:cubicBezTo>
                    <a:cubicBezTo>
                      <a:pt x="88" y="90"/>
                      <a:pt x="103" y="93"/>
                      <a:pt x="100" y="100"/>
                    </a:cubicBezTo>
                    <a:cubicBezTo>
                      <a:pt x="97" y="107"/>
                      <a:pt x="79" y="129"/>
                      <a:pt x="67" y="130"/>
                    </a:cubicBezTo>
                    <a:cubicBezTo>
                      <a:pt x="55" y="131"/>
                      <a:pt x="35" y="120"/>
                      <a:pt x="25" y="109"/>
                    </a:cubicBezTo>
                    <a:cubicBezTo>
                      <a:pt x="15" y="98"/>
                      <a:pt x="7" y="75"/>
                      <a:pt x="4" y="61"/>
                    </a:cubicBezTo>
                    <a:cubicBezTo>
                      <a:pt x="1" y="47"/>
                      <a:pt x="0" y="34"/>
                      <a:pt x="5" y="24"/>
                    </a:cubicBezTo>
                    <a:cubicBezTo>
                      <a:pt x="10" y="14"/>
                      <a:pt x="24" y="7"/>
                      <a:pt x="31" y="4"/>
                    </a:cubicBezTo>
                    <a:cubicBezTo>
                      <a:pt x="38" y="1"/>
                      <a:pt x="38" y="0"/>
                      <a:pt x="46" y="4"/>
                    </a:cubicBezTo>
                    <a:cubicBezTo>
                      <a:pt x="54" y="8"/>
                      <a:pt x="73" y="14"/>
                      <a:pt x="79" y="25"/>
                    </a:cubicBezTo>
                    <a:cubicBezTo>
                      <a:pt x="85" y="36"/>
                      <a:pt x="84" y="60"/>
                      <a:pt x="82" y="70"/>
                    </a:cubicBezTo>
                    <a:cubicBezTo>
                      <a:pt x="80" y="80"/>
                      <a:pt x="68" y="85"/>
                      <a:pt x="68" y="85"/>
                    </a:cubicBezTo>
                    <a:cubicBezTo>
                      <a:pt x="68" y="85"/>
                      <a:pt x="79" y="74"/>
                      <a:pt x="82" y="67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22" name="Group 563"/>
              <p:cNvGrpSpPr>
                <a:grpSpLocks/>
              </p:cNvGrpSpPr>
              <p:nvPr/>
            </p:nvGrpSpPr>
            <p:grpSpPr bwMode="auto">
              <a:xfrm rot="19931270" flipH="1">
                <a:off x="2167" y="934"/>
                <a:ext cx="155" cy="112"/>
                <a:chOff x="4632" y="1187"/>
                <a:chExt cx="304" cy="418"/>
              </a:xfrm>
            </p:grpSpPr>
            <p:sp>
              <p:nvSpPr>
                <p:cNvPr id="260" name="Freeform 564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1" name="Freeform 565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2" name="Freeform 566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3" name="Group 567"/>
              <p:cNvGrpSpPr>
                <a:grpSpLocks/>
              </p:cNvGrpSpPr>
              <p:nvPr/>
            </p:nvGrpSpPr>
            <p:grpSpPr bwMode="auto">
              <a:xfrm rot="19931270" flipH="1">
                <a:off x="2299" y="922"/>
                <a:ext cx="197" cy="134"/>
                <a:chOff x="4632" y="1107"/>
                <a:chExt cx="384" cy="498"/>
              </a:xfrm>
            </p:grpSpPr>
            <p:sp>
              <p:nvSpPr>
                <p:cNvPr id="255" name="Freeform 568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56" name="Group 569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257" name="Freeform 570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8" name="Freeform 571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9" name="Freeform 572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24" name="Group 573"/>
              <p:cNvGrpSpPr>
                <a:grpSpLocks/>
              </p:cNvGrpSpPr>
              <p:nvPr/>
            </p:nvGrpSpPr>
            <p:grpSpPr bwMode="auto">
              <a:xfrm rot="19931270" flipH="1">
                <a:off x="2496" y="922"/>
                <a:ext cx="196" cy="134"/>
                <a:chOff x="4632" y="1107"/>
                <a:chExt cx="384" cy="498"/>
              </a:xfrm>
            </p:grpSpPr>
            <p:sp>
              <p:nvSpPr>
                <p:cNvPr id="250" name="Freeform 574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51" name="Group 575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252" name="Freeform 576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3" name="Freeform 577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4" name="Freeform 578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25" name="Group 579"/>
              <p:cNvGrpSpPr>
                <a:grpSpLocks/>
              </p:cNvGrpSpPr>
              <p:nvPr/>
            </p:nvGrpSpPr>
            <p:grpSpPr bwMode="auto">
              <a:xfrm rot="19931270" flipH="1">
                <a:off x="2672" y="922"/>
                <a:ext cx="197" cy="134"/>
                <a:chOff x="4632" y="1107"/>
                <a:chExt cx="384" cy="498"/>
              </a:xfrm>
            </p:grpSpPr>
            <p:sp>
              <p:nvSpPr>
                <p:cNvPr id="245" name="Freeform 580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46" name="Group 581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247" name="Freeform 582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8" name="Freeform 583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9" name="Freeform 584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26" name="Group 585"/>
              <p:cNvGrpSpPr>
                <a:grpSpLocks/>
              </p:cNvGrpSpPr>
              <p:nvPr/>
            </p:nvGrpSpPr>
            <p:grpSpPr bwMode="auto">
              <a:xfrm rot="19931270" flipH="1">
                <a:off x="2869" y="922"/>
                <a:ext cx="195" cy="134"/>
                <a:chOff x="4632" y="1107"/>
                <a:chExt cx="384" cy="498"/>
              </a:xfrm>
            </p:grpSpPr>
            <p:sp>
              <p:nvSpPr>
                <p:cNvPr id="240" name="Freeform 586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41" name="Group 587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242" name="Freeform 588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3" name="Freeform 589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4" name="Freeform 590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27" name="Group 591"/>
              <p:cNvGrpSpPr>
                <a:grpSpLocks/>
              </p:cNvGrpSpPr>
              <p:nvPr/>
            </p:nvGrpSpPr>
            <p:grpSpPr bwMode="auto">
              <a:xfrm rot="19931270" flipH="1">
                <a:off x="3044" y="922"/>
                <a:ext cx="196" cy="134"/>
                <a:chOff x="4632" y="1107"/>
                <a:chExt cx="384" cy="498"/>
              </a:xfrm>
            </p:grpSpPr>
            <p:sp>
              <p:nvSpPr>
                <p:cNvPr id="235" name="Freeform 592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36" name="Group 593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237" name="Freeform 594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8" name="Freeform 595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9" name="Freeform 596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28" name="Group 597"/>
              <p:cNvGrpSpPr>
                <a:grpSpLocks/>
              </p:cNvGrpSpPr>
              <p:nvPr/>
            </p:nvGrpSpPr>
            <p:grpSpPr bwMode="auto">
              <a:xfrm rot="19931270" flipH="1">
                <a:off x="3240" y="922"/>
                <a:ext cx="197" cy="134"/>
                <a:chOff x="4632" y="1107"/>
                <a:chExt cx="384" cy="498"/>
              </a:xfrm>
            </p:grpSpPr>
            <p:sp>
              <p:nvSpPr>
                <p:cNvPr id="230" name="Freeform 598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31" name="Group 599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232" name="Freeform 600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3" name="Freeform 601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4" name="Freeform 602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29" name="Freeform 603" descr="Пробка"/>
              <p:cNvSpPr>
                <a:spLocks/>
              </p:cNvSpPr>
              <p:nvPr/>
            </p:nvSpPr>
            <p:spPr bwMode="auto">
              <a:xfrm>
                <a:off x="3408" y="952"/>
                <a:ext cx="92" cy="102"/>
              </a:xfrm>
              <a:custGeom>
                <a:avLst/>
                <a:gdLst>
                  <a:gd name="T0" fmla="*/ 82 w 103"/>
                  <a:gd name="T1" fmla="*/ 88 h 131"/>
                  <a:gd name="T2" fmla="*/ 85 w 103"/>
                  <a:gd name="T3" fmla="*/ 88 h 131"/>
                  <a:gd name="T4" fmla="*/ 100 w 103"/>
                  <a:gd name="T5" fmla="*/ 100 h 131"/>
                  <a:gd name="T6" fmla="*/ 67 w 103"/>
                  <a:gd name="T7" fmla="*/ 130 h 131"/>
                  <a:gd name="T8" fmla="*/ 25 w 103"/>
                  <a:gd name="T9" fmla="*/ 109 h 131"/>
                  <a:gd name="T10" fmla="*/ 4 w 103"/>
                  <a:gd name="T11" fmla="*/ 61 h 131"/>
                  <a:gd name="T12" fmla="*/ 5 w 103"/>
                  <a:gd name="T13" fmla="*/ 24 h 131"/>
                  <a:gd name="T14" fmla="*/ 31 w 103"/>
                  <a:gd name="T15" fmla="*/ 4 h 131"/>
                  <a:gd name="T16" fmla="*/ 46 w 103"/>
                  <a:gd name="T17" fmla="*/ 4 h 131"/>
                  <a:gd name="T18" fmla="*/ 79 w 103"/>
                  <a:gd name="T19" fmla="*/ 25 h 131"/>
                  <a:gd name="T20" fmla="*/ 82 w 103"/>
                  <a:gd name="T21" fmla="*/ 70 h 131"/>
                  <a:gd name="T22" fmla="*/ 68 w 103"/>
                  <a:gd name="T23" fmla="*/ 85 h 131"/>
                  <a:gd name="T24" fmla="*/ 82 w 103"/>
                  <a:gd name="T25" fmla="*/ 6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131">
                    <a:moveTo>
                      <a:pt x="82" y="88"/>
                    </a:moveTo>
                    <a:cubicBezTo>
                      <a:pt x="82" y="88"/>
                      <a:pt x="82" y="86"/>
                      <a:pt x="85" y="88"/>
                    </a:cubicBezTo>
                    <a:cubicBezTo>
                      <a:pt x="88" y="90"/>
                      <a:pt x="103" y="93"/>
                      <a:pt x="100" y="100"/>
                    </a:cubicBezTo>
                    <a:cubicBezTo>
                      <a:pt x="97" y="107"/>
                      <a:pt x="79" y="129"/>
                      <a:pt x="67" y="130"/>
                    </a:cubicBezTo>
                    <a:cubicBezTo>
                      <a:pt x="55" y="131"/>
                      <a:pt x="35" y="120"/>
                      <a:pt x="25" y="109"/>
                    </a:cubicBezTo>
                    <a:cubicBezTo>
                      <a:pt x="15" y="98"/>
                      <a:pt x="7" y="75"/>
                      <a:pt x="4" y="61"/>
                    </a:cubicBezTo>
                    <a:cubicBezTo>
                      <a:pt x="1" y="47"/>
                      <a:pt x="0" y="34"/>
                      <a:pt x="5" y="24"/>
                    </a:cubicBezTo>
                    <a:cubicBezTo>
                      <a:pt x="10" y="14"/>
                      <a:pt x="24" y="7"/>
                      <a:pt x="31" y="4"/>
                    </a:cubicBezTo>
                    <a:cubicBezTo>
                      <a:pt x="38" y="1"/>
                      <a:pt x="38" y="0"/>
                      <a:pt x="46" y="4"/>
                    </a:cubicBezTo>
                    <a:cubicBezTo>
                      <a:pt x="54" y="8"/>
                      <a:pt x="73" y="14"/>
                      <a:pt x="79" y="25"/>
                    </a:cubicBezTo>
                    <a:cubicBezTo>
                      <a:pt x="85" y="36"/>
                      <a:pt x="84" y="60"/>
                      <a:pt x="82" y="70"/>
                    </a:cubicBezTo>
                    <a:cubicBezTo>
                      <a:pt x="80" y="80"/>
                      <a:pt x="68" y="85"/>
                      <a:pt x="68" y="85"/>
                    </a:cubicBezTo>
                    <a:cubicBezTo>
                      <a:pt x="68" y="85"/>
                      <a:pt x="79" y="74"/>
                      <a:pt x="82" y="67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8" name="Group 604"/>
            <p:cNvGrpSpPr>
              <a:grpSpLocks/>
            </p:cNvGrpSpPr>
            <p:nvPr/>
          </p:nvGrpSpPr>
          <p:grpSpPr bwMode="auto">
            <a:xfrm rot="16200000" flipH="1" flipV="1">
              <a:off x="-158" y="1358"/>
              <a:ext cx="1102" cy="114"/>
              <a:chOff x="2122" y="922"/>
              <a:chExt cx="1378" cy="134"/>
            </a:xfrm>
          </p:grpSpPr>
          <p:sp>
            <p:nvSpPr>
              <p:cNvPr id="179" name="Freeform 605" descr="Пробка"/>
              <p:cNvSpPr>
                <a:spLocks/>
              </p:cNvSpPr>
              <p:nvPr/>
            </p:nvSpPr>
            <p:spPr bwMode="auto">
              <a:xfrm>
                <a:off x="2122" y="941"/>
                <a:ext cx="92" cy="102"/>
              </a:xfrm>
              <a:custGeom>
                <a:avLst/>
                <a:gdLst>
                  <a:gd name="T0" fmla="*/ 82 w 103"/>
                  <a:gd name="T1" fmla="*/ 88 h 131"/>
                  <a:gd name="T2" fmla="*/ 85 w 103"/>
                  <a:gd name="T3" fmla="*/ 88 h 131"/>
                  <a:gd name="T4" fmla="*/ 100 w 103"/>
                  <a:gd name="T5" fmla="*/ 100 h 131"/>
                  <a:gd name="T6" fmla="*/ 67 w 103"/>
                  <a:gd name="T7" fmla="*/ 130 h 131"/>
                  <a:gd name="T8" fmla="*/ 25 w 103"/>
                  <a:gd name="T9" fmla="*/ 109 h 131"/>
                  <a:gd name="T10" fmla="*/ 4 w 103"/>
                  <a:gd name="T11" fmla="*/ 61 h 131"/>
                  <a:gd name="T12" fmla="*/ 5 w 103"/>
                  <a:gd name="T13" fmla="*/ 24 h 131"/>
                  <a:gd name="T14" fmla="*/ 31 w 103"/>
                  <a:gd name="T15" fmla="*/ 4 h 131"/>
                  <a:gd name="T16" fmla="*/ 46 w 103"/>
                  <a:gd name="T17" fmla="*/ 4 h 131"/>
                  <a:gd name="T18" fmla="*/ 79 w 103"/>
                  <a:gd name="T19" fmla="*/ 25 h 131"/>
                  <a:gd name="T20" fmla="*/ 82 w 103"/>
                  <a:gd name="T21" fmla="*/ 70 h 131"/>
                  <a:gd name="T22" fmla="*/ 68 w 103"/>
                  <a:gd name="T23" fmla="*/ 85 h 131"/>
                  <a:gd name="T24" fmla="*/ 82 w 103"/>
                  <a:gd name="T25" fmla="*/ 6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131">
                    <a:moveTo>
                      <a:pt x="82" y="88"/>
                    </a:moveTo>
                    <a:cubicBezTo>
                      <a:pt x="82" y="88"/>
                      <a:pt x="82" y="86"/>
                      <a:pt x="85" y="88"/>
                    </a:cubicBezTo>
                    <a:cubicBezTo>
                      <a:pt x="88" y="90"/>
                      <a:pt x="103" y="93"/>
                      <a:pt x="100" y="100"/>
                    </a:cubicBezTo>
                    <a:cubicBezTo>
                      <a:pt x="97" y="107"/>
                      <a:pt x="79" y="129"/>
                      <a:pt x="67" y="130"/>
                    </a:cubicBezTo>
                    <a:cubicBezTo>
                      <a:pt x="55" y="131"/>
                      <a:pt x="35" y="120"/>
                      <a:pt x="25" y="109"/>
                    </a:cubicBezTo>
                    <a:cubicBezTo>
                      <a:pt x="15" y="98"/>
                      <a:pt x="7" y="75"/>
                      <a:pt x="4" y="61"/>
                    </a:cubicBezTo>
                    <a:cubicBezTo>
                      <a:pt x="1" y="47"/>
                      <a:pt x="0" y="34"/>
                      <a:pt x="5" y="24"/>
                    </a:cubicBezTo>
                    <a:cubicBezTo>
                      <a:pt x="10" y="14"/>
                      <a:pt x="24" y="7"/>
                      <a:pt x="31" y="4"/>
                    </a:cubicBezTo>
                    <a:cubicBezTo>
                      <a:pt x="38" y="1"/>
                      <a:pt x="38" y="0"/>
                      <a:pt x="46" y="4"/>
                    </a:cubicBezTo>
                    <a:cubicBezTo>
                      <a:pt x="54" y="8"/>
                      <a:pt x="73" y="14"/>
                      <a:pt x="79" y="25"/>
                    </a:cubicBezTo>
                    <a:cubicBezTo>
                      <a:pt x="85" y="36"/>
                      <a:pt x="84" y="60"/>
                      <a:pt x="82" y="70"/>
                    </a:cubicBezTo>
                    <a:cubicBezTo>
                      <a:pt x="80" y="80"/>
                      <a:pt x="68" y="85"/>
                      <a:pt x="68" y="85"/>
                    </a:cubicBezTo>
                    <a:cubicBezTo>
                      <a:pt x="68" y="85"/>
                      <a:pt x="79" y="74"/>
                      <a:pt x="82" y="67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80" name="Group 606"/>
              <p:cNvGrpSpPr>
                <a:grpSpLocks/>
              </p:cNvGrpSpPr>
              <p:nvPr/>
            </p:nvGrpSpPr>
            <p:grpSpPr bwMode="auto">
              <a:xfrm rot="19931270" flipH="1">
                <a:off x="2167" y="934"/>
                <a:ext cx="155" cy="112"/>
                <a:chOff x="4632" y="1187"/>
                <a:chExt cx="304" cy="418"/>
              </a:xfrm>
            </p:grpSpPr>
            <p:sp>
              <p:nvSpPr>
                <p:cNvPr id="218" name="Freeform 607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9" name="Freeform 608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0" name="Freeform 609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1" name="Group 610"/>
              <p:cNvGrpSpPr>
                <a:grpSpLocks/>
              </p:cNvGrpSpPr>
              <p:nvPr/>
            </p:nvGrpSpPr>
            <p:grpSpPr bwMode="auto">
              <a:xfrm rot="19931270" flipH="1">
                <a:off x="2299" y="922"/>
                <a:ext cx="197" cy="134"/>
                <a:chOff x="4632" y="1107"/>
                <a:chExt cx="384" cy="498"/>
              </a:xfrm>
            </p:grpSpPr>
            <p:sp>
              <p:nvSpPr>
                <p:cNvPr id="213" name="Freeform 611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14" name="Group 612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215" name="Freeform 613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6" name="Freeform 614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7" name="Freeform 615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82" name="Group 616"/>
              <p:cNvGrpSpPr>
                <a:grpSpLocks/>
              </p:cNvGrpSpPr>
              <p:nvPr/>
            </p:nvGrpSpPr>
            <p:grpSpPr bwMode="auto">
              <a:xfrm rot="19931270" flipH="1">
                <a:off x="2496" y="922"/>
                <a:ext cx="196" cy="134"/>
                <a:chOff x="4632" y="1107"/>
                <a:chExt cx="384" cy="498"/>
              </a:xfrm>
            </p:grpSpPr>
            <p:sp>
              <p:nvSpPr>
                <p:cNvPr id="208" name="Freeform 617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09" name="Group 618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210" name="Freeform 619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1" name="Freeform 620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2" name="Freeform 621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83" name="Group 622"/>
              <p:cNvGrpSpPr>
                <a:grpSpLocks/>
              </p:cNvGrpSpPr>
              <p:nvPr/>
            </p:nvGrpSpPr>
            <p:grpSpPr bwMode="auto">
              <a:xfrm rot="19931270" flipH="1">
                <a:off x="2672" y="922"/>
                <a:ext cx="197" cy="134"/>
                <a:chOff x="4632" y="1107"/>
                <a:chExt cx="384" cy="498"/>
              </a:xfrm>
            </p:grpSpPr>
            <p:sp>
              <p:nvSpPr>
                <p:cNvPr id="203" name="Freeform 623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04" name="Group 624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205" name="Freeform 625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" name="Freeform 626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7" name="Freeform 627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84" name="Group 628"/>
              <p:cNvGrpSpPr>
                <a:grpSpLocks/>
              </p:cNvGrpSpPr>
              <p:nvPr/>
            </p:nvGrpSpPr>
            <p:grpSpPr bwMode="auto">
              <a:xfrm rot="19931270" flipH="1">
                <a:off x="2869" y="922"/>
                <a:ext cx="195" cy="134"/>
                <a:chOff x="4632" y="1107"/>
                <a:chExt cx="384" cy="498"/>
              </a:xfrm>
            </p:grpSpPr>
            <p:sp>
              <p:nvSpPr>
                <p:cNvPr id="198" name="Freeform 629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99" name="Group 630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200" name="Freeform 631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1" name="Freeform 632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2" name="Freeform 633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85" name="Group 634"/>
              <p:cNvGrpSpPr>
                <a:grpSpLocks/>
              </p:cNvGrpSpPr>
              <p:nvPr/>
            </p:nvGrpSpPr>
            <p:grpSpPr bwMode="auto">
              <a:xfrm rot="19931270" flipH="1">
                <a:off x="3044" y="922"/>
                <a:ext cx="196" cy="134"/>
                <a:chOff x="4632" y="1107"/>
                <a:chExt cx="384" cy="498"/>
              </a:xfrm>
            </p:grpSpPr>
            <p:sp>
              <p:nvSpPr>
                <p:cNvPr id="193" name="Freeform 635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94" name="Group 636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195" name="Freeform 637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6" name="Freeform 638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7" name="Freeform 639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86" name="Group 640"/>
              <p:cNvGrpSpPr>
                <a:grpSpLocks/>
              </p:cNvGrpSpPr>
              <p:nvPr/>
            </p:nvGrpSpPr>
            <p:grpSpPr bwMode="auto">
              <a:xfrm rot="19931270" flipH="1">
                <a:off x="3240" y="922"/>
                <a:ext cx="197" cy="134"/>
                <a:chOff x="4632" y="1107"/>
                <a:chExt cx="384" cy="498"/>
              </a:xfrm>
            </p:grpSpPr>
            <p:sp>
              <p:nvSpPr>
                <p:cNvPr id="188" name="Freeform 641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89" name="Group 642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190" name="Freeform 643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1" name="Freeform 644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2" name="Freeform 645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87" name="Freeform 646" descr="Пробка"/>
              <p:cNvSpPr>
                <a:spLocks/>
              </p:cNvSpPr>
              <p:nvPr/>
            </p:nvSpPr>
            <p:spPr bwMode="auto">
              <a:xfrm>
                <a:off x="3408" y="952"/>
                <a:ext cx="92" cy="102"/>
              </a:xfrm>
              <a:custGeom>
                <a:avLst/>
                <a:gdLst>
                  <a:gd name="T0" fmla="*/ 82 w 103"/>
                  <a:gd name="T1" fmla="*/ 88 h 131"/>
                  <a:gd name="T2" fmla="*/ 85 w 103"/>
                  <a:gd name="T3" fmla="*/ 88 h 131"/>
                  <a:gd name="T4" fmla="*/ 100 w 103"/>
                  <a:gd name="T5" fmla="*/ 100 h 131"/>
                  <a:gd name="T6" fmla="*/ 67 w 103"/>
                  <a:gd name="T7" fmla="*/ 130 h 131"/>
                  <a:gd name="T8" fmla="*/ 25 w 103"/>
                  <a:gd name="T9" fmla="*/ 109 h 131"/>
                  <a:gd name="T10" fmla="*/ 4 w 103"/>
                  <a:gd name="T11" fmla="*/ 61 h 131"/>
                  <a:gd name="T12" fmla="*/ 5 w 103"/>
                  <a:gd name="T13" fmla="*/ 24 h 131"/>
                  <a:gd name="T14" fmla="*/ 31 w 103"/>
                  <a:gd name="T15" fmla="*/ 4 h 131"/>
                  <a:gd name="T16" fmla="*/ 46 w 103"/>
                  <a:gd name="T17" fmla="*/ 4 h 131"/>
                  <a:gd name="T18" fmla="*/ 79 w 103"/>
                  <a:gd name="T19" fmla="*/ 25 h 131"/>
                  <a:gd name="T20" fmla="*/ 82 w 103"/>
                  <a:gd name="T21" fmla="*/ 70 h 131"/>
                  <a:gd name="T22" fmla="*/ 68 w 103"/>
                  <a:gd name="T23" fmla="*/ 85 h 131"/>
                  <a:gd name="T24" fmla="*/ 82 w 103"/>
                  <a:gd name="T25" fmla="*/ 6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131">
                    <a:moveTo>
                      <a:pt x="82" y="88"/>
                    </a:moveTo>
                    <a:cubicBezTo>
                      <a:pt x="82" y="88"/>
                      <a:pt x="82" y="86"/>
                      <a:pt x="85" y="88"/>
                    </a:cubicBezTo>
                    <a:cubicBezTo>
                      <a:pt x="88" y="90"/>
                      <a:pt x="103" y="93"/>
                      <a:pt x="100" y="100"/>
                    </a:cubicBezTo>
                    <a:cubicBezTo>
                      <a:pt x="97" y="107"/>
                      <a:pt x="79" y="129"/>
                      <a:pt x="67" y="130"/>
                    </a:cubicBezTo>
                    <a:cubicBezTo>
                      <a:pt x="55" y="131"/>
                      <a:pt x="35" y="120"/>
                      <a:pt x="25" y="109"/>
                    </a:cubicBezTo>
                    <a:cubicBezTo>
                      <a:pt x="15" y="98"/>
                      <a:pt x="7" y="75"/>
                      <a:pt x="4" y="61"/>
                    </a:cubicBezTo>
                    <a:cubicBezTo>
                      <a:pt x="1" y="47"/>
                      <a:pt x="0" y="34"/>
                      <a:pt x="5" y="24"/>
                    </a:cubicBezTo>
                    <a:cubicBezTo>
                      <a:pt x="10" y="14"/>
                      <a:pt x="24" y="7"/>
                      <a:pt x="31" y="4"/>
                    </a:cubicBezTo>
                    <a:cubicBezTo>
                      <a:pt x="38" y="1"/>
                      <a:pt x="38" y="0"/>
                      <a:pt x="46" y="4"/>
                    </a:cubicBezTo>
                    <a:cubicBezTo>
                      <a:pt x="54" y="8"/>
                      <a:pt x="73" y="14"/>
                      <a:pt x="79" y="25"/>
                    </a:cubicBezTo>
                    <a:cubicBezTo>
                      <a:pt x="85" y="36"/>
                      <a:pt x="84" y="60"/>
                      <a:pt x="82" y="70"/>
                    </a:cubicBezTo>
                    <a:cubicBezTo>
                      <a:pt x="80" y="80"/>
                      <a:pt x="68" y="85"/>
                      <a:pt x="68" y="85"/>
                    </a:cubicBezTo>
                    <a:cubicBezTo>
                      <a:pt x="68" y="85"/>
                      <a:pt x="79" y="74"/>
                      <a:pt x="82" y="67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305" name="Group 1128"/>
          <p:cNvGrpSpPr>
            <a:grpSpLocks/>
          </p:cNvGrpSpPr>
          <p:nvPr/>
        </p:nvGrpSpPr>
        <p:grpSpPr bwMode="auto">
          <a:xfrm>
            <a:off x="381000" y="1828800"/>
            <a:ext cx="7578725" cy="4132263"/>
            <a:chOff x="240" y="1152"/>
            <a:chExt cx="4774" cy="2603"/>
          </a:xfrm>
        </p:grpSpPr>
        <p:grpSp>
          <p:nvGrpSpPr>
            <p:cNvPr id="306" name="Group 819"/>
            <p:cNvGrpSpPr>
              <a:grpSpLocks/>
            </p:cNvGrpSpPr>
            <p:nvPr/>
          </p:nvGrpSpPr>
          <p:grpSpPr bwMode="auto">
            <a:xfrm rot="12872968" flipH="1" flipV="1">
              <a:off x="3840" y="3648"/>
              <a:ext cx="1174" cy="107"/>
              <a:chOff x="2122" y="922"/>
              <a:chExt cx="1378" cy="134"/>
            </a:xfrm>
          </p:grpSpPr>
          <p:sp>
            <p:nvSpPr>
              <p:cNvPr id="479" name="Freeform 820" descr="Пробка"/>
              <p:cNvSpPr>
                <a:spLocks/>
              </p:cNvSpPr>
              <p:nvPr/>
            </p:nvSpPr>
            <p:spPr bwMode="auto">
              <a:xfrm>
                <a:off x="2122" y="941"/>
                <a:ext cx="92" cy="102"/>
              </a:xfrm>
              <a:custGeom>
                <a:avLst/>
                <a:gdLst>
                  <a:gd name="T0" fmla="*/ 82 w 103"/>
                  <a:gd name="T1" fmla="*/ 88 h 131"/>
                  <a:gd name="T2" fmla="*/ 85 w 103"/>
                  <a:gd name="T3" fmla="*/ 88 h 131"/>
                  <a:gd name="T4" fmla="*/ 100 w 103"/>
                  <a:gd name="T5" fmla="*/ 100 h 131"/>
                  <a:gd name="T6" fmla="*/ 67 w 103"/>
                  <a:gd name="T7" fmla="*/ 130 h 131"/>
                  <a:gd name="T8" fmla="*/ 25 w 103"/>
                  <a:gd name="T9" fmla="*/ 109 h 131"/>
                  <a:gd name="T10" fmla="*/ 4 w 103"/>
                  <a:gd name="T11" fmla="*/ 61 h 131"/>
                  <a:gd name="T12" fmla="*/ 5 w 103"/>
                  <a:gd name="T13" fmla="*/ 24 h 131"/>
                  <a:gd name="T14" fmla="*/ 31 w 103"/>
                  <a:gd name="T15" fmla="*/ 4 h 131"/>
                  <a:gd name="T16" fmla="*/ 46 w 103"/>
                  <a:gd name="T17" fmla="*/ 4 h 131"/>
                  <a:gd name="T18" fmla="*/ 79 w 103"/>
                  <a:gd name="T19" fmla="*/ 25 h 131"/>
                  <a:gd name="T20" fmla="*/ 82 w 103"/>
                  <a:gd name="T21" fmla="*/ 70 h 131"/>
                  <a:gd name="T22" fmla="*/ 68 w 103"/>
                  <a:gd name="T23" fmla="*/ 85 h 131"/>
                  <a:gd name="T24" fmla="*/ 82 w 103"/>
                  <a:gd name="T25" fmla="*/ 6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131">
                    <a:moveTo>
                      <a:pt x="82" y="88"/>
                    </a:moveTo>
                    <a:cubicBezTo>
                      <a:pt x="82" y="88"/>
                      <a:pt x="82" y="86"/>
                      <a:pt x="85" y="88"/>
                    </a:cubicBezTo>
                    <a:cubicBezTo>
                      <a:pt x="88" y="90"/>
                      <a:pt x="103" y="93"/>
                      <a:pt x="100" y="100"/>
                    </a:cubicBezTo>
                    <a:cubicBezTo>
                      <a:pt x="97" y="107"/>
                      <a:pt x="79" y="129"/>
                      <a:pt x="67" y="130"/>
                    </a:cubicBezTo>
                    <a:cubicBezTo>
                      <a:pt x="55" y="131"/>
                      <a:pt x="35" y="120"/>
                      <a:pt x="25" y="109"/>
                    </a:cubicBezTo>
                    <a:cubicBezTo>
                      <a:pt x="15" y="98"/>
                      <a:pt x="7" y="75"/>
                      <a:pt x="4" y="61"/>
                    </a:cubicBezTo>
                    <a:cubicBezTo>
                      <a:pt x="1" y="47"/>
                      <a:pt x="0" y="34"/>
                      <a:pt x="5" y="24"/>
                    </a:cubicBezTo>
                    <a:cubicBezTo>
                      <a:pt x="10" y="14"/>
                      <a:pt x="24" y="7"/>
                      <a:pt x="31" y="4"/>
                    </a:cubicBezTo>
                    <a:cubicBezTo>
                      <a:pt x="38" y="1"/>
                      <a:pt x="38" y="0"/>
                      <a:pt x="46" y="4"/>
                    </a:cubicBezTo>
                    <a:cubicBezTo>
                      <a:pt x="54" y="8"/>
                      <a:pt x="73" y="14"/>
                      <a:pt x="79" y="25"/>
                    </a:cubicBezTo>
                    <a:cubicBezTo>
                      <a:pt x="85" y="36"/>
                      <a:pt x="84" y="60"/>
                      <a:pt x="82" y="70"/>
                    </a:cubicBezTo>
                    <a:cubicBezTo>
                      <a:pt x="80" y="80"/>
                      <a:pt x="68" y="85"/>
                      <a:pt x="68" y="85"/>
                    </a:cubicBezTo>
                    <a:cubicBezTo>
                      <a:pt x="68" y="85"/>
                      <a:pt x="79" y="74"/>
                      <a:pt x="82" y="67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80" name="Group 821"/>
              <p:cNvGrpSpPr>
                <a:grpSpLocks/>
              </p:cNvGrpSpPr>
              <p:nvPr/>
            </p:nvGrpSpPr>
            <p:grpSpPr bwMode="auto">
              <a:xfrm rot="19931270" flipH="1">
                <a:off x="2167" y="934"/>
                <a:ext cx="155" cy="112"/>
                <a:chOff x="4632" y="1187"/>
                <a:chExt cx="304" cy="418"/>
              </a:xfrm>
            </p:grpSpPr>
            <p:sp>
              <p:nvSpPr>
                <p:cNvPr id="518" name="Freeform 822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" name="Freeform 823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0" name="Freeform 824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481" name="Group 825"/>
              <p:cNvGrpSpPr>
                <a:grpSpLocks/>
              </p:cNvGrpSpPr>
              <p:nvPr/>
            </p:nvGrpSpPr>
            <p:grpSpPr bwMode="auto">
              <a:xfrm rot="19931270" flipH="1">
                <a:off x="2299" y="922"/>
                <a:ext cx="197" cy="134"/>
                <a:chOff x="4632" y="1107"/>
                <a:chExt cx="384" cy="498"/>
              </a:xfrm>
            </p:grpSpPr>
            <p:sp>
              <p:nvSpPr>
                <p:cNvPr id="513" name="Freeform 826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514" name="Group 827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515" name="Freeform 828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6" name="Freeform 829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7" name="Freeform 830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82" name="Group 831"/>
              <p:cNvGrpSpPr>
                <a:grpSpLocks/>
              </p:cNvGrpSpPr>
              <p:nvPr/>
            </p:nvGrpSpPr>
            <p:grpSpPr bwMode="auto">
              <a:xfrm rot="19931270" flipH="1">
                <a:off x="2496" y="922"/>
                <a:ext cx="196" cy="134"/>
                <a:chOff x="4632" y="1107"/>
                <a:chExt cx="384" cy="498"/>
              </a:xfrm>
            </p:grpSpPr>
            <p:sp>
              <p:nvSpPr>
                <p:cNvPr id="508" name="Freeform 832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509" name="Group 833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510" name="Freeform 834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1" name="Freeform 835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2" name="Freeform 836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83" name="Group 837"/>
              <p:cNvGrpSpPr>
                <a:grpSpLocks/>
              </p:cNvGrpSpPr>
              <p:nvPr/>
            </p:nvGrpSpPr>
            <p:grpSpPr bwMode="auto">
              <a:xfrm rot="19931270" flipH="1">
                <a:off x="2672" y="922"/>
                <a:ext cx="197" cy="134"/>
                <a:chOff x="4632" y="1107"/>
                <a:chExt cx="384" cy="498"/>
              </a:xfrm>
            </p:grpSpPr>
            <p:sp>
              <p:nvSpPr>
                <p:cNvPr id="503" name="Freeform 838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504" name="Group 839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505" name="Freeform 840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6" name="Freeform 841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7" name="Freeform 842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84" name="Group 843"/>
              <p:cNvGrpSpPr>
                <a:grpSpLocks/>
              </p:cNvGrpSpPr>
              <p:nvPr/>
            </p:nvGrpSpPr>
            <p:grpSpPr bwMode="auto">
              <a:xfrm rot="19931270" flipH="1">
                <a:off x="2869" y="922"/>
                <a:ext cx="195" cy="134"/>
                <a:chOff x="4632" y="1107"/>
                <a:chExt cx="384" cy="498"/>
              </a:xfrm>
            </p:grpSpPr>
            <p:sp>
              <p:nvSpPr>
                <p:cNvPr id="498" name="Freeform 844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99" name="Group 845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500" name="Freeform 846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1" name="Freeform 847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2" name="Freeform 848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85" name="Group 849"/>
              <p:cNvGrpSpPr>
                <a:grpSpLocks/>
              </p:cNvGrpSpPr>
              <p:nvPr/>
            </p:nvGrpSpPr>
            <p:grpSpPr bwMode="auto">
              <a:xfrm rot="19931270" flipH="1">
                <a:off x="3044" y="922"/>
                <a:ext cx="196" cy="134"/>
                <a:chOff x="4632" y="1107"/>
                <a:chExt cx="384" cy="498"/>
              </a:xfrm>
            </p:grpSpPr>
            <p:sp>
              <p:nvSpPr>
                <p:cNvPr id="493" name="Freeform 850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94" name="Group 851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495" name="Freeform 852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6" name="Freeform 853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7" name="Freeform 854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86" name="Group 855"/>
              <p:cNvGrpSpPr>
                <a:grpSpLocks/>
              </p:cNvGrpSpPr>
              <p:nvPr/>
            </p:nvGrpSpPr>
            <p:grpSpPr bwMode="auto">
              <a:xfrm rot="19931270" flipH="1">
                <a:off x="3240" y="922"/>
                <a:ext cx="197" cy="134"/>
                <a:chOff x="4632" y="1107"/>
                <a:chExt cx="384" cy="498"/>
              </a:xfrm>
            </p:grpSpPr>
            <p:sp>
              <p:nvSpPr>
                <p:cNvPr id="488" name="Freeform 856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89" name="Group 857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490" name="Freeform 858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1" name="Freeform 859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2" name="Freeform 860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487" name="Freeform 861" descr="Пробка"/>
              <p:cNvSpPr>
                <a:spLocks/>
              </p:cNvSpPr>
              <p:nvPr/>
            </p:nvSpPr>
            <p:spPr bwMode="auto">
              <a:xfrm>
                <a:off x="3408" y="952"/>
                <a:ext cx="92" cy="102"/>
              </a:xfrm>
              <a:custGeom>
                <a:avLst/>
                <a:gdLst>
                  <a:gd name="T0" fmla="*/ 82 w 103"/>
                  <a:gd name="T1" fmla="*/ 88 h 131"/>
                  <a:gd name="T2" fmla="*/ 85 w 103"/>
                  <a:gd name="T3" fmla="*/ 88 h 131"/>
                  <a:gd name="T4" fmla="*/ 100 w 103"/>
                  <a:gd name="T5" fmla="*/ 100 h 131"/>
                  <a:gd name="T6" fmla="*/ 67 w 103"/>
                  <a:gd name="T7" fmla="*/ 130 h 131"/>
                  <a:gd name="T8" fmla="*/ 25 w 103"/>
                  <a:gd name="T9" fmla="*/ 109 h 131"/>
                  <a:gd name="T10" fmla="*/ 4 w 103"/>
                  <a:gd name="T11" fmla="*/ 61 h 131"/>
                  <a:gd name="T12" fmla="*/ 5 w 103"/>
                  <a:gd name="T13" fmla="*/ 24 h 131"/>
                  <a:gd name="T14" fmla="*/ 31 w 103"/>
                  <a:gd name="T15" fmla="*/ 4 h 131"/>
                  <a:gd name="T16" fmla="*/ 46 w 103"/>
                  <a:gd name="T17" fmla="*/ 4 h 131"/>
                  <a:gd name="T18" fmla="*/ 79 w 103"/>
                  <a:gd name="T19" fmla="*/ 25 h 131"/>
                  <a:gd name="T20" fmla="*/ 82 w 103"/>
                  <a:gd name="T21" fmla="*/ 70 h 131"/>
                  <a:gd name="T22" fmla="*/ 68 w 103"/>
                  <a:gd name="T23" fmla="*/ 85 h 131"/>
                  <a:gd name="T24" fmla="*/ 82 w 103"/>
                  <a:gd name="T25" fmla="*/ 6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131">
                    <a:moveTo>
                      <a:pt x="82" y="88"/>
                    </a:moveTo>
                    <a:cubicBezTo>
                      <a:pt x="82" y="88"/>
                      <a:pt x="82" y="86"/>
                      <a:pt x="85" y="88"/>
                    </a:cubicBezTo>
                    <a:cubicBezTo>
                      <a:pt x="88" y="90"/>
                      <a:pt x="103" y="93"/>
                      <a:pt x="100" y="100"/>
                    </a:cubicBezTo>
                    <a:cubicBezTo>
                      <a:pt x="97" y="107"/>
                      <a:pt x="79" y="129"/>
                      <a:pt x="67" y="130"/>
                    </a:cubicBezTo>
                    <a:cubicBezTo>
                      <a:pt x="55" y="131"/>
                      <a:pt x="35" y="120"/>
                      <a:pt x="25" y="109"/>
                    </a:cubicBezTo>
                    <a:cubicBezTo>
                      <a:pt x="15" y="98"/>
                      <a:pt x="7" y="75"/>
                      <a:pt x="4" y="61"/>
                    </a:cubicBezTo>
                    <a:cubicBezTo>
                      <a:pt x="1" y="47"/>
                      <a:pt x="0" y="34"/>
                      <a:pt x="5" y="24"/>
                    </a:cubicBezTo>
                    <a:cubicBezTo>
                      <a:pt x="10" y="14"/>
                      <a:pt x="24" y="7"/>
                      <a:pt x="31" y="4"/>
                    </a:cubicBezTo>
                    <a:cubicBezTo>
                      <a:pt x="38" y="1"/>
                      <a:pt x="38" y="0"/>
                      <a:pt x="46" y="4"/>
                    </a:cubicBezTo>
                    <a:cubicBezTo>
                      <a:pt x="54" y="8"/>
                      <a:pt x="73" y="14"/>
                      <a:pt x="79" y="25"/>
                    </a:cubicBezTo>
                    <a:cubicBezTo>
                      <a:pt x="85" y="36"/>
                      <a:pt x="84" y="60"/>
                      <a:pt x="82" y="70"/>
                    </a:cubicBezTo>
                    <a:cubicBezTo>
                      <a:pt x="80" y="80"/>
                      <a:pt x="68" y="85"/>
                      <a:pt x="68" y="85"/>
                    </a:cubicBezTo>
                    <a:cubicBezTo>
                      <a:pt x="68" y="85"/>
                      <a:pt x="79" y="74"/>
                      <a:pt x="82" y="67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" name="Group 950"/>
            <p:cNvGrpSpPr>
              <a:grpSpLocks/>
            </p:cNvGrpSpPr>
            <p:nvPr/>
          </p:nvGrpSpPr>
          <p:grpSpPr bwMode="auto">
            <a:xfrm rot="12872968" flipH="1" flipV="1">
              <a:off x="2928" y="3024"/>
              <a:ext cx="1174" cy="107"/>
              <a:chOff x="2122" y="922"/>
              <a:chExt cx="1378" cy="134"/>
            </a:xfrm>
          </p:grpSpPr>
          <p:sp>
            <p:nvSpPr>
              <p:cNvPr id="437" name="Freeform 951" descr="Пробка"/>
              <p:cNvSpPr>
                <a:spLocks/>
              </p:cNvSpPr>
              <p:nvPr/>
            </p:nvSpPr>
            <p:spPr bwMode="auto">
              <a:xfrm>
                <a:off x="2122" y="941"/>
                <a:ext cx="92" cy="102"/>
              </a:xfrm>
              <a:custGeom>
                <a:avLst/>
                <a:gdLst>
                  <a:gd name="T0" fmla="*/ 82 w 103"/>
                  <a:gd name="T1" fmla="*/ 88 h 131"/>
                  <a:gd name="T2" fmla="*/ 85 w 103"/>
                  <a:gd name="T3" fmla="*/ 88 h 131"/>
                  <a:gd name="T4" fmla="*/ 100 w 103"/>
                  <a:gd name="T5" fmla="*/ 100 h 131"/>
                  <a:gd name="T6" fmla="*/ 67 w 103"/>
                  <a:gd name="T7" fmla="*/ 130 h 131"/>
                  <a:gd name="T8" fmla="*/ 25 w 103"/>
                  <a:gd name="T9" fmla="*/ 109 h 131"/>
                  <a:gd name="T10" fmla="*/ 4 w 103"/>
                  <a:gd name="T11" fmla="*/ 61 h 131"/>
                  <a:gd name="T12" fmla="*/ 5 w 103"/>
                  <a:gd name="T13" fmla="*/ 24 h 131"/>
                  <a:gd name="T14" fmla="*/ 31 w 103"/>
                  <a:gd name="T15" fmla="*/ 4 h 131"/>
                  <a:gd name="T16" fmla="*/ 46 w 103"/>
                  <a:gd name="T17" fmla="*/ 4 h 131"/>
                  <a:gd name="T18" fmla="*/ 79 w 103"/>
                  <a:gd name="T19" fmla="*/ 25 h 131"/>
                  <a:gd name="T20" fmla="*/ 82 w 103"/>
                  <a:gd name="T21" fmla="*/ 70 h 131"/>
                  <a:gd name="T22" fmla="*/ 68 w 103"/>
                  <a:gd name="T23" fmla="*/ 85 h 131"/>
                  <a:gd name="T24" fmla="*/ 82 w 103"/>
                  <a:gd name="T25" fmla="*/ 6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131">
                    <a:moveTo>
                      <a:pt x="82" y="88"/>
                    </a:moveTo>
                    <a:cubicBezTo>
                      <a:pt x="82" y="88"/>
                      <a:pt x="82" y="86"/>
                      <a:pt x="85" y="88"/>
                    </a:cubicBezTo>
                    <a:cubicBezTo>
                      <a:pt x="88" y="90"/>
                      <a:pt x="103" y="93"/>
                      <a:pt x="100" y="100"/>
                    </a:cubicBezTo>
                    <a:cubicBezTo>
                      <a:pt x="97" y="107"/>
                      <a:pt x="79" y="129"/>
                      <a:pt x="67" y="130"/>
                    </a:cubicBezTo>
                    <a:cubicBezTo>
                      <a:pt x="55" y="131"/>
                      <a:pt x="35" y="120"/>
                      <a:pt x="25" y="109"/>
                    </a:cubicBezTo>
                    <a:cubicBezTo>
                      <a:pt x="15" y="98"/>
                      <a:pt x="7" y="75"/>
                      <a:pt x="4" y="61"/>
                    </a:cubicBezTo>
                    <a:cubicBezTo>
                      <a:pt x="1" y="47"/>
                      <a:pt x="0" y="34"/>
                      <a:pt x="5" y="24"/>
                    </a:cubicBezTo>
                    <a:cubicBezTo>
                      <a:pt x="10" y="14"/>
                      <a:pt x="24" y="7"/>
                      <a:pt x="31" y="4"/>
                    </a:cubicBezTo>
                    <a:cubicBezTo>
                      <a:pt x="38" y="1"/>
                      <a:pt x="38" y="0"/>
                      <a:pt x="46" y="4"/>
                    </a:cubicBezTo>
                    <a:cubicBezTo>
                      <a:pt x="54" y="8"/>
                      <a:pt x="73" y="14"/>
                      <a:pt x="79" y="25"/>
                    </a:cubicBezTo>
                    <a:cubicBezTo>
                      <a:pt x="85" y="36"/>
                      <a:pt x="84" y="60"/>
                      <a:pt x="82" y="70"/>
                    </a:cubicBezTo>
                    <a:cubicBezTo>
                      <a:pt x="80" y="80"/>
                      <a:pt x="68" y="85"/>
                      <a:pt x="68" y="85"/>
                    </a:cubicBezTo>
                    <a:cubicBezTo>
                      <a:pt x="68" y="85"/>
                      <a:pt x="79" y="74"/>
                      <a:pt x="82" y="67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38" name="Group 952"/>
              <p:cNvGrpSpPr>
                <a:grpSpLocks/>
              </p:cNvGrpSpPr>
              <p:nvPr/>
            </p:nvGrpSpPr>
            <p:grpSpPr bwMode="auto">
              <a:xfrm rot="19931270" flipH="1">
                <a:off x="2167" y="934"/>
                <a:ext cx="155" cy="112"/>
                <a:chOff x="4632" y="1187"/>
                <a:chExt cx="304" cy="418"/>
              </a:xfrm>
            </p:grpSpPr>
            <p:sp>
              <p:nvSpPr>
                <p:cNvPr id="476" name="Freeform 953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7" name="Freeform 954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8" name="Freeform 955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439" name="Group 956"/>
              <p:cNvGrpSpPr>
                <a:grpSpLocks/>
              </p:cNvGrpSpPr>
              <p:nvPr/>
            </p:nvGrpSpPr>
            <p:grpSpPr bwMode="auto">
              <a:xfrm rot="19931270" flipH="1">
                <a:off x="2299" y="922"/>
                <a:ext cx="197" cy="134"/>
                <a:chOff x="4632" y="1107"/>
                <a:chExt cx="384" cy="498"/>
              </a:xfrm>
            </p:grpSpPr>
            <p:sp>
              <p:nvSpPr>
                <p:cNvPr id="471" name="Freeform 957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72" name="Group 958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473" name="Freeform 959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4" name="Freeform 960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5" name="Freeform 961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40" name="Group 962"/>
              <p:cNvGrpSpPr>
                <a:grpSpLocks/>
              </p:cNvGrpSpPr>
              <p:nvPr/>
            </p:nvGrpSpPr>
            <p:grpSpPr bwMode="auto">
              <a:xfrm rot="19931270" flipH="1">
                <a:off x="2496" y="922"/>
                <a:ext cx="196" cy="134"/>
                <a:chOff x="4632" y="1107"/>
                <a:chExt cx="384" cy="498"/>
              </a:xfrm>
            </p:grpSpPr>
            <p:sp>
              <p:nvSpPr>
                <p:cNvPr id="466" name="Freeform 963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67" name="Group 964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468" name="Freeform 965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9" name="Freeform 966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0" name="Freeform 967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41" name="Group 968"/>
              <p:cNvGrpSpPr>
                <a:grpSpLocks/>
              </p:cNvGrpSpPr>
              <p:nvPr/>
            </p:nvGrpSpPr>
            <p:grpSpPr bwMode="auto">
              <a:xfrm rot="19931270" flipH="1">
                <a:off x="2672" y="922"/>
                <a:ext cx="197" cy="134"/>
                <a:chOff x="4632" y="1107"/>
                <a:chExt cx="384" cy="498"/>
              </a:xfrm>
            </p:grpSpPr>
            <p:sp>
              <p:nvSpPr>
                <p:cNvPr id="461" name="Freeform 969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62" name="Group 970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463" name="Freeform 971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4" name="Freeform 972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5" name="Freeform 973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42" name="Group 974"/>
              <p:cNvGrpSpPr>
                <a:grpSpLocks/>
              </p:cNvGrpSpPr>
              <p:nvPr/>
            </p:nvGrpSpPr>
            <p:grpSpPr bwMode="auto">
              <a:xfrm rot="19931270" flipH="1">
                <a:off x="2869" y="922"/>
                <a:ext cx="195" cy="134"/>
                <a:chOff x="4632" y="1107"/>
                <a:chExt cx="384" cy="498"/>
              </a:xfrm>
            </p:grpSpPr>
            <p:sp>
              <p:nvSpPr>
                <p:cNvPr id="456" name="Freeform 975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57" name="Group 976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458" name="Freeform 977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9" name="Freeform 978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0" name="Freeform 979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43" name="Group 980"/>
              <p:cNvGrpSpPr>
                <a:grpSpLocks/>
              </p:cNvGrpSpPr>
              <p:nvPr/>
            </p:nvGrpSpPr>
            <p:grpSpPr bwMode="auto">
              <a:xfrm rot="19931270" flipH="1">
                <a:off x="3044" y="922"/>
                <a:ext cx="196" cy="134"/>
                <a:chOff x="4632" y="1107"/>
                <a:chExt cx="384" cy="498"/>
              </a:xfrm>
            </p:grpSpPr>
            <p:sp>
              <p:nvSpPr>
                <p:cNvPr id="451" name="Freeform 981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52" name="Group 982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453" name="Freeform 983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4" name="Freeform 984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5" name="Freeform 985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44" name="Group 986"/>
              <p:cNvGrpSpPr>
                <a:grpSpLocks/>
              </p:cNvGrpSpPr>
              <p:nvPr/>
            </p:nvGrpSpPr>
            <p:grpSpPr bwMode="auto">
              <a:xfrm rot="19931270" flipH="1">
                <a:off x="3240" y="922"/>
                <a:ext cx="197" cy="134"/>
                <a:chOff x="4632" y="1107"/>
                <a:chExt cx="384" cy="498"/>
              </a:xfrm>
            </p:grpSpPr>
            <p:sp>
              <p:nvSpPr>
                <p:cNvPr id="446" name="Freeform 987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47" name="Group 988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448" name="Freeform 989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9" name="Freeform 990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0" name="Freeform 991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445" name="Freeform 992" descr="Пробка"/>
              <p:cNvSpPr>
                <a:spLocks/>
              </p:cNvSpPr>
              <p:nvPr/>
            </p:nvSpPr>
            <p:spPr bwMode="auto">
              <a:xfrm>
                <a:off x="3408" y="952"/>
                <a:ext cx="92" cy="102"/>
              </a:xfrm>
              <a:custGeom>
                <a:avLst/>
                <a:gdLst>
                  <a:gd name="T0" fmla="*/ 82 w 103"/>
                  <a:gd name="T1" fmla="*/ 88 h 131"/>
                  <a:gd name="T2" fmla="*/ 85 w 103"/>
                  <a:gd name="T3" fmla="*/ 88 h 131"/>
                  <a:gd name="T4" fmla="*/ 100 w 103"/>
                  <a:gd name="T5" fmla="*/ 100 h 131"/>
                  <a:gd name="T6" fmla="*/ 67 w 103"/>
                  <a:gd name="T7" fmla="*/ 130 h 131"/>
                  <a:gd name="T8" fmla="*/ 25 w 103"/>
                  <a:gd name="T9" fmla="*/ 109 h 131"/>
                  <a:gd name="T10" fmla="*/ 4 w 103"/>
                  <a:gd name="T11" fmla="*/ 61 h 131"/>
                  <a:gd name="T12" fmla="*/ 5 w 103"/>
                  <a:gd name="T13" fmla="*/ 24 h 131"/>
                  <a:gd name="T14" fmla="*/ 31 w 103"/>
                  <a:gd name="T15" fmla="*/ 4 h 131"/>
                  <a:gd name="T16" fmla="*/ 46 w 103"/>
                  <a:gd name="T17" fmla="*/ 4 h 131"/>
                  <a:gd name="T18" fmla="*/ 79 w 103"/>
                  <a:gd name="T19" fmla="*/ 25 h 131"/>
                  <a:gd name="T20" fmla="*/ 82 w 103"/>
                  <a:gd name="T21" fmla="*/ 70 h 131"/>
                  <a:gd name="T22" fmla="*/ 68 w 103"/>
                  <a:gd name="T23" fmla="*/ 85 h 131"/>
                  <a:gd name="T24" fmla="*/ 82 w 103"/>
                  <a:gd name="T25" fmla="*/ 6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131">
                    <a:moveTo>
                      <a:pt x="82" y="88"/>
                    </a:moveTo>
                    <a:cubicBezTo>
                      <a:pt x="82" y="88"/>
                      <a:pt x="82" y="86"/>
                      <a:pt x="85" y="88"/>
                    </a:cubicBezTo>
                    <a:cubicBezTo>
                      <a:pt x="88" y="90"/>
                      <a:pt x="103" y="93"/>
                      <a:pt x="100" y="100"/>
                    </a:cubicBezTo>
                    <a:cubicBezTo>
                      <a:pt x="97" y="107"/>
                      <a:pt x="79" y="129"/>
                      <a:pt x="67" y="130"/>
                    </a:cubicBezTo>
                    <a:cubicBezTo>
                      <a:pt x="55" y="131"/>
                      <a:pt x="35" y="120"/>
                      <a:pt x="25" y="109"/>
                    </a:cubicBezTo>
                    <a:cubicBezTo>
                      <a:pt x="15" y="98"/>
                      <a:pt x="7" y="75"/>
                      <a:pt x="4" y="61"/>
                    </a:cubicBezTo>
                    <a:cubicBezTo>
                      <a:pt x="1" y="47"/>
                      <a:pt x="0" y="34"/>
                      <a:pt x="5" y="24"/>
                    </a:cubicBezTo>
                    <a:cubicBezTo>
                      <a:pt x="10" y="14"/>
                      <a:pt x="24" y="7"/>
                      <a:pt x="31" y="4"/>
                    </a:cubicBezTo>
                    <a:cubicBezTo>
                      <a:pt x="38" y="1"/>
                      <a:pt x="38" y="0"/>
                      <a:pt x="46" y="4"/>
                    </a:cubicBezTo>
                    <a:cubicBezTo>
                      <a:pt x="54" y="8"/>
                      <a:pt x="73" y="14"/>
                      <a:pt x="79" y="25"/>
                    </a:cubicBezTo>
                    <a:cubicBezTo>
                      <a:pt x="85" y="36"/>
                      <a:pt x="84" y="60"/>
                      <a:pt x="82" y="70"/>
                    </a:cubicBezTo>
                    <a:cubicBezTo>
                      <a:pt x="80" y="80"/>
                      <a:pt x="68" y="85"/>
                      <a:pt x="68" y="85"/>
                    </a:cubicBezTo>
                    <a:cubicBezTo>
                      <a:pt x="68" y="85"/>
                      <a:pt x="79" y="74"/>
                      <a:pt x="82" y="67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8" name="Group 993"/>
            <p:cNvGrpSpPr>
              <a:grpSpLocks/>
            </p:cNvGrpSpPr>
            <p:nvPr/>
          </p:nvGrpSpPr>
          <p:grpSpPr bwMode="auto">
            <a:xfrm rot="12872968" flipH="1" flipV="1">
              <a:off x="2016" y="2389"/>
              <a:ext cx="1174" cy="107"/>
              <a:chOff x="2122" y="922"/>
              <a:chExt cx="1378" cy="134"/>
            </a:xfrm>
          </p:grpSpPr>
          <p:sp>
            <p:nvSpPr>
              <p:cNvPr id="395" name="Freeform 994" descr="Пробка"/>
              <p:cNvSpPr>
                <a:spLocks/>
              </p:cNvSpPr>
              <p:nvPr/>
            </p:nvSpPr>
            <p:spPr bwMode="auto">
              <a:xfrm>
                <a:off x="2122" y="941"/>
                <a:ext cx="92" cy="102"/>
              </a:xfrm>
              <a:custGeom>
                <a:avLst/>
                <a:gdLst>
                  <a:gd name="T0" fmla="*/ 82 w 103"/>
                  <a:gd name="T1" fmla="*/ 88 h 131"/>
                  <a:gd name="T2" fmla="*/ 85 w 103"/>
                  <a:gd name="T3" fmla="*/ 88 h 131"/>
                  <a:gd name="T4" fmla="*/ 100 w 103"/>
                  <a:gd name="T5" fmla="*/ 100 h 131"/>
                  <a:gd name="T6" fmla="*/ 67 w 103"/>
                  <a:gd name="T7" fmla="*/ 130 h 131"/>
                  <a:gd name="T8" fmla="*/ 25 w 103"/>
                  <a:gd name="T9" fmla="*/ 109 h 131"/>
                  <a:gd name="T10" fmla="*/ 4 w 103"/>
                  <a:gd name="T11" fmla="*/ 61 h 131"/>
                  <a:gd name="T12" fmla="*/ 5 w 103"/>
                  <a:gd name="T13" fmla="*/ 24 h 131"/>
                  <a:gd name="T14" fmla="*/ 31 w 103"/>
                  <a:gd name="T15" fmla="*/ 4 h 131"/>
                  <a:gd name="T16" fmla="*/ 46 w 103"/>
                  <a:gd name="T17" fmla="*/ 4 h 131"/>
                  <a:gd name="T18" fmla="*/ 79 w 103"/>
                  <a:gd name="T19" fmla="*/ 25 h 131"/>
                  <a:gd name="T20" fmla="*/ 82 w 103"/>
                  <a:gd name="T21" fmla="*/ 70 h 131"/>
                  <a:gd name="T22" fmla="*/ 68 w 103"/>
                  <a:gd name="T23" fmla="*/ 85 h 131"/>
                  <a:gd name="T24" fmla="*/ 82 w 103"/>
                  <a:gd name="T25" fmla="*/ 6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131">
                    <a:moveTo>
                      <a:pt x="82" y="88"/>
                    </a:moveTo>
                    <a:cubicBezTo>
                      <a:pt x="82" y="88"/>
                      <a:pt x="82" y="86"/>
                      <a:pt x="85" y="88"/>
                    </a:cubicBezTo>
                    <a:cubicBezTo>
                      <a:pt x="88" y="90"/>
                      <a:pt x="103" y="93"/>
                      <a:pt x="100" y="100"/>
                    </a:cubicBezTo>
                    <a:cubicBezTo>
                      <a:pt x="97" y="107"/>
                      <a:pt x="79" y="129"/>
                      <a:pt x="67" y="130"/>
                    </a:cubicBezTo>
                    <a:cubicBezTo>
                      <a:pt x="55" y="131"/>
                      <a:pt x="35" y="120"/>
                      <a:pt x="25" y="109"/>
                    </a:cubicBezTo>
                    <a:cubicBezTo>
                      <a:pt x="15" y="98"/>
                      <a:pt x="7" y="75"/>
                      <a:pt x="4" y="61"/>
                    </a:cubicBezTo>
                    <a:cubicBezTo>
                      <a:pt x="1" y="47"/>
                      <a:pt x="0" y="34"/>
                      <a:pt x="5" y="24"/>
                    </a:cubicBezTo>
                    <a:cubicBezTo>
                      <a:pt x="10" y="14"/>
                      <a:pt x="24" y="7"/>
                      <a:pt x="31" y="4"/>
                    </a:cubicBezTo>
                    <a:cubicBezTo>
                      <a:pt x="38" y="1"/>
                      <a:pt x="38" y="0"/>
                      <a:pt x="46" y="4"/>
                    </a:cubicBezTo>
                    <a:cubicBezTo>
                      <a:pt x="54" y="8"/>
                      <a:pt x="73" y="14"/>
                      <a:pt x="79" y="25"/>
                    </a:cubicBezTo>
                    <a:cubicBezTo>
                      <a:pt x="85" y="36"/>
                      <a:pt x="84" y="60"/>
                      <a:pt x="82" y="70"/>
                    </a:cubicBezTo>
                    <a:cubicBezTo>
                      <a:pt x="80" y="80"/>
                      <a:pt x="68" y="85"/>
                      <a:pt x="68" y="85"/>
                    </a:cubicBezTo>
                    <a:cubicBezTo>
                      <a:pt x="68" y="85"/>
                      <a:pt x="79" y="74"/>
                      <a:pt x="82" y="67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96" name="Group 995"/>
              <p:cNvGrpSpPr>
                <a:grpSpLocks/>
              </p:cNvGrpSpPr>
              <p:nvPr/>
            </p:nvGrpSpPr>
            <p:grpSpPr bwMode="auto">
              <a:xfrm rot="19931270" flipH="1">
                <a:off x="2167" y="934"/>
                <a:ext cx="155" cy="112"/>
                <a:chOff x="4632" y="1187"/>
                <a:chExt cx="304" cy="418"/>
              </a:xfrm>
            </p:grpSpPr>
            <p:sp>
              <p:nvSpPr>
                <p:cNvPr id="434" name="Freeform 996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5" name="Freeform 997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6" name="Freeform 998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7" name="Group 999"/>
              <p:cNvGrpSpPr>
                <a:grpSpLocks/>
              </p:cNvGrpSpPr>
              <p:nvPr/>
            </p:nvGrpSpPr>
            <p:grpSpPr bwMode="auto">
              <a:xfrm rot="19931270" flipH="1">
                <a:off x="2299" y="922"/>
                <a:ext cx="197" cy="134"/>
                <a:chOff x="4632" y="1107"/>
                <a:chExt cx="384" cy="498"/>
              </a:xfrm>
            </p:grpSpPr>
            <p:sp>
              <p:nvSpPr>
                <p:cNvPr id="429" name="Freeform 1000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30" name="Group 1001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431" name="Freeform 1002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2" name="Freeform 1003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3" name="Freeform 1004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98" name="Group 1005"/>
              <p:cNvGrpSpPr>
                <a:grpSpLocks/>
              </p:cNvGrpSpPr>
              <p:nvPr/>
            </p:nvGrpSpPr>
            <p:grpSpPr bwMode="auto">
              <a:xfrm rot="19931270" flipH="1">
                <a:off x="2496" y="922"/>
                <a:ext cx="196" cy="134"/>
                <a:chOff x="4632" y="1107"/>
                <a:chExt cx="384" cy="498"/>
              </a:xfrm>
            </p:grpSpPr>
            <p:sp>
              <p:nvSpPr>
                <p:cNvPr id="424" name="Freeform 1006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25" name="Group 1007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426" name="Freeform 1008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7" name="Freeform 1009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8" name="Freeform 1010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99" name="Group 1011"/>
              <p:cNvGrpSpPr>
                <a:grpSpLocks/>
              </p:cNvGrpSpPr>
              <p:nvPr/>
            </p:nvGrpSpPr>
            <p:grpSpPr bwMode="auto">
              <a:xfrm rot="19931270" flipH="1">
                <a:off x="2672" y="922"/>
                <a:ext cx="197" cy="134"/>
                <a:chOff x="4632" y="1107"/>
                <a:chExt cx="384" cy="498"/>
              </a:xfrm>
            </p:grpSpPr>
            <p:sp>
              <p:nvSpPr>
                <p:cNvPr id="419" name="Freeform 1012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20" name="Group 1013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421" name="Freeform 1014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2" name="Freeform 1015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3" name="Freeform 1016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00" name="Group 1017"/>
              <p:cNvGrpSpPr>
                <a:grpSpLocks/>
              </p:cNvGrpSpPr>
              <p:nvPr/>
            </p:nvGrpSpPr>
            <p:grpSpPr bwMode="auto">
              <a:xfrm rot="19931270" flipH="1">
                <a:off x="2869" y="922"/>
                <a:ext cx="195" cy="134"/>
                <a:chOff x="4632" y="1107"/>
                <a:chExt cx="384" cy="498"/>
              </a:xfrm>
            </p:grpSpPr>
            <p:sp>
              <p:nvSpPr>
                <p:cNvPr id="414" name="Freeform 1018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15" name="Group 1019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416" name="Freeform 1020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" name="Freeform 1021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" name="Freeform 1022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01" name="Group 1023"/>
              <p:cNvGrpSpPr>
                <a:grpSpLocks/>
              </p:cNvGrpSpPr>
              <p:nvPr/>
            </p:nvGrpSpPr>
            <p:grpSpPr bwMode="auto">
              <a:xfrm rot="19931270" flipH="1">
                <a:off x="3044" y="922"/>
                <a:ext cx="196" cy="134"/>
                <a:chOff x="4632" y="1107"/>
                <a:chExt cx="384" cy="498"/>
              </a:xfrm>
            </p:grpSpPr>
            <p:sp>
              <p:nvSpPr>
                <p:cNvPr id="409" name="Freeform 1024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10" name="Group 1025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411" name="Freeform 1026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2" name="Freeform 1027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3" name="Freeform 1028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02" name="Group 1029"/>
              <p:cNvGrpSpPr>
                <a:grpSpLocks/>
              </p:cNvGrpSpPr>
              <p:nvPr/>
            </p:nvGrpSpPr>
            <p:grpSpPr bwMode="auto">
              <a:xfrm rot="19931270" flipH="1">
                <a:off x="3240" y="922"/>
                <a:ext cx="197" cy="134"/>
                <a:chOff x="4632" y="1107"/>
                <a:chExt cx="384" cy="498"/>
              </a:xfrm>
            </p:grpSpPr>
            <p:sp>
              <p:nvSpPr>
                <p:cNvPr id="404" name="Freeform 1030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05" name="Group 1031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406" name="Freeform 1032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7" name="Freeform 1033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8" name="Freeform 1034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403" name="Freeform 1035" descr="Пробка"/>
              <p:cNvSpPr>
                <a:spLocks/>
              </p:cNvSpPr>
              <p:nvPr/>
            </p:nvSpPr>
            <p:spPr bwMode="auto">
              <a:xfrm>
                <a:off x="3408" y="952"/>
                <a:ext cx="92" cy="102"/>
              </a:xfrm>
              <a:custGeom>
                <a:avLst/>
                <a:gdLst>
                  <a:gd name="T0" fmla="*/ 82 w 103"/>
                  <a:gd name="T1" fmla="*/ 88 h 131"/>
                  <a:gd name="T2" fmla="*/ 85 w 103"/>
                  <a:gd name="T3" fmla="*/ 88 h 131"/>
                  <a:gd name="T4" fmla="*/ 100 w 103"/>
                  <a:gd name="T5" fmla="*/ 100 h 131"/>
                  <a:gd name="T6" fmla="*/ 67 w 103"/>
                  <a:gd name="T7" fmla="*/ 130 h 131"/>
                  <a:gd name="T8" fmla="*/ 25 w 103"/>
                  <a:gd name="T9" fmla="*/ 109 h 131"/>
                  <a:gd name="T10" fmla="*/ 4 w 103"/>
                  <a:gd name="T11" fmla="*/ 61 h 131"/>
                  <a:gd name="T12" fmla="*/ 5 w 103"/>
                  <a:gd name="T13" fmla="*/ 24 h 131"/>
                  <a:gd name="T14" fmla="*/ 31 w 103"/>
                  <a:gd name="T15" fmla="*/ 4 h 131"/>
                  <a:gd name="T16" fmla="*/ 46 w 103"/>
                  <a:gd name="T17" fmla="*/ 4 h 131"/>
                  <a:gd name="T18" fmla="*/ 79 w 103"/>
                  <a:gd name="T19" fmla="*/ 25 h 131"/>
                  <a:gd name="T20" fmla="*/ 82 w 103"/>
                  <a:gd name="T21" fmla="*/ 70 h 131"/>
                  <a:gd name="T22" fmla="*/ 68 w 103"/>
                  <a:gd name="T23" fmla="*/ 85 h 131"/>
                  <a:gd name="T24" fmla="*/ 82 w 103"/>
                  <a:gd name="T25" fmla="*/ 6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131">
                    <a:moveTo>
                      <a:pt x="82" y="88"/>
                    </a:moveTo>
                    <a:cubicBezTo>
                      <a:pt x="82" y="88"/>
                      <a:pt x="82" y="86"/>
                      <a:pt x="85" y="88"/>
                    </a:cubicBezTo>
                    <a:cubicBezTo>
                      <a:pt x="88" y="90"/>
                      <a:pt x="103" y="93"/>
                      <a:pt x="100" y="100"/>
                    </a:cubicBezTo>
                    <a:cubicBezTo>
                      <a:pt x="97" y="107"/>
                      <a:pt x="79" y="129"/>
                      <a:pt x="67" y="130"/>
                    </a:cubicBezTo>
                    <a:cubicBezTo>
                      <a:pt x="55" y="131"/>
                      <a:pt x="35" y="120"/>
                      <a:pt x="25" y="109"/>
                    </a:cubicBezTo>
                    <a:cubicBezTo>
                      <a:pt x="15" y="98"/>
                      <a:pt x="7" y="75"/>
                      <a:pt x="4" y="61"/>
                    </a:cubicBezTo>
                    <a:cubicBezTo>
                      <a:pt x="1" y="47"/>
                      <a:pt x="0" y="34"/>
                      <a:pt x="5" y="24"/>
                    </a:cubicBezTo>
                    <a:cubicBezTo>
                      <a:pt x="10" y="14"/>
                      <a:pt x="24" y="7"/>
                      <a:pt x="31" y="4"/>
                    </a:cubicBezTo>
                    <a:cubicBezTo>
                      <a:pt x="38" y="1"/>
                      <a:pt x="38" y="0"/>
                      <a:pt x="46" y="4"/>
                    </a:cubicBezTo>
                    <a:cubicBezTo>
                      <a:pt x="54" y="8"/>
                      <a:pt x="73" y="14"/>
                      <a:pt x="79" y="25"/>
                    </a:cubicBezTo>
                    <a:cubicBezTo>
                      <a:pt x="85" y="36"/>
                      <a:pt x="84" y="60"/>
                      <a:pt x="82" y="70"/>
                    </a:cubicBezTo>
                    <a:cubicBezTo>
                      <a:pt x="80" y="80"/>
                      <a:pt x="68" y="85"/>
                      <a:pt x="68" y="85"/>
                    </a:cubicBezTo>
                    <a:cubicBezTo>
                      <a:pt x="68" y="85"/>
                      <a:pt x="79" y="74"/>
                      <a:pt x="82" y="67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9" name="Group 1036"/>
            <p:cNvGrpSpPr>
              <a:grpSpLocks/>
            </p:cNvGrpSpPr>
            <p:nvPr/>
          </p:nvGrpSpPr>
          <p:grpSpPr bwMode="auto">
            <a:xfrm rot="12872968" flipH="1" flipV="1">
              <a:off x="1104" y="1765"/>
              <a:ext cx="1174" cy="107"/>
              <a:chOff x="2122" y="922"/>
              <a:chExt cx="1378" cy="134"/>
            </a:xfrm>
          </p:grpSpPr>
          <p:sp>
            <p:nvSpPr>
              <p:cNvPr id="353" name="Freeform 1037" descr="Пробка"/>
              <p:cNvSpPr>
                <a:spLocks/>
              </p:cNvSpPr>
              <p:nvPr/>
            </p:nvSpPr>
            <p:spPr bwMode="auto">
              <a:xfrm>
                <a:off x="2122" y="941"/>
                <a:ext cx="92" cy="102"/>
              </a:xfrm>
              <a:custGeom>
                <a:avLst/>
                <a:gdLst>
                  <a:gd name="T0" fmla="*/ 82 w 103"/>
                  <a:gd name="T1" fmla="*/ 88 h 131"/>
                  <a:gd name="T2" fmla="*/ 85 w 103"/>
                  <a:gd name="T3" fmla="*/ 88 h 131"/>
                  <a:gd name="T4" fmla="*/ 100 w 103"/>
                  <a:gd name="T5" fmla="*/ 100 h 131"/>
                  <a:gd name="T6" fmla="*/ 67 w 103"/>
                  <a:gd name="T7" fmla="*/ 130 h 131"/>
                  <a:gd name="T8" fmla="*/ 25 w 103"/>
                  <a:gd name="T9" fmla="*/ 109 h 131"/>
                  <a:gd name="T10" fmla="*/ 4 w 103"/>
                  <a:gd name="T11" fmla="*/ 61 h 131"/>
                  <a:gd name="T12" fmla="*/ 5 w 103"/>
                  <a:gd name="T13" fmla="*/ 24 h 131"/>
                  <a:gd name="T14" fmla="*/ 31 w 103"/>
                  <a:gd name="T15" fmla="*/ 4 h 131"/>
                  <a:gd name="T16" fmla="*/ 46 w 103"/>
                  <a:gd name="T17" fmla="*/ 4 h 131"/>
                  <a:gd name="T18" fmla="*/ 79 w 103"/>
                  <a:gd name="T19" fmla="*/ 25 h 131"/>
                  <a:gd name="T20" fmla="*/ 82 w 103"/>
                  <a:gd name="T21" fmla="*/ 70 h 131"/>
                  <a:gd name="T22" fmla="*/ 68 w 103"/>
                  <a:gd name="T23" fmla="*/ 85 h 131"/>
                  <a:gd name="T24" fmla="*/ 82 w 103"/>
                  <a:gd name="T25" fmla="*/ 6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131">
                    <a:moveTo>
                      <a:pt x="82" y="88"/>
                    </a:moveTo>
                    <a:cubicBezTo>
                      <a:pt x="82" y="88"/>
                      <a:pt x="82" y="86"/>
                      <a:pt x="85" y="88"/>
                    </a:cubicBezTo>
                    <a:cubicBezTo>
                      <a:pt x="88" y="90"/>
                      <a:pt x="103" y="93"/>
                      <a:pt x="100" y="100"/>
                    </a:cubicBezTo>
                    <a:cubicBezTo>
                      <a:pt x="97" y="107"/>
                      <a:pt x="79" y="129"/>
                      <a:pt x="67" y="130"/>
                    </a:cubicBezTo>
                    <a:cubicBezTo>
                      <a:pt x="55" y="131"/>
                      <a:pt x="35" y="120"/>
                      <a:pt x="25" y="109"/>
                    </a:cubicBezTo>
                    <a:cubicBezTo>
                      <a:pt x="15" y="98"/>
                      <a:pt x="7" y="75"/>
                      <a:pt x="4" y="61"/>
                    </a:cubicBezTo>
                    <a:cubicBezTo>
                      <a:pt x="1" y="47"/>
                      <a:pt x="0" y="34"/>
                      <a:pt x="5" y="24"/>
                    </a:cubicBezTo>
                    <a:cubicBezTo>
                      <a:pt x="10" y="14"/>
                      <a:pt x="24" y="7"/>
                      <a:pt x="31" y="4"/>
                    </a:cubicBezTo>
                    <a:cubicBezTo>
                      <a:pt x="38" y="1"/>
                      <a:pt x="38" y="0"/>
                      <a:pt x="46" y="4"/>
                    </a:cubicBezTo>
                    <a:cubicBezTo>
                      <a:pt x="54" y="8"/>
                      <a:pt x="73" y="14"/>
                      <a:pt x="79" y="25"/>
                    </a:cubicBezTo>
                    <a:cubicBezTo>
                      <a:pt x="85" y="36"/>
                      <a:pt x="84" y="60"/>
                      <a:pt x="82" y="70"/>
                    </a:cubicBezTo>
                    <a:cubicBezTo>
                      <a:pt x="80" y="80"/>
                      <a:pt x="68" y="85"/>
                      <a:pt x="68" y="85"/>
                    </a:cubicBezTo>
                    <a:cubicBezTo>
                      <a:pt x="68" y="85"/>
                      <a:pt x="79" y="74"/>
                      <a:pt x="82" y="67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54" name="Group 1038"/>
              <p:cNvGrpSpPr>
                <a:grpSpLocks/>
              </p:cNvGrpSpPr>
              <p:nvPr/>
            </p:nvGrpSpPr>
            <p:grpSpPr bwMode="auto">
              <a:xfrm rot="19931270" flipH="1">
                <a:off x="2167" y="934"/>
                <a:ext cx="155" cy="112"/>
                <a:chOff x="4632" y="1187"/>
                <a:chExt cx="304" cy="418"/>
              </a:xfrm>
            </p:grpSpPr>
            <p:sp>
              <p:nvSpPr>
                <p:cNvPr id="392" name="Freeform 1039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3" name="Freeform 1040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4" name="Freeform 1041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55" name="Group 1042"/>
              <p:cNvGrpSpPr>
                <a:grpSpLocks/>
              </p:cNvGrpSpPr>
              <p:nvPr/>
            </p:nvGrpSpPr>
            <p:grpSpPr bwMode="auto">
              <a:xfrm rot="19931270" flipH="1">
                <a:off x="2299" y="922"/>
                <a:ext cx="197" cy="134"/>
                <a:chOff x="4632" y="1107"/>
                <a:chExt cx="384" cy="498"/>
              </a:xfrm>
            </p:grpSpPr>
            <p:sp>
              <p:nvSpPr>
                <p:cNvPr id="387" name="Freeform 1043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388" name="Group 1044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389" name="Freeform 1045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0" name="Freeform 1046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1" name="Freeform 1047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56" name="Group 1048"/>
              <p:cNvGrpSpPr>
                <a:grpSpLocks/>
              </p:cNvGrpSpPr>
              <p:nvPr/>
            </p:nvGrpSpPr>
            <p:grpSpPr bwMode="auto">
              <a:xfrm rot="19931270" flipH="1">
                <a:off x="2496" y="922"/>
                <a:ext cx="196" cy="134"/>
                <a:chOff x="4632" y="1107"/>
                <a:chExt cx="384" cy="498"/>
              </a:xfrm>
            </p:grpSpPr>
            <p:sp>
              <p:nvSpPr>
                <p:cNvPr id="382" name="Freeform 1049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383" name="Group 1050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384" name="Freeform 1051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5" name="Freeform 1052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6" name="Freeform 1053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57" name="Group 1054"/>
              <p:cNvGrpSpPr>
                <a:grpSpLocks/>
              </p:cNvGrpSpPr>
              <p:nvPr/>
            </p:nvGrpSpPr>
            <p:grpSpPr bwMode="auto">
              <a:xfrm rot="19931270" flipH="1">
                <a:off x="2672" y="922"/>
                <a:ext cx="197" cy="134"/>
                <a:chOff x="4632" y="1107"/>
                <a:chExt cx="384" cy="498"/>
              </a:xfrm>
            </p:grpSpPr>
            <p:sp>
              <p:nvSpPr>
                <p:cNvPr id="377" name="Freeform 1055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378" name="Group 1056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379" name="Freeform 1057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0" name="Freeform 1058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1" name="Freeform 1059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58" name="Group 1060"/>
              <p:cNvGrpSpPr>
                <a:grpSpLocks/>
              </p:cNvGrpSpPr>
              <p:nvPr/>
            </p:nvGrpSpPr>
            <p:grpSpPr bwMode="auto">
              <a:xfrm rot="19931270" flipH="1">
                <a:off x="2869" y="922"/>
                <a:ext cx="195" cy="134"/>
                <a:chOff x="4632" y="1107"/>
                <a:chExt cx="384" cy="498"/>
              </a:xfrm>
            </p:grpSpPr>
            <p:sp>
              <p:nvSpPr>
                <p:cNvPr id="372" name="Freeform 1061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373" name="Group 1062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374" name="Freeform 1063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5" name="Freeform 1064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6" name="Freeform 1065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59" name="Group 1066"/>
              <p:cNvGrpSpPr>
                <a:grpSpLocks/>
              </p:cNvGrpSpPr>
              <p:nvPr/>
            </p:nvGrpSpPr>
            <p:grpSpPr bwMode="auto">
              <a:xfrm rot="19931270" flipH="1">
                <a:off x="3044" y="922"/>
                <a:ext cx="196" cy="134"/>
                <a:chOff x="4632" y="1107"/>
                <a:chExt cx="384" cy="498"/>
              </a:xfrm>
            </p:grpSpPr>
            <p:sp>
              <p:nvSpPr>
                <p:cNvPr id="367" name="Freeform 1067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368" name="Group 1068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369" name="Freeform 1069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0" name="Freeform 1070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1" name="Freeform 1071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60" name="Group 1072"/>
              <p:cNvGrpSpPr>
                <a:grpSpLocks/>
              </p:cNvGrpSpPr>
              <p:nvPr/>
            </p:nvGrpSpPr>
            <p:grpSpPr bwMode="auto">
              <a:xfrm rot="19931270" flipH="1">
                <a:off x="3240" y="922"/>
                <a:ext cx="197" cy="134"/>
                <a:chOff x="4632" y="1107"/>
                <a:chExt cx="384" cy="498"/>
              </a:xfrm>
            </p:grpSpPr>
            <p:sp>
              <p:nvSpPr>
                <p:cNvPr id="362" name="Freeform 1073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363" name="Group 1074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364" name="Freeform 1075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65" name="Freeform 1076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66" name="Freeform 1077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361" name="Freeform 1078" descr="Пробка"/>
              <p:cNvSpPr>
                <a:spLocks/>
              </p:cNvSpPr>
              <p:nvPr/>
            </p:nvSpPr>
            <p:spPr bwMode="auto">
              <a:xfrm>
                <a:off x="3408" y="952"/>
                <a:ext cx="92" cy="102"/>
              </a:xfrm>
              <a:custGeom>
                <a:avLst/>
                <a:gdLst>
                  <a:gd name="T0" fmla="*/ 82 w 103"/>
                  <a:gd name="T1" fmla="*/ 88 h 131"/>
                  <a:gd name="T2" fmla="*/ 85 w 103"/>
                  <a:gd name="T3" fmla="*/ 88 h 131"/>
                  <a:gd name="T4" fmla="*/ 100 w 103"/>
                  <a:gd name="T5" fmla="*/ 100 h 131"/>
                  <a:gd name="T6" fmla="*/ 67 w 103"/>
                  <a:gd name="T7" fmla="*/ 130 h 131"/>
                  <a:gd name="T8" fmla="*/ 25 w 103"/>
                  <a:gd name="T9" fmla="*/ 109 h 131"/>
                  <a:gd name="T10" fmla="*/ 4 w 103"/>
                  <a:gd name="T11" fmla="*/ 61 h 131"/>
                  <a:gd name="T12" fmla="*/ 5 w 103"/>
                  <a:gd name="T13" fmla="*/ 24 h 131"/>
                  <a:gd name="T14" fmla="*/ 31 w 103"/>
                  <a:gd name="T15" fmla="*/ 4 h 131"/>
                  <a:gd name="T16" fmla="*/ 46 w 103"/>
                  <a:gd name="T17" fmla="*/ 4 h 131"/>
                  <a:gd name="T18" fmla="*/ 79 w 103"/>
                  <a:gd name="T19" fmla="*/ 25 h 131"/>
                  <a:gd name="T20" fmla="*/ 82 w 103"/>
                  <a:gd name="T21" fmla="*/ 70 h 131"/>
                  <a:gd name="T22" fmla="*/ 68 w 103"/>
                  <a:gd name="T23" fmla="*/ 85 h 131"/>
                  <a:gd name="T24" fmla="*/ 82 w 103"/>
                  <a:gd name="T25" fmla="*/ 6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131">
                    <a:moveTo>
                      <a:pt x="82" y="88"/>
                    </a:moveTo>
                    <a:cubicBezTo>
                      <a:pt x="82" y="88"/>
                      <a:pt x="82" y="86"/>
                      <a:pt x="85" y="88"/>
                    </a:cubicBezTo>
                    <a:cubicBezTo>
                      <a:pt x="88" y="90"/>
                      <a:pt x="103" y="93"/>
                      <a:pt x="100" y="100"/>
                    </a:cubicBezTo>
                    <a:cubicBezTo>
                      <a:pt x="97" y="107"/>
                      <a:pt x="79" y="129"/>
                      <a:pt x="67" y="130"/>
                    </a:cubicBezTo>
                    <a:cubicBezTo>
                      <a:pt x="55" y="131"/>
                      <a:pt x="35" y="120"/>
                      <a:pt x="25" y="109"/>
                    </a:cubicBezTo>
                    <a:cubicBezTo>
                      <a:pt x="15" y="98"/>
                      <a:pt x="7" y="75"/>
                      <a:pt x="4" y="61"/>
                    </a:cubicBezTo>
                    <a:cubicBezTo>
                      <a:pt x="1" y="47"/>
                      <a:pt x="0" y="34"/>
                      <a:pt x="5" y="24"/>
                    </a:cubicBezTo>
                    <a:cubicBezTo>
                      <a:pt x="10" y="14"/>
                      <a:pt x="24" y="7"/>
                      <a:pt x="31" y="4"/>
                    </a:cubicBezTo>
                    <a:cubicBezTo>
                      <a:pt x="38" y="1"/>
                      <a:pt x="38" y="0"/>
                      <a:pt x="46" y="4"/>
                    </a:cubicBezTo>
                    <a:cubicBezTo>
                      <a:pt x="54" y="8"/>
                      <a:pt x="73" y="14"/>
                      <a:pt x="79" y="25"/>
                    </a:cubicBezTo>
                    <a:cubicBezTo>
                      <a:pt x="85" y="36"/>
                      <a:pt x="84" y="60"/>
                      <a:pt x="82" y="70"/>
                    </a:cubicBezTo>
                    <a:cubicBezTo>
                      <a:pt x="80" y="80"/>
                      <a:pt x="68" y="85"/>
                      <a:pt x="68" y="85"/>
                    </a:cubicBezTo>
                    <a:cubicBezTo>
                      <a:pt x="68" y="85"/>
                      <a:pt x="79" y="74"/>
                      <a:pt x="82" y="67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0" name="Group 1079"/>
            <p:cNvGrpSpPr>
              <a:grpSpLocks/>
            </p:cNvGrpSpPr>
            <p:nvPr/>
          </p:nvGrpSpPr>
          <p:grpSpPr bwMode="auto">
            <a:xfrm rot="12872968" flipH="1" flipV="1">
              <a:off x="240" y="1152"/>
              <a:ext cx="1174" cy="107"/>
              <a:chOff x="2122" y="922"/>
              <a:chExt cx="1378" cy="134"/>
            </a:xfrm>
          </p:grpSpPr>
          <p:sp>
            <p:nvSpPr>
              <p:cNvPr id="311" name="Freeform 1080" descr="Пробка"/>
              <p:cNvSpPr>
                <a:spLocks/>
              </p:cNvSpPr>
              <p:nvPr/>
            </p:nvSpPr>
            <p:spPr bwMode="auto">
              <a:xfrm>
                <a:off x="2122" y="941"/>
                <a:ext cx="92" cy="102"/>
              </a:xfrm>
              <a:custGeom>
                <a:avLst/>
                <a:gdLst>
                  <a:gd name="T0" fmla="*/ 82 w 103"/>
                  <a:gd name="T1" fmla="*/ 88 h 131"/>
                  <a:gd name="T2" fmla="*/ 85 w 103"/>
                  <a:gd name="T3" fmla="*/ 88 h 131"/>
                  <a:gd name="T4" fmla="*/ 100 w 103"/>
                  <a:gd name="T5" fmla="*/ 100 h 131"/>
                  <a:gd name="T6" fmla="*/ 67 w 103"/>
                  <a:gd name="T7" fmla="*/ 130 h 131"/>
                  <a:gd name="T8" fmla="*/ 25 w 103"/>
                  <a:gd name="T9" fmla="*/ 109 h 131"/>
                  <a:gd name="T10" fmla="*/ 4 w 103"/>
                  <a:gd name="T11" fmla="*/ 61 h 131"/>
                  <a:gd name="T12" fmla="*/ 5 w 103"/>
                  <a:gd name="T13" fmla="*/ 24 h 131"/>
                  <a:gd name="T14" fmla="*/ 31 w 103"/>
                  <a:gd name="T15" fmla="*/ 4 h 131"/>
                  <a:gd name="T16" fmla="*/ 46 w 103"/>
                  <a:gd name="T17" fmla="*/ 4 h 131"/>
                  <a:gd name="T18" fmla="*/ 79 w 103"/>
                  <a:gd name="T19" fmla="*/ 25 h 131"/>
                  <a:gd name="T20" fmla="*/ 82 w 103"/>
                  <a:gd name="T21" fmla="*/ 70 h 131"/>
                  <a:gd name="T22" fmla="*/ 68 w 103"/>
                  <a:gd name="T23" fmla="*/ 85 h 131"/>
                  <a:gd name="T24" fmla="*/ 82 w 103"/>
                  <a:gd name="T25" fmla="*/ 6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131">
                    <a:moveTo>
                      <a:pt x="82" y="88"/>
                    </a:moveTo>
                    <a:cubicBezTo>
                      <a:pt x="82" y="88"/>
                      <a:pt x="82" y="86"/>
                      <a:pt x="85" y="88"/>
                    </a:cubicBezTo>
                    <a:cubicBezTo>
                      <a:pt x="88" y="90"/>
                      <a:pt x="103" y="93"/>
                      <a:pt x="100" y="100"/>
                    </a:cubicBezTo>
                    <a:cubicBezTo>
                      <a:pt x="97" y="107"/>
                      <a:pt x="79" y="129"/>
                      <a:pt x="67" y="130"/>
                    </a:cubicBezTo>
                    <a:cubicBezTo>
                      <a:pt x="55" y="131"/>
                      <a:pt x="35" y="120"/>
                      <a:pt x="25" y="109"/>
                    </a:cubicBezTo>
                    <a:cubicBezTo>
                      <a:pt x="15" y="98"/>
                      <a:pt x="7" y="75"/>
                      <a:pt x="4" y="61"/>
                    </a:cubicBezTo>
                    <a:cubicBezTo>
                      <a:pt x="1" y="47"/>
                      <a:pt x="0" y="34"/>
                      <a:pt x="5" y="24"/>
                    </a:cubicBezTo>
                    <a:cubicBezTo>
                      <a:pt x="10" y="14"/>
                      <a:pt x="24" y="7"/>
                      <a:pt x="31" y="4"/>
                    </a:cubicBezTo>
                    <a:cubicBezTo>
                      <a:pt x="38" y="1"/>
                      <a:pt x="38" y="0"/>
                      <a:pt x="46" y="4"/>
                    </a:cubicBezTo>
                    <a:cubicBezTo>
                      <a:pt x="54" y="8"/>
                      <a:pt x="73" y="14"/>
                      <a:pt x="79" y="25"/>
                    </a:cubicBezTo>
                    <a:cubicBezTo>
                      <a:pt x="85" y="36"/>
                      <a:pt x="84" y="60"/>
                      <a:pt x="82" y="70"/>
                    </a:cubicBezTo>
                    <a:cubicBezTo>
                      <a:pt x="80" y="80"/>
                      <a:pt x="68" y="85"/>
                      <a:pt x="68" y="85"/>
                    </a:cubicBezTo>
                    <a:cubicBezTo>
                      <a:pt x="68" y="85"/>
                      <a:pt x="79" y="74"/>
                      <a:pt x="82" y="67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2" name="Group 1081"/>
              <p:cNvGrpSpPr>
                <a:grpSpLocks/>
              </p:cNvGrpSpPr>
              <p:nvPr/>
            </p:nvGrpSpPr>
            <p:grpSpPr bwMode="auto">
              <a:xfrm rot="19931270" flipH="1">
                <a:off x="2167" y="934"/>
                <a:ext cx="155" cy="112"/>
                <a:chOff x="4632" y="1187"/>
                <a:chExt cx="304" cy="418"/>
              </a:xfrm>
            </p:grpSpPr>
            <p:sp>
              <p:nvSpPr>
                <p:cNvPr id="350" name="Freeform 1082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1" name="Freeform 1083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2" name="Freeform 1084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3" name="Group 1085"/>
              <p:cNvGrpSpPr>
                <a:grpSpLocks/>
              </p:cNvGrpSpPr>
              <p:nvPr/>
            </p:nvGrpSpPr>
            <p:grpSpPr bwMode="auto">
              <a:xfrm rot="19931270" flipH="1">
                <a:off x="2299" y="922"/>
                <a:ext cx="197" cy="134"/>
                <a:chOff x="4632" y="1107"/>
                <a:chExt cx="384" cy="498"/>
              </a:xfrm>
            </p:grpSpPr>
            <p:sp>
              <p:nvSpPr>
                <p:cNvPr id="345" name="Freeform 1086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346" name="Group 1087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347" name="Freeform 1088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8" name="Freeform 1089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9" name="Freeform 1090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14" name="Group 1091"/>
              <p:cNvGrpSpPr>
                <a:grpSpLocks/>
              </p:cNvGrpSpPr>
              <p:nvPr/>
            </p:nvGrpSpPr>
            <p:grpSpPr bwMode="auto">
              <a:xfrm rot="19931270" flipH="1">
                <a:off x="2496" y="922"/>
                <a:ext cx="196" cy="134"/>
                <a:chOff x="4632" y="1107"/>
                <a:chExt cx="384" cy="498"/>
              </a:xfrm>
            </p:grpSpPr>
            <p:sp>
              <p:nvSpPr>
                <p:cNvPr id="340" name="Freeform 1092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341" name="Group 1093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342" name="Freeform 1094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3" name="Freeform 1095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4" name="Freeform 1096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15" name="Group 1097"/>
              <p:cNvGrpSpPr>
                <a:grpSpLocks/>
              </p:cNvGrpSpPr>
              <p:nvPr/>
            </p:nvGrpSpPr>
            <p:grpSpPr bwMode="auto">
              <a:xfrm rot="19931270" flipH="1">
                <a:off x="2672" y="922"/>
                <a:ext cx="197" cy="134"/>
                <a:chOff x="4632" y="1107"/>
                <a:chExt cx="384" cy="498"/>
              </a:xfrm>
            </p:grpSpPr>
            <p:sp>
              <p:nvSpPr>
                <p:cNvPr id="335" name="Freeform 1098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336" name="Group 1099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337" name="Freeform 1100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8" name="Freeform 1101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9" name="Freeform 1102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16" name="Group 1103"/>
              <p:cNvGrpSpPr>
                <a:grpSpLocks/>
              </p:cNvGrpSpPr>
              <p:nvPr/>
            </p:nvGrpSpPr>
            <p:grpSpPr bwMode="auto">
              <a:xfrm rot="19931270" flipH="1">
                <a:off x="2869" y="922"/>
                <a:ext cx="195" cy="134"/>
                <a:chOff x="4632" y="1107"/>
                <a:chExt cx="384" cy="498"/>
              </a:xfrm>
            </p:grpSpPr>
            <p:sp>
              <p:nvSpPr>
                <p:cNvPr id="330" name="Freeform 1104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331" name="Group 1105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332" name="Freeform 1106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3" name="Freeform 1107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4" name="Freeform 1108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17" name="Group 1109"/>
              <p:cNvGrpSpPr>
                <a:grpSpLocks/>
              </p:cNvGrpSpPr>
              <p:nvPr/>
            </p:nvGrpSpPr>
            <p:grpSpPr bwMode="auto">
              <a:xfrm rot="19931270" flipH="1">
                <a:off x="3044" y="922"/>
                <a:ext cx="196" cy="134"/>
                <a:chOff x="4632" y="1107"/>
                <a:chExt cx="384" cy="498"/>
              </a:xfrm>
            </p:grpSpPr>
            <p:sp>
              <p:nvSpPr>
                <p:cNvPr id="325" name="Freeform 1110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326" name="Group 1111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327" name="Freeform 1112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8" name="Freeform 1113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9" name="Freeform 1114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18" name="Group 1115"/>
              <p:cNvGrpSpPr>
                <a:grpSpLocks/>
              </p:cNvGrpSpPr>
              <p:nvPr/>
            </p:nvGrpSpPr>
            <p:grpSpPr bwMode="auto">
              <a:xfrm rot="19931270" flipH="1">
                <a:off x="3240" y="922"/>
                <a:ext cx="197" cy="134"/>
                <a:chOff x="4632" y="1107"/>
                <a:chExt cx="384" cy="498"/>
              </a:xfrm>
            </p:grpSpPr>
            <p:sp>
              <p:nvSpPr>
                <p:cNvPr id="320" name="Freeform 1116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>
                    <a:gd name="T0" fmla="*/ 624 w 624"/>
                    <a:gd name="T1" fmla="*/ 45 h 706"/>
                    <a:gd name="T2" fmla="*/ 368 w 624"/>
                    <a:gd name="T3" fmla="*/ 29 h 706"/>
                    <a:gd name="T4" fmla="*/ 272 w 624"/>
                    <a:gd name="T5" fmla="*/ 221 h 706"/>
                    <a:gd name="T6" fmla="*/ 400 w 624"/>
                    <a:gd name="T7" fmla="*/ 445 h 706"/>
                    <a:gd name="T8" fmla="*/ 368 w 624"/>
                    <a:gd name="T9" fmla="*/ 653 h 706"/>
                    <a:gd name="T10" fmla="*/ 160 w 624"/>
                    <a:gd name="T11" fmla="*/ 701 h 706"/>
                    <a:gd name="T12" fmla="*/ 0 w 624"/>
                    <a:gd name="T13" fmla="*/ 621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321" name="Group 1117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322" name="Freeform 1118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3" name="Freeform 1119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4" name="Freeform 1120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>
                      <a:gd name="T0" fmla="*/ 624 w 624"/>
                      <a:gd name="T1" fmla="*/ 45 h 706"/>
                      <a:gd name="T2" fmla="*/ 368 w 624"/>
                      <a:gd name="T3" fmla="*/ 29 h 706"/>
                      <a:gd name="T4" fmla="*/ 272 w 624"/>
                      <a:gd name="T5" fmla="*/ 221 h 706"/>
                      <a:gd name="T6" fmla="*/ 400 w 624"/>
                      <a:gd name="T7" fmla="*/ 445 h 706"/>
                      <a:gd name="T8" fmla="*/ 368 w 624"/>
                      <a:gd name="T9" fmla="*/ 653 h 706"/>
                      <a:gd name="T10" fmla="*/ 160 w 624"/>
                      <a:gd name="T11" fmla="*/ 701 h 706"/>
                      <a:gd name="T12" fmla="*/ 0 w 624"/>
                      <a:gd name="T13" fmla="*/ 621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319" name="Freeform 1121" descr="Пробка"/>
              <p:cNvSpPr>
                <a:spLocks/>
              </p:cNvSpPr>
              <p:nvPr/>
            </p:nvSpPr>
            <p:spPr bwMode="auto">
              <a:xfrm>
                <a:off x="3408" y="952"/>
                <a:ext cx="92" cy="102"/>
              </a:xfrm>
              <a:custGeom>
                <a:avLst/>
                <a:gdLst>
                  <a:gd name="T0" fmla="*/ 82 w 103"/>
                  <a:gd name="T1" fmla="*/ 88 h 131"/>
                  <a:gd name="T2" fmla="*/ 85 w 103"/>
                  <a:gd name="T3" fmla="*/ 88 h 131"/>
                  <a:gd name="T4" fmla="*/ 100 w 103"/>
                  <a:gd name="T5" fmla="*/ 100 h 131"/>
                  <a:gd name="T6" fmla="*/ 67 w 103"/>
                  <a:gd name="T7" fmla="*/ 130 h 131"/>
                  <a:gd name="T8" fmla="*/ 25 w 103"/>
                  <a:gd name="T9" fmla="*/ 109 h 131"/>
                  <a:gd name="T10" fmla="*/ 4 w 103"/>
                  <a:gd name="T11" fmla="*/ 61 h 131"/>
                  <a:gd name="T12" fmla="*/ 5 w 103"/>
                  <a:gd name="T13" fmla="*/ 24 h 131"/>
                  <a:gd name="T14" fmla="*/ 31 w 103"/>
                  <a:gd name="T15" fmla="*/ 4 h 131"/>
                  <a:gd name="T16" fmla="*/ 46 w 103"/>
                  <a:gd name="T17" fmla="*/ 4 h 131"/>
                  <a:gd name="T18" fmla="*/ 79 w 103"/>
                  <a:gd name="T19" fmla="*/ 25 h 131"/>
                  <a:gd name="T20" fmla="*/ 82 w 103"/>
                  <a:gd name="T21" fmla="*/ 70 h 131"/>
                  <a:gd name="T22" fmla="*/ 68 w 103"/>
                  <a:gd name="T23" fmla="*/ 85 h 131"/>
                  <a:gd name="T24" fmla="*/ 82 w 103"/>
                  <a:gd name="T25" fmla="*/ 6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131">
                    <a:moveTo>
                      <a:pt x="82" y="88"/>
                    </a:moveTo>
                    <a:cubicBezTo>
                      <a:pt x="82" y="88"/>
                      <a:pt x="82" y="86"/>
                      <a:pt x="85" y="88"/>
                    </a:cubicBezTo>
                    <a:cubicBezTo>
                      <a:pt x="88" y="90"/>
                      <a:pt x="103" y="93"/>
                      <a:pt x="100" y="100"/>
                    </a:cubicBezTo>
                    <a:cubicBezTo>
                      <a:pt x="97" y="107"/>
                      <a:pt x="79" y="129"/>
                      <a:pt x="67" y="130"/>
                    </a:cubicBezTo>
                    <a:cubicBezTo>
                      <a:pt x="55" y="131"/>
                      <a:pt x="35" y="120"/>
                      <a:pt x="25" y="109"/>
                    </a:cubicBezTo>
                    <a:cubicBezTo>
                      <a:pt x="15" y="98"/>
                      <a:pt x="7" y="75"/>
                      <a:pt x="4" y="61"/>
                    </a:cubicBezTo>
                    <a:cubicBezTo>
                      <a:pt x="1" y="47"/>
                      <a:pt x="0" y="34"/>
                      <a:pt x="5" y="24"/>
                    </a:cubicBezTo>
                    <a:cubicBezTo>
                      <a:pt x="10" y="14"/>
                      <a:pt x="24" y="7"/>
                      <a:pt x="31" y="4"/>
                    </a:cubicBezTo>
                    <a:cubicBezTo>
                      <a:pt x="38" y="1"/>
                      <a:pt x="38" y="0"/>
                      <a:pt x="46" y="4"/>
                    </a:cubicBezTo>
                    <a:cubicBezTo>
                      <a:pt x="54" y="8"/>
                      <a:pt x="73" y="14"/>
                      <a:pt x="79" y="25"/>
                    </a:cubicBezTo>
                    <a:cubicBezTo>
                      <a:pt x="85" y="36"/>
                      <a:pt x="84" y="60"/>
                      <a:pt x="82" y="70"/>
                    </a:cubicBezTo>
                    <a:cubicBezTo>
                      <a:pt x="80" y="80"/>
                      <a:pt x="68" y="85"/>
                      <a:pt x="68" y="85"/>
                    </a:cubicBezTo>
                    <a:cubicBezTo>
                      <a:pt x="68" y="85"/>
                      <a:pt x="79" y="74"/>
                      <a:pt x="82" y="67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521" name="Group 1122"/>
          <p:cNvGrpSpPr>
            <a:grpSpLocks/>
          </p:cNvGrpSpPr>
          <p:nvPr/>
        </p:nvGrpSpPr>
        <p:grpSpPr bwMode="auto">
          <a:xfrm>
            <a:off x="609600" y="5018088"/>
            <a:ext cx="609600" cy="1403350"/>
            <a:chOff x="384" y="3161"/>
            <a:chExt cx="384" cy="884"/>
          </a:xfrm>
        </p:grpSpPr>
        <p:sp>
          <p:nvSpPr>
            <p:cNvPr id="522" name="Freeform 5" descr="Дуб"/>
            <p:cNvSpPr>
              <a:spLocks/>
            </p:cNvSpPr>
            <p:nvPr/>
          </p:nvSpPr>
          <p:spPr bwMode="auto">
            <a:xfrm rot="588902">
              <a:off x="451" y="3161"/>
              <a:ext cx="209" cy="884"/>
            </a:xfrm>
            <a:custGeom>
              <a:avLst/>
              <a:gdLst>
                <a:gd name="T0" fmla="*/ 144 w 210"/>
                <a:gd name="T1" fmla="*/ 18 h 1269"/>
                <a:gd name="T2" fmla="*/ 210 w 210"/>
                <a:gd name="T3" fmla="*/ 0 h 1269"/>
                <a:gd name="T4" fmla="*/ 48 w 210"/>
                <a:gd name="T5" fmla="*/ 1221 h 1269"/>
                <a:gd name="T6" fmla="*/ 0 w 210"/>
                <a:gd name="T7" fmla="*/ 1269 h 1269"/>
                <a:gd name="T8" fmla="*/ 144 w 210"/>
                <a:gd name="T9" fmla="*/ 21 h 1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269">
                  <a:moveTo>
                    <a:pt x="144" y="18"/>
                  </a:moveTo>
                  <a:lnTo>
                    <a:pt x="210" y="0"/>
                  </a:lnTo>
                  <a:lnTo>
                    <a:pt x="48" y="1221"/>
                  </a:lnTo>
                  <a:lnTo>
                    <a:pt x="0" y="1269"/>
                  </a:lnTo>
                  <a:lnTo>
                    <a:pt x="144" y="21"/>
                  </a:lnTo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3" name="Freeform 6" descr="Дуб"/>
            <p:cNvSpPr>
              <a:spLocks/>
            </p:cNvSpPr>
            <p:nvPr/>
          </p:nvSpPr>
          <p:spPr bwMode="auto">
            <a:xfrm rot="588902">
              <a:off x="397" y="3255"/>
              <a:ext cx="371" cy="415"/>
            </a:xfrm>
            <a:custGeom>
              <a:avLst/>
              <a:gdLst>
                <a:gd name="T0" fmla="*/ 96 w 480"/>
                <a:gd name="T1" fmla="*/ 48 h 672"/>
                <a:gd name="T2" fmla="*/ 480 w 480"/>
                <a:gd name="T3" fmla="*/ 0 h 672"/>
                <a:gd name="T4" fmla="*/ 384 w 480"/>
                <a:gd name="T5" fmla="*/ 624 h 672"/>
                <a:gd name="T6" fmla="*/ 0 w 480"/>
                <a:gd name="T7" fmla="*/ 672 h 672"/>
                <a:gd name="T8" fmla="*/ 96 w 480"/>
                <a:gd name="T9" fmla="*/ 4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672">
                  <a:moveTo>
                    <a:pt x="96" y="48"/>
                  </a:moveTo>
                  <a:lnTo>
                    <a:pt x="480" y="0"/>
                  </a:lnTo>
                  <a:lnTo>
                    <a:pt x="384" y="624"/>
                  </a:lnTo>
                  <a:lnTo>
                    <a:pt x="0" y="672"/>
                  </a:lnTo>
                  <a:lnTo>
                    <a:pt x="96" y="48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13500000" algn="ctr" rotWithShape="0">
                <a:srgbClr val="A4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24" name="Text Box 7"/>
            <p:cNvSpPr txBox="1">
              <a:spLocks noChangeArrowheads="1"/>
            </p:cNvSpPr>
            <p:nvPr/>
          </p:nvSpPr>
          <p:spPr bwMode="auto">
            <a:xfrm rot="588902">
              <a:off x="384" y="3254"/>
              <a:ext cx="34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4000" b="1" i="1"/>
                <a:t>С</a:t>
              </a:r>
            </a:p>
          </p:txBody>
        </p:sp>
      </p:grpSp>
      <p:grpSp>
        <p:nvGrpSpPr>
          <p:cNvPr id="525" name="Group 1123"/>
          <p:cNvGrpSpPr>
            <a:grpSpLocks/>
          </p:cNvGrpSpPr>
          <p:nvPr/>
        </p:nvGrpSpPr>
        <p:grpSpPr bwMode="auto">
          <a:xfrm>
            <a:off x="515938" y="271463"/>
            <a:ext cx="550862" cy="1328737"/>
            <a:chOff x="336" y="240"/>
            <a:chExt cx="347" cy="837"/>
          </a:xfrm>
        </p:grpSpPr>
        <p:sp>
          <p:nvSpPr>
            <p:cNvPr id="526" name="Freeform 13" descr="Дуб"/>
            <p:cNvSpPr>
              <a:spLocks/>
            </p:cNvSpPr>
            <p:nvPr/>
          </p:nvSpPr>
          <p:spPr bwMode="auto">
            <a:xfrm>
              <a:off x="404" y="240"/>
              <a:ext cx="165" cy="837"/>
            </a:xfrm>
            <a:custGeom>
              <a:avLst/>
              <a:gdLst>
                <a:gd name="T0" fmla="*/ 144 w 210"/>
                <a:gd name="T1" fmla="*/ 18 h 1269"/>
                <a:gd name="T2" fmla="*/ 210 w 210"/>
                <a:gd name="T3" fmla="*/ 0 h 1269"/>
                <a:gd name="T4" fmla="*/ 48 w 210"/>
                <a:gd name="T5" fmla="*/ 1221 h 1269"/>
                <a:gd name="T6" fmla="*/ 0 w 210"/>
                <a:gd name="T7" fmla="*/ 1269 h 1269"/>
                <a:gd name="T8" fmla="*/ 144 w 210"/>
                <a:gd name="T9" fmla="*/ 21 h 1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269">
                  <a:moveTo>
                    <a:pt x="144" y="18"/>
                  </a:moveTo>
                  <a:lnTo>
                    <a:pt x="210" y="0"/>
                  </a:lnTo>
                  <a:lnTo>
                    <a:pt x="48" y="1221"/>
                  </a:lnTo>
                  <a:lnTo>
                    <a:pt x="0" y="1269"/>
                  </a:lnTo>
                  <a:lnTo>
                    <a:pt x="144" y="21"/>
                  </a:lnTo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7" name="Freeform 14" descr="Дуб"/>
            <p:cNvSpPr>
              <a:spLocks/>
            </p:cNvSpPr>
            <p:nvPr/>
          </p:nvSpPr>
          <p:spPr bwMode="auto">
            <a:xfrm>
              <a:off x="343" y="327"/>
              <a:ext cx="338" cy="393"/>
            </a:xfrm>
            <a:custGeom>
              <a:avLst/>
              <a:gdLst>
                <a:gd name="T0" fmla="*/ 96 w 480"/>
                <a:gd name="T1" fmla="*/ 48 h 672"/>
                <a:gd name="T2" fmla="*/ 480 w 480"/>
                <a:gd name="T3" fmla="*/ 0 h 672"/>
                <a:gd name="T4" fmla="*/ 384 w 480"/>
                <a:gd name="T5" fmla="*/ 624 h 672"/>
                <a:gd name="T6" fmla="*/ 0 w 480"/>
                <a:gd name="T7" fmla="*/ 672 h 672"/>
                <a:gd name="T8" fmla="*/ 96 w 480"/>
                <a:gd name="T9" fmla="*/ 4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672">
                  <a:moveTo>
                    <a:pt x="96" y="48"/>
                  </a:moveTo>
                  <a:lnTo>
                    <a:pt x="480" y="0"/>
                  </a:lnTo>
                  <a:lnTo>
                    <a:pt x="384" y="624"/>
                  </a:lnTo>
                  <a:lnTo>
                    <a:pt x="0" y="672"/>
                  </a:lnTo>
                  <a:lnTo>
                    <a:pt x="96" y="48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13500000" algn="ctr" rotWithShape="0">
                <a:srgbClr val="A4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28" name="Text Box 15"/>
            <p:cNvSpPr txBox="1">
              <a:spLocks noChangeArrowheads="1"/>
            </p:cNvSpPr>
            <p:nvPr/>
          </p:nvSpPr>
          <p:spPr bwMode="auto">
            <a:xfrm>
              <a:off x="336" y="288"/>
              <a:ext cx="34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4000" b="1" i="1" dirty="0"/>
                <a:t>В</a:t>
              </a:r>
            </a:p>
          </p:txBody>
        </p:sp>
      </p:grpSp>
      <p:grpSp>
        <p:nvGrpSpPr>
          <p:cNvPr id="529" name="Group 1125"/>
          <p:cNvGrpSpPr>
            <a:grpSpLocks/>
          </p:cNvGrpSpPr>
          <p:nvPr/>
        </p:nvGrpSpPr>
        <p:grpSpPr bwMode="auto">
          <a:xfrm>
            <a:off x="7620000" y="4919663"/>
            <a:ext cx="550863" cy="1557337"/>
            <a:chOff x="4812" y="3023"/>
            <a:chExt cx="347" cy="981"/>
          </a:xfrm>
        </p:grpSpPr>
        <p:sp>
          <p:nvSpPr>
            <p:cNvPr id="530" name="Freeform 9" descr="Дуб"/>
            <p:cNvSpPr>
              <a:spLocks/>
            </p:cNvSpPr>
            <p:nvPr/>
          </p:nvSpPr>
          <p:spPr bwMode="auto">
            <a:xfrm rot="427501">
              <a:off x="4887" y="3023"/>
              <a:ext cx="153" cy="981"/>
            </a:xfrm>
            <a:custGeom>
              <a:avLst/>
              <a:gdLst>
                <a:gd name="T0" fmla="*/ 144 w 210"/>
                <a:gd name="T1" fmla="*/ 18 h 1269"/>
                <a:gd name="T2" fmla="*/ 210 w 210"/>
                <a:gd name="T3" fmla="*/ 0 h 1269"/>
                <a:gd name="T4" fmla="*/ 48 w 210"/>
                <a:gd name="T5" fmla="*/ 1221 h 1269"/>
                <a:gd name="T6" fmla="*/ 0 w 210"/>
                <a:gd name="T7" fmla="*/ 1269 h 1269"/>
                <a:gd name="T8" fmla="*/ 144 w 210"/>
                <a:gd name="T9" fmla="*/ 21 h 1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269">
                  <a:moveTo>
                    <a:pt x="144" y="18"/>
                  </a:moveTo>
                  <a:lnTo>
                    <a:pt x="210" y="0"/>
                  </a:lnTo>
                  <a:lnTo>
                    <a:pt x="48" y="1221"/>
                  </a:lnTo>
                  <a:lnTo>
                    <a:pt x="0" y="1269"/>
                  </a:lnTo>
                  <a:lnTo>
                    <a:pt x="144" y="21"/>
                  </a:lnTo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1" name="Freeform 10" descr="Дуб"/>
            <p:cNvSpPr>
              <a:spLocks/>
            </p:cNvSpPr>
            <p:nvPr/>
          </p:nvSpPr>
          <p:spPr bwMode="auto">
            <a:xfrm rot="427501">
              <a:off x="4832" y="3122"/>
              <a:ext cx="327" cy="405"/>
            </a:xfrm>
            <a:custGeom>
              <a:avLst/>
              <a:gdLst>
                <a:gd name="T0" fmla="*/ 96 w 480"/>
                <a:gd name="T1" fmla="*/ 48 h 672"/>
                <a:gd name="T2" fmla="*/ 480 w 480"/>
                <a:gd name="T3" fmla="*/ 0 h 672"/>
                <a:gd name="T4" fmla="*/ 384 w 480"/>
                <a:gd name="T5" fmla="*/ 624 h 672"/>
                <a:gd name="T6" fmla="*/ 0 w 480"/>
                <a:gd name="T7" fmla="*/ 672 h 672"/>
                <a:gd name="T8" fmla="*/ 96 w 480"/>
                <a:gd name="T9" fmla="*/ 4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672">
                  <a:moveTo>
                    <a:pt x="96" y="48"/>
                  </a:moveTo>
                  <a:lnTo>
                    <a:pt x="480" y="0"/>
                  </a:lnTo>
                  <a:lnTo>
                    <a:pt x="384" y="624"/>
                  </a:lnTo>
                  <a:lnTo>
                    <a:pt x="0" y="672"/>
                  </a:lnTo>
                  <a:lnTo>
                    <a:pt x="96" y="48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13500000" algn="ctr" rotWithShape="0">
                <a:srgbClr val="A4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32" name="Text Box 11"/>
            <p:cNvSpPr txBox="1">
              <a:spLocks noChangeArrowheads="1"/>
            </p:cNvSpPr>
            <p:nvPr/>
          </p:nvSpPr>
          <p:spPr bwMode="auto">
            <a:xfrm rot="427501">
              <a:off x="4812" y="3120"/>
              <a:ext cx="32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3600" b="1" i="1"/>
                <a:t>А</a:t>
              </a:r>
            </a:p>
          </p:txBody>
        </p:sp>
      </p:grpSp>
      <p:sp>
        <p:nvSpPr>
          <p:cNvPr id="533" name="Freeform 1129"/>
          <p:cNvSpPr>
            <a:spLocks/>
          </p:cNvSpPr>
          <p:nvPr/>
        </p:nvSpPr>
        <p:spPr bwMode="auto">
          <a:xfrm>
            <a:off x="609600" y="4953000"/>
            <a:ext cx="1371600" cy="1447800"/>
          </a:xfrm>
          <a:custGeom>
            <a:avLst/>
            <a:gdLst>
              <a:gd name="T0" fmla="*/ 0 w 864"/>
              <a:gd name="T1" fmla="*/ 0 h 912"/>
              <a:gd name="T2" fmla="*/ 864 w 864"/>
              <a:gd name="T3" fmla="*/ 0 h 912"/>
              <a:gd name="T4" fmla="*/ 864 w 864"/>
              <a:gd name="T5" fmla="*/ 912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4" h="912">
                <a:moveTo>
                  <a:pt x="0" y="0"/>
                </a:moveTo>
                <a:lnTo>
                  <a:pt x="864" y="0"/>
                </a:lnTo>
                <a:lnTo>
                  <a:pt x="864" y="912"/>
                </a:lnTo>
              </a:path>
            </a:pathLst>
          </a:custGeom>
          <a:noFill/>
          <a:ln w="38100" cmpd="sng">
            <a:solidFill>
              <a:srgbClr val="5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34" name="Group 1137"/>
          <p:cNvGrpSpPr>
            <a:grpSpLocks/>
          </p:cNvGrpSpPr>
          <p:nvPr/>
        </p:nvGrpSpPr>
        <p:grpSpPr bwMode="auto">
          <a:xfrm>
            <a:off x="304800" y="3124200"/>
            <a:ext cx="4132263" cy="3505200"/>
            <a:chOff x="192" y="1872"/>
            <a:chExt cx="2651" cy="2352"/>
          </a:xfrm>
        </p:grpSpPr>
        <p:pic>
          <p:nvPicPr>
            <p:cNvPr id="535" name="Picture 1134" descr="334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968"/>
              <a:ext cx="468" cy="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6" name="Picture 1135" descr="43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7" y="3390"/>
              <a:ext cx="457" cy="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7" name="Picture 1136" descr="533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7" y="1872"/>
              <a:ext cx="466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8" name="TextBox 537"/>
          <p:cNvSpPr txBox="1"/>
          <p:nvPr/>
        </p:nvSpPr>
        <p:spPr>
          <a:xfrm>
            <a:off x="25115" y="121353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ринцип работы </a:t>
            </a: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гарпедонаптов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58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newtonew.com/uploads/ckeditor/4_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584" y="790885"/>
            <a:ext cx="4309908" cy="45003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1722" y="709715"/>
            <a:ext cx="52275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изображении видим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разных круга с радиусами, равными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сторонам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прямоугольного треугольника.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1722" y="188640"/>
            <a:ext cx="83527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Ещё один интересный факт:</a:t>
            </a:r>
            <a:endParaRPr kumimoji="0" lang="ru-RU" altLang="ru-RU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5894919" y="188640"/>
            <a:ext cx="1800000" cy="1800000"/>
          </a:xfrm>
          <a:prstGeom prst="flowChartConnector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6195772" y="4385974"/>
            <a:ext cx="1440000" cy="1440000"/>
          </a:xfrm>
          <a:prstGeom prst="flowChartConnector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716715" y="2704906"/>
            <a:ext cx="1080000" cy="1080000"/>
          </a:xfrm>
          <a:prstGeom prst="flowChartConnector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6711092" y="2412209"/>
            <a:ext cx="1440000" cy="1080000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>
            <a:stCxn id="8" idx="0"/>
          </p:cNvCxnSpPr>
          <p:nvPr/>
        </p:nvCxnSpPr>
        <p:spPr>
          <a:xfrm>
            <a:off x="6915772" y="4385974"/>
            <a:ext cx="0" cy="720000"/>
          </a:xfrm>
          <a:prstGeom prst="line">
            <a:avLst/>
          </a:prstGeom>
          <a:ln w="381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6" idx="0"/>
          </p:cNvCxnSpPr>
          <p:nvPr/>
        </p:nvCxnSpPr>
        <p:spPr>
          <a:xfrm>
            <a:off x="6794919" y="188640"/>
            <a:ext cx="0" cy="900000"/>
          </a:xfrm>
          <a:prstGeom prst="line">
            <a:avLst/>
          </a:prstGeom>
          <a:ln w="381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9" idx="0"/>
          </p:cNvCxnSpPr>
          <p:nvPr/>
        </p:nvCxnSpPr>
        <p:spPr>
          <a:xfrm>
            <a:off x="5256715" y="2704906"/>
            <a:ext cx="0" cy="540000"/>
          </a:xfrm>
          <a:prstGeom prst="line">
            <a:avLst/>
          </a:prstGeom>
          <a:ln w="3810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15772" y="3460485"/>
            <a:ext cx="815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55697" y="2811545"/>
            <a:ext cx="815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15189" y="2591006"/>
            <a:ext cx="815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 flipH="1" flipV="1">
            <a:off x="6794919" y="1088640"/>
            <a:ext cx="636173" cy="1863570"/>
          </a:xfrm>
          <a:prstGeom prst="straightConnector1">
            <a:avLst/>
          </a:prstGeom>
          <a:ln w="38100"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>
            <a:off x="5256715" y="3244906"/>
            <a:ext cx="1454378" cy="0"/>
          </a:xfrm>
          <a:prstGeom prst="straightConnector1">
            <a:avLst/>
          </a:prstGeom>
          <a:ln w="38100">
            <a:solidFill>
              <a:srgbClr val="7030A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>
            <a:off x="6970836" y="3492209"/>
            <a:ext cx="651922" cy="1613765"/>
          </a:xfrm>
          <a:prstGeom prst="straightConnector1">
            <a:avLst/>
          </a:prstGeom>
          <a:ln w="38100">
            <a:solidFill>
              <a:srgbClr val="00B0F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51722" y="2411418"/>
            <a:ext cx="439228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большого круга = Площадь среднего круга + Площадь круга поменьше.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34247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400099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теорему Пифагора можно подставлять абсолютно любые цифры. Она может помочь нам и в повседневной жизни. Например, мы никак не можем выбрать: заказать большую пиццу диаметром 50 см или две диаметром 30 см? Мы с теоремой уже знакомы хорошо и нас не обмануть: площадь одной пиццы в 50 см будет действительно больше, чем площадь двух пицц по 30 см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7499" y="904652"/>
            <a:ext cx="9195021" cy="2956994"/>
            <a:chOff x="33266" y="39958"/>
            <a:chExt cx="9195021" cy="2956994"/>
          </a:xfrm>
        </p:grpSpPr>
        <p:pic>
          <p:nvPicPr>
            <p:cNvPr id="4" name="Picture 6" descr="http://pizzetti.ru/image/cache/data/%D0%9F%D0%B8%D1%86%D1%86%D0%B0/%D0%BE%D1%85%D0%BE%D1%82%D0%B0%20%D0%BA%D1%83%D1%80-440x360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90" r="9126"/>
            <a:stretch/>
          </p:blipFill>
          <p:spPr bwMode="auto">
            <a:xfrm>
              <a:off x="33266" y="39958"/>
              <a:ext cx="2771138" cy="2785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0" descr="https://cs8.pikabu.ru/post_img/2018/03/02/5/og_og_1519977207277060266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72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84" t="18428" b="25213"/>
            <a:stretch/>
          </p:blipFill>
          <p:spPr bwMode="auto">
            <a:xfrm>
              <a:off x="3799127" y="349288"/>
              <a:ext cx="2346177" cy="2161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cs8.pikabu.ru/post_img/2018/03/02/5/og_og_1519977207277060266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72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84" t="18428" b="25213"/>
            <a:stretch/>
          </p:blipFill>
          <p:spPr bwMode="auto">
            <a:xfrm>
              <a:off x="6844772" y="357229"/>
              <a:ext cx="2383515" cy="2195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152908" y="1106814"/>
              <a:ext cx="2490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57837" y="1106813"/>
              <a:ext cx="2303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55976" y="2498675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 </a:t>
              </a:r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см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96469" y="2535287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 </a:t>
              </a:r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см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51722" y="188640"/>
            <a:ext cx="83527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из жизни:</a:t>
            </a:r>
            <a:endParaRPr kumimoji="0" lang="ru-RU" altLang="ru-RU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21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s://android-robot.com/wp-content/uploads/2015/04/%D0%B1%D0%B5%D1%81%D0%BF%D1%80%D0%BE%D0%B2%D0%BE%D0%B4%D0%BD%D0%B0%D1%8F-%D1%81%D0%B2%D1%8F%D0%B7%D1%8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" y="-28082"/>
            <a:ext cx="4213966" cy="4213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s://avatars.mds.yandex.net/get-pdb/234183/f26a8eac-f0f0-4e8c-84d4-e0cea3b37a1a/s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591" y="-63917"/>
            <a:ext cx="4985791" cy="2780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http://promenergo22.ru/images/uslugi/tehza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344" y="2717011"/>
            <a:ext cx="4999742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5838363"/>
            <a:ext cx="7956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Теорема Пифагора широко применяется в строительстве, архитектуре и мобильной связи.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35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79697" y="1128543"/>
            <a:ext cx="2543732" cy="1560877"/>
            <a:chOff x="3786" y="1320"/>
            <a:chExt cx="1659" cy="1103"/>
          </a:xfrm>
        </p:grpSpPr>
        <p:pic>
          <p:nvPicPr>
            <p:cNvPr id="3" name="Picture 7" descr="крыща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86" y="1320"/>
              <a:ext cx="1633" cy="1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 Box 9"/>
            <p:cNvSpPr txBox="1">
              <a:spLocks noChangeArrowheads="1"/>
            </p:cNvSpPr>
            <p:nvPr/>
          </p:nvSpPr>
          <p:spPr bwMode="auto">
            <a:xfrm>
              <a:off x="4970" y="2081"/>
              <a:ext cx="475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000000"/>
                  </a:solidFill>
                </a:rPr>
                <a:t>b/2</a:t>
              </a:r>
              <a:endParaRPr lang="ru-RU" b="1" dirty="0">
                <a:solidFill>
                  <a:srgbClr val="000000"/>
                </a:solidFill>
              </a:endParaRPr>
            </a:p>
          </p:txBody>
        </p:sp>
        <p:sp>
          <p:nvSpPr>
            <p:cNvPr id="5" name="Text Box 14"/>
            <p:cNvSpPr txBox="1">
              <a:spLocks noChangeArrowheads="1"/>
            </p:cNvSpPr>
            <p:nvPr/>
          </p:nvSpPr>
          <p:spPr bwMode="auto">
            <a:xfrm>
              <a:off x="4689" y="2030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0000"/>
                  </a:solidFill>
                </a:rPr>
                <a:t>h</a:t>
              </a:r>
              <a:endParaRPr lang="ru-RU" sz="24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34268" y="188640"/>
            <a:ext cx="83701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itchFamily="2" charset="-122"/>
                <a:cs typeface="Times New Roman" pitchFamily="18" charset="0"/>
              </a:rPr>
              <a:t>При строительстве домов и коттеджей часто встает вопрос о длине стропил для крыши, если уже изготовлены балки.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362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79696" y="3328246"/>
            <a:ext cx="47280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строительстве лестниц необходимо рассчитать длину, ширину каждой ступени, крутизну лестницы.</a:t>
            </a:r>
          </a:p>
        </p:txBody>
      </p:sp>
      <p:pic>
        <p:nvPicPr>
          <p:cNvPr id="9" name="Picture 7" descr="https://steklo-burg.ru/wp-content/uploads/2016/03/cool-stairs-lighting-idea-feat-black-painted-floor-and-modern-glass-stair-railing-desig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28800"/>
            <a:ext cx="331236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6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строительстве мостов, дорог рассчитывают подъемы и спуски.</a:t>
            </a:r>
          </a:p>
        </p:txBody>
      </p:sp>
      <p:pic>
        <p:nvPicPr>
          <p:cNvPr id="3" name="Picture 2" descr="http://2.bp.blogspot.com/-Rk-5wDX9ok0/Vl0p8H15bOI/AAAAAAAAAjs/CxU499gbB8U/s1600/RRTrussBridgeSid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20891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92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56168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731944"/>
            <a:ext cx="9143999" cy="2058137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t">
            <a:normAutofit fontScale="90000"/>
          </a:bodyPr>
          <a:lstStyle/>
          <a:p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</a:rPr>
              <a:t>В прямоугольном 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</a:rPr>
              <a:t>треугольнике катеты равны 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</a:rPr>
              <a:t>3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</a:rPr>
              <a:t>0 см и 40 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</a:rPr>
              <a:t>см. Найдите 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</a:rPr>
              <a:t>гипотенузу этого треугольника.</a:t>
            </a:r>
            <a:endParaRPr lang="ru-RU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32023"/>
            <a:ext cx="9144000" cy="6926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b="1" dirty="0" smtClean="0">
                <a:ln w="190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Задача</a:t>
            </a:r>
            <a:endParaRPr lang="ru-RU" sz="7200" b="1" dirty="0">
              <a:ln w="1905"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5479046" y="2780928"/>
            <a:ext cx="3664954" cy="1952927"/>
          </a:xfrm>
          <a:prstGeom prst="rt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3483586"/>
            <a:ext cx="1152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a=30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024425" y="3172616"/>
            <a:ext cx="615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c</a:t>
            </a:r>
            <a:r>
              <a:rPr lang="ru-RU" sz="3200" b="1" dirty="0" smtClean="0"/>
              <a:t>-?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642749" y="4581128"/>
            <a:ext cx="1058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b</a:t>
            </a:r>
            <a:r>
              <a:rPr lang="ru-RU" sz="3200" b="1" dirty="0" smtClean="0"/>
              <a:t>=40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2780928"/>
            <a:ext cx="3096344" cy="40318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Решение:</a:t>
            </a:r>
          </a:p>
          <a:p>
            <a:pPr marL="342900" indent="-342900">
              <a:buAutoNum type="arabicParenR"/>
            </a:pPr>
            <a:r>
              <a:rPr lang="en-GB" sz="3200" b="1" dirty="0" smtClean="0">
                <a:solidFill>
                  <a:prstClr val="black"/>
                </a:solidFill>
              </a:rPr>
              <a:t> c</a:t>
            </a:r>
            <a:r>
              <a:rPr lang="en-GB" sz="3200" b="1" baseline="30000" dirty="0" smtClean="0">
                <a:solidFill>
                  <a:prstClr val="black"/>
                </a:solidFill>
              </a:rPr>
              <a:t>2 </a:t>
            </a:r>
            <a:r>
              <a:rPr lang="en-GB" sz="3200" b="1" dirty="0" smtClean="0">
                <a:solidFill>
                  <a:prstClr val="black"/>
                </a:solidFill>
              </a:rPr>
              <a:t>= a</a:t>
            </a:r>
            <a:r>
              <a:rPr lang="en-GB" sz="3200" b="1" baseline="30000" dirty="0" smtClean="0">
                <a:solidFill>
                  <a:prstClr val="black"/>
                </a:solidFill>
              </a:rPr>
              <a:t>2</a:t>
            </a:r>
            <a:r>
              <a:rPr lang="en-GB" sz="3200" b="1" dirty="0" smtClean="0">
                <a:solidFill>
                  <a:prstClr val="black"/>
                </a:solidFill>
              </a:rPr>
              <a:t> + b</a:t>
            </a:r>
            <a:r>
              <a:rPr lang="en-GB" sz="3200" b="1" baseline="30000" dirty="0" smtClean="0">
                <a:solidFill>
                  <a:prstClr val="black"/>
                </a:solidFill>
              </a:rPr>
              <a:t>2</a:t>
            </a:r>
            <a:endParaRPr lang="en-GB" sz="3200" b="1" dirty="0" smtClean="0">
              <a:solidFill>
                <a:prstClr val="black"/>
              </a:solidFill>
            </a:endParaRPr>
          </a:p>
          <a:p>
            <a:pPr marL="342900" indent="-342900">
              <a:buAutoNum type="arabicParenR"/>
            </a:pPr>
            <a:r>
              <a:rPr lang="en-GB" sz="3200" b="1" baseline="30000" dirty="0" smtClean="0">
                <a:solidFill>
                  <a:prstClr val="black"/>
                </a:solidFill>
              </a:rPr>
              <a:t> </a:t>
            </a:r>
            <a:r>
              <a:rPr lang="en-GB" sz="3200" b="1" dirty="0">
                <a:solidFill>
                  <a:prstClr val="black"/>
                </a:solidFill>
              </a:rPr>
              <a:t>c</a:t>
            </a:r>
            <a:r>
              <a:rPr lang="en-GB" sz="3200" b="1" baseline="30000" dirty="0" smtClean="0">
                <a:solidFill>
                  <a:prstClr val="black"/>
                </a:solidFill>
              </a:rPr>
              <a:t>2 </a:t>
            </a:r>
            <a:r>
              <a:rPr lang="en-GB" sz="3200" b="1" dirty="0" smtClean="0">
                <a:solidFill>
                  <a:prstClr val="black"/>
                </a:solidFill>
              </a:rPr>
              <a:t>=</a:t>
            </a:r>
            <a:r>
              <a:rPr lang="en-GB" sz="3200" b="1" baseline="30000" dirty="0" smtClean="0">
                <a:solidFill>
                  <a:prstClr val="black"/>
                </a:solidFill>
              </a:rPr>
              <a:t> </a:t>
            </a:r>
            <a:r>
              <a:rPr lang="en-GB" sz="3200" b="1" dirty="0" smtClean="0">
                <a:solidFill>
                  <a:prstClr val="black"/>
                </a:solidFill>
              </a:rPr>
              <a:t>30</a:t>
            </a:r>
            <a:r>
              <a:rPr lang="en-GB" sz="3200" b="1" baseline="30000" dirty="0" smtClean="0">
                <a:solidFill>
                  <a:prstClr val="black"/>
                </a:solidFill>
              </a:rPr>
              <a:t>2</a:t>
            </a:r>
            <a:r>
              <a:rPr lang="en-GB" sz="3200" b="1" dirty="0" smtClean="0">
                <a:solidFill>
                  <a:prstClr val="black"/>
                </a:solidFill>
              </a:rPr>
              <a:t> </a:t>
            </a:r>
            <a:r>
              <a:rPr lang="en-GB" sz="3200" b="1" dirty="0">
                <a:solidFill>
                  <a:prstClr val="black"/>
                </a:solidFill>
              </a:rPr>
              <a:t>+</a:t>
            </a:r>
            <a:r>
              <a:rPr lang="en-GB" sz="3200" b="1" dirty="0" smtClean="0">
                <a:solidFill>
                  <a:prstClr val="black"/>
                </a:solidFill>
              </a:rPr>
              <a:t> 40</a:t>
            </a:r>
            <a:r>
              <a:rPr lang="en-GB" sz="3200" b="1" baseline="30000" dirty="0" smtClean="0">
                <a:solidFill>
                  <a:prstClr val="black"/>
                </a:solidFill>
              </a:rPr>
              <a:t>2</a:t>
            </a:r>
          </a:p>
          <a:p>
            <a:pPr marL="342900" indent="-342900">
              <a:buAutoNum type="arabicParenR"/>
            </a:pPr>
            <a:r>
              <a:rPr lang="en-GB" sz="3200" b="1" dirty="0" smtClean="0">
                <a:solidFill>
                  <a:prstClr val="black"/>
                </a:solidFill>
              </a:rPr>
              <a:t> c</a:t>
            </a:r>
            <a:r>
              <a:rPr lang="en-GB" sz="3200" b="1" baseline="30000" dirty="0" smtClean="0">
                <a:solidFill>
                  <a:prstClr val="black"/>
                </a:solidFill>
              </a:rPr>
              <a:t>2 </a:t>
            </a:r>
            <a:r>
              <a:rPr lang="en-GB" sz="3200" b="1" dirty="0" smtClean="0">
                <a:solidFill>
                  <a:prstClr val="black"/>
                </a:solidFill>
              </a:rPr>
              <a:t>= 900+1600</a:t>
            </a:r>
          </a:p>
          <a:p>
            <a:pPr marL="342900" indent="-342900">
              <a:buAutoNum type="arabicParenR"/>
            </a:pPr>
            <a:r>
              <a:rPr lang="en-GB" sz="3200" b="1" dirty="0">
                <a:solidFill>
                  <a:prstClr val="black"/>
                </a:solidFill>
              </a:rPr>
              <a:t> c</a:t>
            </a:r>
            <a:r>
              <a:rPr lang="en-GB" sz="3200" b="1" baseline="30000" dirty="0">
                <a:solidFill>
                  <a:prstClr val="black"/>
                </a:solidFill>
              </a:rPr>
              <a:t>2 </a:t>
            </a:r>
            <a:r>
              <a:rPr lang="en-GB" sz="3200" b="1" dirty="0" smtClean="0">
                <a:solidFill>
                  <a:prstClr val="black"/>
                </a:solidFill>
              </a:rPr>
              <a:t>= 2500</a:t>
            </a:r>
          </a:p>
          <a:p>
            <a:pPr marL="342900" indent="-342900">
              <a:buAutoNum type="arabicParenR"/>
            </a:pPr>
            <a:r>
              <a:rPr lang="en-GB" sz="3200" b="1" dirty="0" smtClean="0">
                <a:solidFill>
                  <a:prstClr val="black"/>
                </a:solidFill>
              </a:rPr>
              <a:t> c =50,</a:t>
            </a:r>
            <a:endParaRPr lang="ru-RU" sz="3200" b="1" dirty="0" smtClean="0">
              <a:solidFill>
                <a:prstClr val="black"/>
              </a:solidFill>
            </a:endParaRPr>
          </a:p>
          <a:p>
            <a:pPr marL="342900" indent="-342900">
              <a:buAutoNum type="arabicParenR"/>
            </a:pPr>
            <a:r>
              <a:rPr lang="en-GB" sz="3200" b="1" dirty="0" smtClean="0">
                <a:solidFill>
                  <a:prstClr val="black"/>
                </a:solidFill>
              </a:rPr>
              <a:t> </a:t>
            </a:r>
            <a:r>
              <a:rPr lang="en-GB" sz="3200" b="1" dirty="0">
                <a:solidFill>
                  <a:prstClr val="black"/>
                </a:solidFill>
              </a:rPr>
              <a:t>c </a:t>
            </a:r>
            <a:r>
              <a:rPr lang="en-GB" sz="3200" b="1" dirty="0" smtClean="0">
                <a:solidFill>
                  <a:prstClr val="black"/>
                </a:solidFill>
              </a:rPr>
              <a:t>=-50(</a:t>
            </a:r>
            <a:r>
              <a:rPr lang="ru-RU" sz="2400" b="1" dirty="0" smtClean="0">
                <a:solidFill>
                  <a:prstClr val="black"/>
                </a:solidFill>
              </a:rPr>
              <a:t>не имеет смысла</a:t>
            </a:r>
            <a:r>
              <a:rPr lang="ru-RU" sz="3200" b="1" dirty="0" smtClean="0">
                <a:solidFill>
                  <a:prstClr val="black"/>
                </a:solidFill>
              </a:rPr>
              <a:t>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23927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/>
      <p:bldP spid="10" grpId="0"/>
      <p:bldP spid="11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5760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800" b="1" dirty="0" smtClean="0">
                <a:ln w="190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Задача:</a:t>
            </a:r>
            <a:endParaRPr lang="ru-RU" sz="4800" b="1" dirty="0">
              <a:ln w="1905"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ый треугольник 2"/>
          <p:cNvSpPr/>
          <p:nvPr/>
        </p:nvSpPr>
        <p:spPr>
          <a:xfrm>
            <a:off x="2123728" y="1700808"/>
            <a:ext cx="2952328" cy="2592288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804742" y="2780928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774429" y="2933327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311860" y="4292724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</a:t>
            </a:r>
            <a:endParaRPr lang="ru-RU" sz="2400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062711" y="1105166"/>
            <a:ext cx="335803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Дано: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Прямоугольный треугольник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а, в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– катеты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 гипотенуза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/>
            <a:r>
              <a:rPr lang="en-GB" alt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b=6</a:t>
            </a:r>
            <a:r>
              <a:rPr lang="ru-RU" alt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GB" alt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c=10</a:t>
            </a:r>
            <a:r>
              <a:rPr lang="ru-RU" alt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  <a:p>
            <a:pPr lvl="0" eaLnBrk="0" hangingPunct="0"/>
            <a:r>
              <a:rPr kumimoji="0" lang="ru-RU" altLang="ru-RU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Найти:</a:t>
            </a:r>
          </a:p>
          <a:p>
            <a:pPr lvl="0" eaLnBrk="0" hangingPunct="0"/>
            <a:r>
              <a:rPr kumimoji="0" lang="ru-RU" alt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Длину</a:t>
            </a:r>
            <a:r>
              <a:rPr kumimoji="0" lang="ru-RU" altLang="ru-RU" sz="20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катета </a:t>
            </a:r>
            <a:r>
              <a:rPr lang="en-GB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kumimoji="0" lang="ru-RU" alt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4953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4564" y="0"/>
            <a:ext cx="9135616" cy="9087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b="1" dirty="0" smtClean="0">
                <a:ln w="190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Самостоятельная </a:t>
            </a:r>
            <a:r>
              <a:rPr lang="ru-RU" sz="7200" b="1" dirty="0">
                <a:ln w="190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5" y="1748909"/>
            <a:ext cx="4572000" cy="45550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/>
              <a:t>1 </a:t>
            </a:r>
            <a:r>
              <a:rPr lang="ru-RU" sz="2000" b="1" dirty="0" smtClean="0"/>
              <a:t>) </a:t>
            </a:r>
            <a:r>
              <a:rPr lang="ru-RU" b="1" dirty="0" smtClean="0"/>
              <a:t>Треугольник  </a:t>
            </a:r>
            <a:r>
              <a:rPr lang="ru-RU" b="1" dirty="0"/>
              <a:t>АВС  </a:t>
            </a:r>
            <a:r>
              <a:rPr lang="ru-RU" b="1" dirty="0" smtClean="0"/>
              <a:t>- прямоугольный</a:t>
            </a:r>
            <a:r>
              <a:rPr lang="ru-RU" b="1" dirty="0"/>
              <a:t>. </a:t>
            </a:r>
            <a:r>
              <a:rPr lang="ru-RU" b="1" dirty="0" smtClean="0"/>
              <a:t>   Найти АВ. </a:t>
            </a:r>
            <a:endParaRPr lang="ru-RU" b="1" dirty="0"/>
          </a:p>
          <a:p>
            <a:pPr>
              <a:defRPr/>
            </a:pPr>
            <a:endParaRPr lang="ru-RU" dirty="0"/>
          </a:p>
          <a:p>
            <a:pPr>
              <a:buFont typeface="Arial" pitchFamily="34" charset="0"/>
              <a:buChar char="•"/>
              <a:defRPr/>
            </a:pPr>
            <a:endParaRPr lang="ru-RU" dirty="0"/>
          </a:p>
          <a:p>
            <a:pPr>
              <a:buFont typeface="Arial" pitchFamily="34" charset="0"/>
              <a:buChar char="•"/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b="1" dirty="0"/>
              <a:t>2</a:t>
            </a:r>
            <a:r>
              <a:rPr lang="ru-RU" b="1" dirty="0" smtClean="0"/>
              <a:t>) </a:t>
            </a:r>
            <a:r>
              <a:rPr lang="en-US" b="1" dirty="0" smtClean="0"/>
              <a:t>ABCD</a:t>
            </a:r>
            <a:r>
              <a:rPr lang="ru-RU" b="1" dirty="0" smtClean="0"/>
              <a:t> - прямоугольник</a:t>
            </a:r>
            <a:r>
              <a:rPr lang="ru-RU" b="1" dirty="0"/>
              <a:t>. Найти АС.</a:t>
            </a:r>
          </a:p>
          <a:p>
            <a:pPr>
              <a:buFont typeface="Arial" pitchFamily="34" charset="0"/>
              <a:buChar char="•"/>
              <a:defRPr/>
            </a:pPr>
            <a:endParaRPr lang="ru-RU" dirty="0"/>
          </a:p>
          <a:p>
            <a:pPr>
              <a:defRPr/>
            </a:pPr>
            <a:endParaRPr lang="ru-RU" dirty="0">
              <a:solidFill>
                <a:srgbClr val="FF0000"/>
              </a:solidFill>
            </a:endParaRP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b="1" dirty="0" smtClean="0"/>
              <a:t>3)    АВС- равнобедренный, </a:t>
            </a:r>
            <a:r>
              <a:rPr lang="en-US" b="1" dirty="0" smtClean="0"/>
              <a:t>BD</a:t>
            </a:r>
            <a:r>
              <a:rPr lang="ru-RU" b="1" dirty="0" smtClean="0"/>
              <a:t> - высота, АС - основание. Найти </a:t>
            </a:r>
            <a:r>
              <a:rPr lang="ru-RU" b="1" dirty="0"/>
              <a:t>АС</a:t>
            </a:r>
            <a:r>
              <a:rPr lang="ru-RU" b="1" dirty="0" smtClean="0"/>
              <a:t>, если</a:t>
            </a:r>
            <a:r>
              <a:rPr lang="en-US" b="1" dirty="0" smtClean="0"/>
              <a:t> </a:t>
            </a:r>
            <a:r>
              <a:rPr lang="en-US" b="1" dirty="0"/>
              <a:t>BD =12, BA =</a:t>
            </a:r>
            <a:r>
              <a:rPr lang="en-US" b="1" dirty="0" smtClean="0"/>
              <a:t>13</a:t>
            </a:r>
            <a:r>
              <a:rPr lang="ru-RU" b="1" dirty="0" smtClean="0"/>
              <a:t>.</a:t>
            </a:r>
            <a:endParaRPr lang="ru-RU" b="1" dirty="0"/>
          </a:p>
          <a:p>
            <a:pPr>
              <a:buFont typeface="Arial" pitchFamily="34" charset="0"/>
              <a:buChar char="•"/>
              <a:defRPr/>
            </a:pPr>
            <a:endParaRPr lang="ru-RU" dirty="0"/>
          </a:p>
          <a:p>
            <a:pPr>
              <a:buFont typeface="Arial" pitchFamily="34" charset="0"/>
              <a:buChar char="•"/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908719"/>
            <a:ext cx="273504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вариант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908720"/>
            <a:ext cx="282481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вариант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98367" y="165846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1</a:t>
            </a:r>
            <a:r>
              <a:rPr lang="ru-RU" b="1" dirty="0" smtClean="0"/>
              <a:t>) Треугольник </a:t>
            </a:r>
            <a:r>
              <a:rPr lang="ru-RU" b="1" dirty="0"/>
              <a:t>АВС </a:t>
            </a:r>
            <a:r>
              <a:rPr lang="ru-RU" b="1" dirty="0" smtClean="0"/>
              <a:t>- прямоугольный</a:t>
            </a:r>
            <a:r>
              <a:rPr lang="ru-RU" b="1" dirty="0"/>
              <a:t>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Найти </a:t>
            </a:r>
            <a:r>
              <a:rPr lang="ru-RU" b="1" dirty="0"/>
              <a:t>А</a:t>
            </a:r>
            <a:r>
              <a:rPr lang="ru-RU" b="1" dirty="0" smtClean="0"/>
              <a:t>В</a:t>
            </a:r>
            <a:r>
              <a:rPr lang="ru-RU" b="1" dirty="0"/>
              <a:t>.</a:t>
            </a:r>
            <a:endParaRPr lang="en-US" b="1" dirty="0"/>
          </a:p>
          <a:p>
            <a:pPr>
              <a:defRPr/>
            </a:pPr>
            <a:endParaRPr lang="en-US" dirty="0"/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pPr>
              <a:defRPr/>
            </a:pPr>
            <a:r>
              <a:rPr lang="en-US" b="1" dirty="0"/>
              <a:t>2</a:t>
            </a:r>
            <a:r>
              <a:rPr lang="en-US" b="1" dirty="0" smtClean="0"/>
              <a:t>)</a:t>
            </a:r>
            <a:r>
              <a:rPr lang="ru-RU" b="1" dirty="0" smtClean="0"/>
              <a:t> </a:t>
            </a:r>
            <a:r>
              <a:rPr lang="en-US" b="1" dirty="0" smtClean="0"/>
              <a:t>ABCD</a:t>
            </a:r>
            <a:r>
              <a:rPr lang="ru-RU" b="1" dirty="0" smtClean="0"/>
              <a:t> - прямоугольник</a:t>
            </a:r>
            <a:r>
              <a:rPr lang="ru-RU" b="1" dirty="0"/>
              <a:t>. Найти</a:t>
            </a:r>
            <a:r>
              <a:rPr lang="en-US" b="1" dirty="0"/>
              <a:t> BA</a:t>
            </a:r>
            <a:r>
              <a:rPr lang="ru-RU" b="1" dirty="0"/>
              <a:t> .</a:t>
            </a:r>
          </a:p>
          <a:p>
            <a:pPr>
              <a:buFont typeface="Arial" pitchFamily="34" charset="0"/>
              <a:buChar char="•"/>
              <a:defRPr/>
            </a:pPr>
            <a:endParaRPr lang="ru-RU" dirty="0"/>
          </a:p>
          <a:p>
            <a:pPr>
              <a:buFont typeface="Arial" pitchFamily="34" charset="0"/>
              <a:buChar char="•"/>
              <a:defRPr/>
            </a:pPr>
            <a:endParaRPr lang="ru-RU" dirty="0"/>
          </a:p>
          <a:p>
            <a:pPr>
              <a:buFont typeface="Arial" pitchFamily="34" charset="0"/>
              <a:buChar char="•"/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buFont typeface="Arial" pitchFamily="34" charset="0"/>
              <a:buChar char="•"/>
              <a:defRPr/>
            </a:pPr>
            <a:endParaRPr lang="ru-RU" dirty="0"/>
          </a:p>
          <a:p>
            <a:pPr>
              <a:defRPr/>
            </a:pPr>
            <a:r>
              <a:rPr lang="ru-RU" b="1" dirty="0"/>
              <a:t>3) </a:t>
            </a:r>
            <a:r>
              <a:rPr lang="ru-RU" b="1" dirty="0" smtClean="0"/>
              <a:t>   АВС - равнобедренный</a:t>
            </a:r>
            <a:r>
              <a:rPr lang="ru-RU" b="1" dirty="0"/>
              <a:t>, </a:t>
            </a:r>
            <a:r>
              <a:rPr lang="en-US" b="1" dirty="0" smtClean="0"/>
              <a:t>BD</a:t>
            </a:r>
            <a:r>
              <a:rPr lang="ru-RU" b="1" dirty="0" smtClean="0"/>
              <a:t> </a:t>
            </a:r>
            <a:r>
              <a:rPr lang="en-US" b="1" dirty="0" smtClean="0"/>
              <a:t>-</a:t>
            </a:r>
            <a:r>
              <a:rPr lang="ru-RU" b="1" dirty="0" smtClean="0"/>
              <a:t> высота</a:t>
            </a:r>
            <a:r>
              <a:rPr lang="ru-RU" b="1" dirty="0"/>
              <a:t>, </a:t>
            </a:r>
            <a:r>
              <a:rPr lang="ru-RU" b="1" dirty="0" smtClean="0"/>
              <a:t>АС - </a:t>
            </a:r>
            <a:r>
              <a:rPr lang="ru-RU" b="1" dirty="0"/>
              <a:t>основание. Найти АВ, если </a:t>
            </a:r>
            <a:r>
              <a:rPr lang="ru-RU" b="1" dirty="0" smtClean="0"/>
              <a:t>АС =</a:t>
            </a:r>
            <a:r>
              <a:rPr lang="ru-RU" b="1" dirty="0"/>
              <a:t>20, </a:t>
            </a:r>
            <a:r>
              <a:rPr lang="en-US" b="1" dirty="0" smtClean="0"/>
              <a:t>BD</a:t>
            </a:r>
            <a:r>
              <a:rPr lang="ru-RU" b="1" dirty="0" smtClean="0"/>
              <a:t> </a:t>
            </a:r>
            <a:r>
              <a:rPr lang="en-US" b="1" dirty="0" smtClean="0"/>
              <a:t>=</a:t>
            </a:r>
            <a:r>
              <a:rPr lang="en-US" b="1" dirty="0"/>
              <a:t>24</a:t>
            </a:r>
            <a:r>
              <a:rPr lang="ru-RU" b="1" dirty="0"/>
              <a:t>.</a:t>
            </a: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338064" y="4937920"/>
            <a:ext cx="129480" cy="7200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>
            <a:off x="1763688" y="2276872"/>
            <a:ext cx="955596" cy="981571"/>
          </a:xfrm>
          <a:prstGeom prst="rt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1484864" y="2091928"/>
            <a:ext cx="324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A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2653352" y="3042741"/>
            <a:ext cx="3145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B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1475373" y="3044577"/>
            <a:ext cx="307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C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16" name="TextBox 39"/>
          <p:cNvSpPr txBox="1">
            <a:spLocks noChangeArrowheads="1"/>
          </p:cNvSpPr>
          <p:nvPr/>
        </p:nvSpPr>
        <p:spPr bwMode="auto">
          <a:xfrm>
            <a:off x="2119598" y="3228727"/>
            <a:ext cx="368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Calibri" pitchFamily="34" charset="0"/>
              </a:rPr>
              <a:t>15</a:t>
            </a:r>
            <a:endParaRPr lang="ru-RU" sz="1400" b="1" dirty="0">
              <a:latin typeface="Calibri" pitchFamily="34" charset="0"/>
            </a:endParaRPr>
          </a:p>
        </p:txBody>
      </p:sp>
      <p:sp>
        <p:nvSpPr>
          <p:cNvPr id="17" name="TextBox 37"/>
          <p:cNvSpPr txBox="1">
            <a:spLocks noChangeArrowheads="1"/>
          </p:cNvSpPr>
          <p:nvPr/>
        </p:nvSpPr>
        <p:spPr bwMode="auto">
          <a:xfrm>
            <a:off x="1446188" y="2626940"/>
            <a:ext cx="366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Calibri" pitchFamily="34" charset="0"/>
              </a:rPr>
              <a:t>20</a:t>
            </a:r>
            <a:endParaRPr lang="ru-RU" sz="1400" b="1" dirty="0">
              <a:latin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92274" y="3954754"/>
            <a:ext cx="1008063" cy="7191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2027276">
            <a:off x="1595144" y="4298609"/>
            <a:ext cx="1204913" cy="4603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TextBox 11"/>
          <p:cNvSpPr txBox="1">
            <a:spLocks noChangeArrowheads="1"/>
          </p:cNvSpPr>
          <p:nvPr/>
        </p:nvSpPr>
        <p:spPr bwMode="auto">
          <a:xfrm>
            <a:off x="1432893" y="3723287"/>
            <a:ext cx="324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A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2665783" y="3724875"/>
            <a:ext cx="3145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B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2665784" y="4468813"/>
            <a:ext cx="307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C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28" name="TextBox 14"/>
          <p:cNvSpPr txBox="1">
            <a:spLocks noChangeArrowheads="1"/>
          </p:cNvSpPr>
          <p:nvPr/>
        </p:nvSpPr>
        <p:spPr bwMode="auto">
          <a:xfrm>
            <a:off x="2310791" y="4243389"/>
            <a:ext cx="328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D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30" name="TextBox 40"/>
          <p:cNvSpPr txBox="1">
            <a:spLocks noChangeArrowheads="1"/>
          </p:cNvSpPr>
          <p:nvPr/>
        </p:nvSpPr>
        <p:spPr bwMode="auto">
          <a:xfrm>
            <a:off x="2100992" y="4629945"/>
            <a:ext cx="280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Calibri" pitchFamily="34" charset="0"/>
              </a:rPr>
              <a:t>4</a:t>
            </a:r>
            <a:endParaRPr lang="ru-RU" sz="1400" b="1" dirty="0">
              <a:latin typeface="Calibri" pitchFamily="34" charset="0"/>
            </a:endParaRPr>
          </a:p>
        </p:txBody>
      </p:sp>
      <p:sp>
        <p:nvSpPr>
          <p:cNvPr id="31" name="TextBox 40"/>
          <p:cNvSpPr txBox="1">
            <a:spLocks noChangeArrowheads="1"/>
          </p:cNvSpPr>
          <p:nvPr/>
        </p:nvSpPr>
        <p:spPr bwMode="auto">
          <a:xfrm>
            <a:off x="1470144" y="4139406"/>
            <a:ext cx="2760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2" name="Равнобедренный треугольник 31"/>
          <p:cNvSpPr/>
          <p:nvPr/>
        </p:nvSpPr>
        <p:spPr>
          <a:xfrm>
            <a:off x="1607387" y="5445224"/>
            <a:ext cx="1295400" cy="1295400"/>
          </a:xfrm>
          <a:prstGeom prst="triangle">
            <a:avLst>
              <a:gd name="adj" fmla="val 4655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193002" y="5516660"/>
            <a:ext cx="46038" cy="12239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TextBox 11"/>
          <p:cNvSpPr txBox="1">
            <a:spLocks noChangeArrowheads="1"/>
          </p:cNvSpPr>
          <p:nvPr/>
        </p:nvSpPr>
        <p:spPr bwMode="auto">
          <a:xfrm>
            <a:off x="1310830" y="6530069"/>
            <a:ext cx="324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A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35" name="TextBox 12"/>
          <p:cNvSpPr txBox="1">
            <a:spLocks noChangeArrowheads="1"/>
          </p:cNvSpPr>
          <p:nvPr/>
        </p:nvSpPr>
        <p:spPr bwMode="auto">
          <a:xfrm>
            <a:off x="2160587" y="5311525"/>
            <a:ext cx="3145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B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36" name="TextBox 10"/>
          <p:cNvSpPr txBox="1">
            <a:spLocks noChangeArrowheads="1"/>
          </p:cNvSpPr>
          <p:nvPr/>
        </p:nvSpPr>
        <p:spPr bwMode="auto">
          <a:xfrm>
            <a:off x="2863243" y="6524626"/>
            <a:ext cx="307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C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37" name="Прямоугольный треугольник 36"/>
          <p:cNvSpPr/>
          <p:nvPr/>
        </p:nvSpPr>
        <p:spPr>
          <a:xfrm>
            <a:off x="6390273" y="2136352"/>
            <a:ext cx="955596" cy="981571"/>
          </a:xfrm>
          <a:prstGeom prst="rt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>
            <a:off x="6124327" y="1945481"/>
            <a:ext cx="2659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alibri" pitchFamily="34" charset="0"/>
              </a:rPr>
              <a:t>A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39" name="TextBox 12"/>
          <p:cNvSpPr txBox="1">
            <a:spLocks noChangeArrowheads="1"/>
          </p:cNvSpPr>
          <p:nvPr/>
        </p:nvSpPr>
        <p:spPr bwMode="auto">
          <a:xfrm>
            <a:off x="7294330" y="2836329"/>
            <a:ext cx="3145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B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40" name="TextBox 10"/>
          <p:cNvSpPr txBox="1">
            <a:spLocks noChangeArrowheads="1"/>
          </p:cNvSpPr>
          <p:nvPr/>
        </p:nvSpPr>
        <p:spPr bwMode="auto">
          <a:xfrm>
            <a:off x="6084168" y="3117106"/>
            <a:ext cx="307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C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6103597" y="2564904"/>
            <a:ext cx="2967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Calibri" pitchFamily="34" charset="0"/>
              </a:rPr>
              <a:t>9</a:t>
            </a:r>
          </a:p>
        </p:txBody>
      </p:sp>
      <p:sp>
        <p:nvSpPr>
          <p:cNvPr id="42" name="TextBox 37"/>
          <p:cNvSpPr txBox="1">
            <a:spLocks noChangeArrowheads="1"/>
          </p:cNvSpPr>
          <p:nvPr/>
        </p:nvSpPr>
        <p:spPr bwMode="auto">
          <a:xfrm>
            <a:off x="6684367" y="3065138"/>
            <a:ext cx="3674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Calibri" pitchFamily="34" charset="0"/>
              </a:rPr>
              <a:t>12</a:t>
            </a:r>
            <a:endParaRPr lang="ru-RU" sz="1400" b="1" dirty="0">
              <a:latin typeface="Calibri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374750" y="3713957"/>
            <a:ext cx="863600" cy="12239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 rot="19429706">
            <a:off x="6777397" y="3596984"/>
            <a:ext cx="45719" cy="142147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TextBox 11"/>
          <p:cNvSpPr txBox="1">
            <a:spLocks noChangeArrowheads="1"/>
          </p:cNvSpPr>
          <p:nvPr/>
        </p:nvSpPr>
        <p:spPr bwMode="auto">
          <a:xfrm>
            <a:off x="6103597" y="4741863"/>
            <a:ext cx="324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A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46" name="TextBox 12"/>
          <p:cNvSpPr txBox="1">
            <a:spLocks noChangeArrowheads="1"/>
          </p:cNvSpPr>
          <p:nvPr/>
        </p:nvSpPr>
        <p:spPr bwMode="auto">
          <a:xfrm>
            <a:off x="6117297" y="3658155"/>
            <a:ext cx="3145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B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47" name="TextBox 10"/>
          <p:cNvSpPr txBox="1">
            <a:spLocks noChangeArrowheads="1"/>
          </p:cNvSpPr>
          <p:nvPr/>
        </p:nvSpPr>
        <p:spPr bwMode="auto">
          <a:xfrm>
            <a:off x="7200083" y="3691538"/>
            <a:ext cx="307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C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48" name="TextBox 14"/>
          <p:cNvSpPr txBox="1">
            <a:spLocks noChangeArrowheads="1"/>
          </p:cNvSpPr>
          <p:nvPr/>
        </p:nvSpPr>
        <p:spPr bwMode="auto">
          <a:xfrm>
            <a:off x="7255743" y="4783710"/>
            <a:ext cx="328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D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50" name="TextBox 37"/>
          <p:cNvSpPr txBox="1">
            <a:spLocks noChangeArrowheads="1"/>
          </p:cNvSpPr>
          <p:nvPr/>
        </p:nvSpPr>
        <p:spPr bwMode="auto">
          <a:xfrm>
            <a:off x="6653963" y="4486708"/>
            <a:ext cx="1977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400" b="1" dirty="0">
              <a:latin typeface="Calibri" pitchFamily="34" charset="0"/>
            </a:endParaRPr>
          </a:p>
          <a:p>
            <a:r>
              <a:rPr lang="ru-RU" sz="1400" b="1" dirty="0" smtClean="0">
                <a:latin typeface="Calibri" pitchFamily="34" charset="0"/>
              </a:rPr>
              <a:t>8</a:t>
            </a:r>
            <a:endParaRPr lang="ru-RU" sz="1400" b="1" dirty="0">
              <a:latin typeface="Calibri" pitchFamily="34" charset="0"/>
            </a:endParaRPr>
          </a:p>
        </p:txBody>
      </p:sp>
      <p:sp>
        <p:nvSpPr>
          <p:cNvPr id="51" name="Равнобедренный треугольник 50"/>
          <p:cNvSpPr/>
          <p:nvPr/>
        </p:nvSpPr>
        <p:spPr>
          <a:xfrm>
            <a:off x="4852986" y="5185099"/>
            <a:ext cx="129480" cy="7200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14"/>
          <p:cNvSpPr txBox="1">
            <a:spLocks noChangeArrowheads="1"/>
          </p:cNvSpPr>
          <p:nvPr/>
        </p:nvSpPr>
        <p:spPr bwMode="auto">
          <a:xfrm>
            <a:off x="2155621" y="6606481"/>
            <a:ext cx="328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D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53" name="Равнобедренный треугольник 52"/>
          <p:cNvSpPr/>
          <p:nvPr/>
        </p:nvSpPr>
        <p:spPr>
          <a:xfrm>
            <a:off x="6278159" y="5550116"/>
            <a:ext cx="1221441" cy="1194398"/>
          </a:xfrm>
          <a:prstGeom prst="triangle">
            <a:avLst>
              <a:gd name="adj" fmla="val 4655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6823551" y="5599160"/>
            <a:ext cx="45719" cy="114473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TextBox 11"/>
          <p:cNvSpPr txBox="1">
            <a:spLocks noChangeArrowheads="1"/>
          </p:cNvSpPr>
          <p:nvPr/>
        </p:nvSpPr>
        <p:spPr bwMode="auto">
          <a:xfrm>
            <a:off x="6050622" y="6559848"/>
            <a:ext cx="324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A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56" name="TextBox 12"/>
          <p:cNvSpPr txBox="1">
            <a:spLocks noChangeArrowheads="1"/>
          </p:cNvSpPr>
          <p:nvPr/>
        </p:nvSpPr>
        <p:spPr bwMode="auto">
          <a:xfrm>
            <a:off x="6845052" y="5444116"/>
            <a:ext cx="3145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B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57" name="TextBox 10"/>
          <p:cNvSpPr txBox="1">
            <a:spLocks noChangeArrowheads="1"/>
          </p:cNvSpPr>
          <p:nvPr/>
        </p:nvSpPr>
        <p:spPr bwMode="auto">
          <a:xfrm>
            <a:off x="7454853" y="6559748"/>
            <a:ext cx="307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C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58" name="TextBox 14"/>
          <p:cNvSpPr txBox="1">
            <a:spLocks noChangeArrowheads="1"/>
          </p:cNvSpPr>
          <p:nvPr/>
        </p:nvSpPr>
        <p:spPr bwMode="auto">
          <a:xfrm>
            <a:off x="6851727" y="6606481"/>
            <a:ext cx="328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D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61" name="TextBox 37"/>
          <p:cNvSpPr txBox="1">
            <a:spLocks noChangeArrowheads="1"/>
          </p:cNvSpPr>
          <p:nvPr/>
        </p:nvSpPr>
        <p:spPr bwMode="auto">
          <a:xfrm>
            <a:off x="6752844" y="3945593"/>
            <a:ext cx="4670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400" b="1" dirty="0">
              <a:latin typeface="Calibri" pitchFamily="34" charset="0"/>
            </a:endParaRPr>
          </a:p>
          <a:p>
            <a:r>
              <a:rPr lang="ru-RU" sz="1400" b="1" dirty="0" smtClean="0">
                <a:latin typeface="Calibri" pitchFamily="34" charset="0"/>
              </a:rPr>
              <a:t>10</a:t>
            </a:r>
            <a:endParaRPr lang="ru-RU" sz="1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51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 animBg="1"/>
      <p:bldP spid="8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8367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b="1" dirty="0" smtClean="0">
                <a:ln w="190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Решение:</a:t>
            </a:r>
            <a:endParaRPr lang="ru-RU" sz="7200" b="1" dirty="0">
              <a:ln w="1905"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9898" y="1271855"/>
            <a:ext cx="4437881" cy="55861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100" b="1" dirty="0" smtClean="0">
                <a:solidFill>
                  <a:srgbClr val="FF0000"/>
                </a:solidFill>
                <a:latin typeface="Calibri"/>
              </a:rPr>
              <a:t>1</a:t>
            </a:r>
            <a:r>
              <a:rPr lang="ru-RU" sz="2000" b="1" dirty="0" smtClean="0">
                <a:solidFill>
                  <a:srgbClr val="FF0000"/>
                </a:solidFill>
                <a:latin typeface="Calibri"/>
              </a:rPr>
              <a:t>)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AB²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AC²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+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CB²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AB²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20²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+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15²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AB²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625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AB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25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Calibri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Calibri"/>
              </a:rPr>
              <a:t>)</a:t>
            </a:r>
            <a:r>
              <a:rPr lang="ru-RU" sz="20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ACD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-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прямоугольный</a:t>
            </a:r>
            <a:endParaRPr lang="ru-RU" sz="2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AC²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AD²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+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DC²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AC²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4²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+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3²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AC²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25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AC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5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Calibri"/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  <a:latin typeface="Calibri"/>
              </a:rPr>
              <a:t>)</a:t>
            </a:r>
            <a:r>
              <a:rPr lang="ru-RU" sz="20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ABD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- прямоугольный</a:t>
            </a:r>
            <a:endParaRPr lang="ru-RU" sz="2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AD²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AB²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-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BD²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AD²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13²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-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12²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AD²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25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AD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5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AC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2AD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*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5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10</a:t>
            </a:r>
            <a:endParaRPr lang="ru-RU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898" y="623351"/>
            <a:ext cx="443788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вариант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983" y="1287244"/>
            <a:ext cx="4716016" cy="55707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latin typeface="Calibri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Calibri"/>
              </a:rPr>
              <a:t>)</a:t>
            </a:r>
            <a:r>
              <a:rPr lang="ru-RU" sz="20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AB²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AC²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+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CB²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514350" lvl="0" indent="-514350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BC²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1</a:t>
            </a:r>
            <a:r>
              <a:rPr lang="ru-RU" sz="2000" b="1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Calibri"/>
              </a:rPr>
              <a:t>+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Calibri"/>
              </a:rPr>
              <a:t>9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²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514350" lvl="0" indent="-514350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BC²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225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514350" lvl="0" indent="-514350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BC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15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514350" lvl="0" indent="-514350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latin typeface="Calibri"/>
              </a:rPr>
              <a:t>2)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BAD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- 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прямоугольный</a:t>
            </a:r>
            <a:endParaRPr lang="ru-RU" sz="2000" b="1" dirty="0">
              <a:solidFill>
                <a:prstClr val="black"/>
              </a:solidFill>
              <a:latin typeface="Calibri"/>
            </a:endParaRPr>
          </a:p>
          <a:p>
            <a:pPr marL="514350" lvl="0" indent="-514350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BA²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BD²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-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AD²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514350" lvl="0" indent="-514350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BA²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10²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-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8²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514350" lvl="0" indent="-514350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BA²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36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514350" lvl="0" indent="-514350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BA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6</a:t>
            </a:r>
            <a:endParaRPr lang="ru-RU" sz="2000" b="1" dirty="0" smtClean="0">
              <a:solidFill>
                <a:prstClr val="black"/>
              </a:solidFill>
              <a:latin typeface="Calibri"/>
            </a:endParaRPr>
          </a:p>
          <a:p>
            <a:pPr marL="514350" lvl="0" indent="-514350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latin typeface="Calibri"/>
              </a:rPr>
              <a:t>3)</a:t>
            </a:r>
            <a:r>
              <a:rPr lang="ru-RU" sz="2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ABD </a:t>
            </a:r>
            <a:r>
              <a:rPr lang="ru-RU" sz="2000" b="1" dirty="0">
                <a:solidFill>
                  <a:prstClr val="black"/>
                </a:solidFill>
                <a:latin typeface="Calibri"/>
              </a:rPr>
              <a:t>- прямоугольный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514350" lvl="0" indent="-51435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AD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½AC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10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; </a:t>
            </a:r>
            <a:endParaRPr lang="ru-RU" sz="2000" b="1" dirty="0">
              <a:solidFill>
                <a:prstClr val="black"/>
              </a:solidFill>
              <a:latin typeface="Calibri"/>
            </a:endParaRPr>
          </a:p>
          <a:p>
            <a:pPr marL="514350" lvl="0" indent="-514350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  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AB²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AD²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+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BD²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514350" lvl="0" indent="-514350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  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AB²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10²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+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24²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514350" lvl="0" indent="-514350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  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AB²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676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514350" lvl="0" indent="-514350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  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AB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26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19970" y="640913"/>
            <a:ext cx="4711403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вариант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902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0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72816"/>
            <a:ext cx="8640960" cy="1872208"/>
          </a:xfrm>
        </p:spPr>
        <p:txBody>
          <a:bodyPr>
            <a:normAutofit fontScale="92500" lnSpcReduction="20000"/>
          </a:bodyPr>
          <a:lstStyle/>
          <a:p>
            <a:r>
              <a:rPr lang="ru-RU" sz="3200" b="1" dirty="0" smtClean="0">
                <a:ln>
                  <a:solidFill>
                    <a:schemeClr val="tx1"/>
                  </a:solidFill>
                </a:ln>
              </a:rPr>
              <a:t>1) Как формулируется теорема Пифагора?</a:t>
            </a:r>
          </a:p>
          <a:p>
            <a:pPr marL="0" indent="0">
              <a:buNone/>
            </a:pPr>
            <a:endParaRPr lang="ru-RU" sz="3200" b="1" dirty="0" smtClean="0">
              <a:ln>
                <a:solidFill>
                  <a:schemeClr val="tx1"/>
                </a:solidFill>
              </a:ln>
            </a:endParaRPr>
          </a:p>
          <a:p>
            <a:r>
              <a:rPr lang="ru-RU" sz="3200" b="1" dirty="0" smtClean="0">
                <a:ln>
                  <a:solidFill>
                    <a:schemeClr val="tx1"/>
                  </a:solidFill>
                </a:ln>
              </a:rPr>
              <a:t>2) К любым ли треугольникам ее можно применить?</a:t>
            </a:r>
            <a:endParaRPr lang="ru-RU" sz="32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5760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800" b="1" dirty="0" smtClean="0">
                <a:ln w="190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Ответьте на вопросы устно:</a:t>
            </a:r>
            <a:endParaRPr lang="ru-RU" sz="4800" b="1" dirty="0">
              <a:ln w="1905"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37112"/>
            <a:ext cx="8100392" cy="1943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10223" y="4149080"/>
            <a:ext cx="784060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smtClean="0"/>
              <a:t>Назовите треугольники</a:t>
            </a:r>
            <a:r>
              <a:rPr lang="ru-RU" sz="2000" b="1" dirty="0" smtClean="0"/>
              <a:t>, к которым применима теорема Пифагора?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61956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95151" y="2420888"/>
            <a:ext cx="3549650" cy="579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l"/>
            <a:r>
              <a:rPr lang="ru-RU" sz="3200" dirty="0"/>
              <a:t>«Я повторил…»</a:t>
            </a:r>
            <a:endParaRPr lang="ru-RU" sz="2000" b="0" i="0" dirty="0">
              <a:solidFill>
                <a:schemeClr val="tx1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95151" y="3370709"/>
            <a:ext cx="4139952" cy="579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ru-RU" sz="3200" dirty="0"/>
              <a:t>«Я узнал…»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91604" y="4340324"/>
            <a:ext cx="5004048" cy="579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ru-RU" sz="3200" dirty="0"/>
              <a:t>«Я научился решать…»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20551" y="5301208"/>
            <a:ext cx="5796135" cy="579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ru-RU" sz="3200" dirty="0"/>
              <a:t>«Мне понравилось…»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95151" y="6165304"/>
            <a:ext cx="7308304" cy="579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ru-RU" sz="3200" dirty="0"/>
              <a:t>«Теорема Пифагора звучит так…»</a:t>
            </a:r>
          </a:p>
        </p:txBody>
      </p:sp>
      <p:sp>
        <p:nvSpPr>
          <p:cNvPr id="9" name="Заголовок 1"/>
          <p:cNvSpPr txBox="1">
            <a:spLocks noGrp="1"/>
          </p:cNvSpPr>
          <p:nvPr>
            <p:ph type="title"/>
          </p:nvPr>
        </p:nvSpPr>
        <p:spPr>
          <a:xfrm>
            <a:off x="251520" y="260648"/>
            <a:ext cx="8640960" cy="13681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000" b="1" dirty="0" smtClean="0">
                <a:ln w="190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Замечательная теорема</a:t>
            </a:r>
            <a:endParaRPr lang="ru-RU" sz="6000" b="1" dirty="0">
              <a:ln w="1905"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67" y="2165456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31565"/>
            <a:ext cx="1559657" cy="1089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8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9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66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9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66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9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66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9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66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9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66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90494" y="2877027"/>
            <a:ext cx="7408333" cy="3450696"/>
          </a:xfrm>
          <a:ln w="38100"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/>
              <a:t>П. 54, № 483 (б), 484 (а).</a:t>
            </a:r>
          </a:p>
          <a:p>
            <a:r>
              <a:rPr lang="ru-RU" sz="4000" b="1" dirty="0" smtClean="0"/>
              <a:t>Исследовательская работа:</a:t>
            </a:r>
          </a:p>
          <a:p>
            <a:pPr marL="0" indent="0">
              <a:buNone/>
            </a:pPr>
            <a:r>
              <a:rPr lang="ru-RU" sz="4000" b="1" dirty="0" smtClean="0"/>
              <a:t>   «Существуют ли другие</a:t>
            </a:r>
          </a:p>
          <a:p>
            <a:pPr marL="0" indent="0">
              <a:buNone/>
            </a:pPr>
            <a:r>
              <a:rPr lang="ru-RU" sz="4000" b="1" dirty="0" smtClean="0"/>
              <a:t>     доказательства </a:t>
            </a:r>
            <a:r>
              <a:rPr lang="ru-RU" sz="4000" b="1" dirty="0"/>
              <a:t>теоремы?»</a:t>
            </a:r>
          </a:p>
          <a:p>
            <a:pPr marL="0" indent="0">
              <a:buNone/>
            </a:pPr>
            <a:endParaRPr lang="ru-RU" sz="4000" b="1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251520" y="260648"/>
            <a:ext cx="8640960" cy="13681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600" b="1" dirty="0" smtClean="0">
                <a:ln w="190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Домашнее задание</a:t>
            </a:r>
            <a:endParaRPr lang="ru-RU" sz="6600" b="1" dirty="0">
              <a:ln w="1905"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1984698" cy="1248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556792"/>
            <a:ext cx="1997042" cy="1268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697585"/>
            <a:ext cx="1096979" cy="1160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3841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ceritalucu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516200"/>
            <a:ext cx="5184576" cy="4341800"/>
          </a:xfrm>
        </p:spPr>
      </p:pic>
      <p:sp>
        <p:nvSpPr>
          <p:cNvPr id="2" name="Прямоугольник 1"/>
          <p:cNvSpPr/>
          <p:nvPr/>
        </p:nvSpPr>
        <p:spPr>
          <a:xfrm>
            <a:off x="1331640" y="476672"/>
            <a:ext cx="6843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918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36000">
              <a:srgbClr val="FFEFD1">
                <a:lumMod val="0"/>
                <a:lumOff val="100000"/>
                <a:alpha val="0"/>
              </a:srgbClr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Группа 56"/>
          <p:cNvGrpSpPr/>
          <p:nvPr/>
        </p:nvGrpSpPr>
        <p:grpSpPr>
          <a:xfrm>
            <a:off x="366604" y="680905"/>
            <a:ext cx="1766810" cy="1440160"/>
            <a:chOff x="-2490559" y="1756267"/>
            <a:chExt cx="1766810" cy="1440160"/>
          </a:xfrm>
        </p:grpSpPr>
        <p:sp>
          <p:nvSpPr>
            <p:cNvPr id="60" name="TextBox 59"/>
            <p:cNvSpPr txBox="1"/>
            <p:nvPr/>
          </p:nvSpPr>
          <p:spPr>
            <a:xfrm>
              <a:off x="-2451941" y="1978860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Сумма углов треугольника равна 180°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Овал 58"/>
            <p:cNvSpPr/>
            <p:nvPr/>
          </p:nvSpPr>
          <p:spPr>
            <a:xfrm>
              <a:off x="-2490559" y="1756267"/>
              <a:ext cx="1728192" cy="14401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036" y="0"/>
            <a:ext cx="8692535" cy="62068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b="1" dirty="0" smtClean="0">
                <a:ln w="190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Кластер</a:t>
            </a:r>
            <a:endParaRPr lang="ru-RU" sz="4800" dirty="0"/>
          </a:p>
        </p:txBody>
      </p:sp>
      <p:sp>
        <p:nvSpPr>
          <p:cNvPr id="4" name="Овал 3"/>
          <p:cNvSpPr/>
          <p:nvPr/>
        </p:nvSpPr>
        <p:spPr>
          <a:xfrm>
            <a:off x="3347864" y="2780928"/>
            <a:ext cx="2520280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2866112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Прямоугольный треугольник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827584" y="2328957"/>
            <a:ext cx="1872208" cy="1440160"/>
            <a:chOff x="827584" y="2328957"/>
            <a:chExt cx="1872208" cy="1440160"/>
          </a:xfrm>
        </p:grpSpPr>
        <p:sp>
          <p:nvSpPr>
            <p:cNvPr id="8" name="Овал 7"/>
            <p:cNvSpPr/>
            <p:nvPr/>
          </p:nvSpPr>
          <p:spPr>
            <a:xfrm>
              <a:off x="899592" y="2328957"/>
              <a:ext cx="1728192" cy="14401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7584" y="2492896"/>
              <a:ext cx="18722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Два угла острых и один прямой (90°)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6403" y="3847981"/>
            <a:ext cx="2592288" cy="2054860"/>
            <a:chOff x="66403" y="3847981"/>
            <a:chExt cx="2592288" cy="2054860"/>
          </a:xfrm>
        </p:grpSpPr>
        <p:sp>
          <p:nvSpPr>
            <p:cNvPr id="10" name="Овал 9"/>
            <p:cNvSpPr/>
            <p:nvPr/>
          </p:nvSpPr>
          <p:spPr>
            <a:xfrm>
              <a:off x="66403" y="3847981"/>
              <a:ext cx="2592288" cy="20548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8411" y="4122946"/>
              <a:ext cx="244827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равнобедренном прямоугольном треугольнике высота равна половине гипотенузы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6512480" y="2157470"/>
            <a:ext cx="2235983" cy="1667574"/>
            <a:chOff x="3059832" y="4339880"/>
            <a:chExt cx="1584176" cy="1570796"/>
          </a:xfrm>
        </p:grpSpPr>
        <p:sp>
          <p:nvSpPr>
            <p:cNvPr id="13" name="Овал 12"/>
            <p:cNvSpPr/>
            <p:nvPr/>
          </p:nvSpPr>
          <p:spPr>
            <a:xfrm>
              <a:off x="3059832" y="4339880"/>
              <a:ext cx="1584176" cy="14401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31062" y="4587237"/>
              <a:ext cx="14417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Против большей стороны лежит больший угол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5029758" y="3912136"/>
            <a:ext cx="1584176" cy="1440160"/>
            <a:chOff x="5059288" y="4174750"/>
            <a:chExt cx="1584176" cy="1440160"/>
          </a:xfrm>
        </p:grpSpPr>
        <p:sp>
          <p:nvSpPr>
            <p:cNvPr id="15" name="Овал 14"/>
            <p:cNvSpPr/>
            <p:nvPr/>
          </p:nvSpPr>
          <p:spPr>
            <a:xfrm>
              <a:off x="5059288" y="4174750"/>
              <a:ext cx="1584176" cy="14401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59288" y="4233110"/>
              <a:ext cx="158417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Сумма острых углов равна 90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°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693396" y="3745662"/>
            <a:ext cx="2378527" cy="1980618"/>
            <a:chOff x="572716" y="4024388"/>
            <a:chExt cx="2448272" cy="1980618"/>
          </a:xfrm>
        </p:grpSpPr>
        <p:sp>
          <p:nvSpPr>
            <p:cNvPr id="18" name="Овал 17"/>
            <p:cNvSpPr/>
            <p:nvPr/>
          </p:nvSpPr>
          <p:spPr>
            <a:xfrm>
              <a:off x="572716" y="4024388"/>
              <a:ext cx="2448272" cy="18722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4724" y="4096791"/>
              <a:ext cx="2376264" cy="190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Углы</a:t>
              </a:r>
            </a:p>
            <a:p>
              <a:pPr algn="ctr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равнобедренного прямоугольного треугольника</a:t>
              </a:r>
            </a:p>
            <a:p>
              <a:pPr algn="ctr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45°, 45°,90°</a:t>
              </a:r>
            </a:p>
            <a:p>
              <a:pPr algn="ctr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2705708" y="4017547"/>
            <a:ext cx="2304256" cy="1440160"/>
            <a:chOff x="6444208" y="2328957"/>
            <a:chExt cx="2304256" cy="1440160"/>
          </a:xfrm>
        </p:grpSpPr>
        <p:sp>
          <p:nvSpPr>
            <p:cNvPr id="20" name="Овал 19"/>
            <p:cNvSpPr/>
            <p:nvPr/>
          </p:nvSpPr>
          <p:spPr>
            <a:xfrm>
              <a:off x="6444208" y="2328957"/>
              <a:ext cx="2232248" cy="14401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44208" y="2485345"/>
              <a:ext cx="23042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Может быть разносторонним и равнобедренным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6415725" y="664355"/>
            <a:ext cx="2570796" cy="1440160"/>
            <a:chOff x="6334302" y="746762"/>
            <a:chExt cx="1703758" cy="1440160"/>
          </a:xfrm>
        </p:grpSpPr>
        <p:sp>
          <p:nvSpPr>
            <p:cNvPr id="24" name="Овал 23"/>
            <p:cNvSpPr/>
            <p:nvPr/>
          </p:nvSpPr>
          <p:spPr>
            <a:xfrm>
              <a:off x="6334302" y="746762"/>
              <a:ext cx="1584176" cy="14401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34302" y="942461"/>
              <a:ext cx="17037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Катет, лежащий </a:t>
              </a:r>
              <a:b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против угла 30</a:t>
              </a:r>
              <a:r>
                <a:rPr lang="he-IL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֯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b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½ гипотенузы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4436281" y="691757"/>
            <a:ext cx="1728192" cy="1690675"/>
            <a:chOff x="3475122" y="764704"/>
            <a:chExt cx="1728192" cy="1690675"/>
          </a:xfrm>
        </p:grpSpPr>
        <p:sp>
          <p:nvSpPr>
            <p:cNvPr id="26" name="Овал 25"/>
            <p:cNvSpPr/>
            <p:nvPr/>
          </p:nvSpPr>
          <p:spPr>
            <a:xfrm>
              <a:off x="3475122" y="764704"/>
              <a:ext cx="1728192" cy="16906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75122" y="810880"/>
              <a:ext cx="172819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Длина гипотенузы меньше суммы длин катетов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9" name="Прямая со стрелкой 28"/>
          <p:cNvCxnSpPr/>
          <p:nvPr/>
        </p:nvCxnSpPr>
        <p:spPr>
          <a:xfrm flipV="1">
            <a:off x="5228486" y="2464882"/>
            <a:ext cx="116339" cy="370519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 flipV="1">
            <a:off x="1979712" y="1844824"/>
            <a:ext cx="1800200" cy="1008112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9" idx="3"/>
          </p:cNvCxnSpPr>
          <p:nvPr/>
        </p:nvCxnSpPr>
        <p:spPr>
          <a:xfrm flipH="1" flipV="1">
            <a:off x="2699792" y="3000728"/>
            <a:ext cx="612626" cy="191362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2411760" y="3573016"/>
            <a:ext cx="1224136" cy="54993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4263400" y="3741656"/>
            <a:ext cx="151636" cy="300515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5297584" y="3675374"/>
            <a:ext cx="194883" cy="285381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5724128" y="3501008"/>
            <a:ext cx="1080120" cy="648072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V="1">
            <a:off x="5912445" y="3049037"/>
            <a:ext cx="504056" cy="143053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V="1">
            <a:off x="5623637" y="1988840"/>
            <a:ext cx="1147956" cy="952085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2843808" y="5389261"/>
            <a:ext cx="410860" cy="41231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3603377" y="5457707"/>
            <a:ext cx="194883" cy="285381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Группа 46"/>
          <p:cNvGrpSpPr/>
          <p:nvPr/>
        </p:nvGrpSpPr>
        <p:grpSpPr>
          <a:xfrm>
            <a:off x="1250009" y="5801579"/>
            <a:ext cx="2323502" cy="1032826"/>
            <a:chOff x="6444208" y="2306278"/>
            <a:chExt cx="2304256" cy="1462839"/>
          </a:xfrm>
        </p:grpSpPr>
        <p:sp>
          <p:nvSpPr>
            <p:cNvPr id="48" name="Овал 47"/>
            <p:cNvSpPr/>
            <p:nvPr/>
          </p:nvSpPr>
          <p:spPr>
            <a:xfrm>
              <a:off x="6444208" y="2328957"/>
              <a:ext cx="2232248" cy="14401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444208" y="2306278"/>
              <a:ext cx="2304256" cy="1438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Углы </a:t>
              </a:r>
              <a:b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основании равны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3573511" y="5405302"/>
            <a:ext cx="3294206" cy="1415857"/>
            <a:chOff x="5059288" y="4168248"/>
            <a:chExt cx="1584176" cy="1446662"/>
          </a:xfrm>
        </p:grpSpPr>
        <p:sp>
          <p:nvSpPr>
            <p:cNvPr id="51" name="Овал 50"/>
            <p:cNvSpPr/>
            <p:nvPr/>
          </p:nvSpPr>
          <p:spPr>
            <a:xfrm>
              <a:off x="5059288" y="4174750"/>
              <a:ext cx="1584176" cy="14401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113085" y="4168248"/>
              <a:ext cx="148415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Медиана, </a:t>
              </a:r>
              <a:b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проведенная к основанию является биссектрисой и высотой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2586683" y="735463"/>
            <a:ext cx="1643601" cy="1586965"/>
            <a:chOff x="3467666" y="764704"/>
            <a:chExt cx="1735648" cy="1690675"/>
          </a:xfrm>
        </p:grpSpPr>
        <p:sp>
          <p:nvSpPr>
            <p:cNvPr id="54" name="Овал 53"/>
            <p:cNvSpPr/>
            <p:nvPr/>
          </p:nvSpPr>
          <p:spPr>
            <a:xfrm>
              <a:off x="3475122" y="764704"/>
              <a:ext cx="1728192" cy="16906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67666" y="1060273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Гипотенуза больше </a:t>
              </a:r>
              <a:b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катета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6" name="Прямая со стрелкой 55"/>
          <p:cNvCxnSpPr/>
          <p:nvPr/>
        </p:nvCxnSpPr>
        <p:spPr>
          <a:xfrm flipH="1" flipV="1">
            <a:off x="3974176" y="2169813"/>
            <a:ext cx="440860" cy="611115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7092280" y="5755352"/>
            <a:ext cx="360040" cy="326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7485620" y="5755352"/>
            <a:ext cx="360040" cy="326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7882659" y="5755352"/>
            <a:ext cx="360040" cy="326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8275803" y="5755352"/>
            <a:ext cx="360040" cy="326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7092280" y="6116412"/>
            <a:ext cx="360040" cy="326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7485620" y="6116412"/>
            <a:ext cx="360040" cy="326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7882659" y="6116412"/>
            <a:ext cx="360040" cy="326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8275803" y="6116412"/>
            <a:ext cx="360040" cy="326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7092280" y="6483943"/>
            <a:ext cx="360040" cy="326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7485620" y="6483943"/>
            <a:ext cx="360040" cy="326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10</a:t>
            </a:r>
            <a:endParaRPr lang="ru-RU" sz="1500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7882659" y="6483943"/>
            <a:ext cx="360040" cy="326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11</a:t>
            </a:r>
            <a:endParaRPr lang="ru-RU" sz="1500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8275803" y="6483943"/>
            <a:ext cx="360040" cy="326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12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98118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4860032" cy="61599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b="1" kern="900" dirty="0" smtClean="0"/>
              <a:t>Что </a:t>
            </a:r>
            <a:r>
              <a:rPr lang="ru-RU" b="1" kern="900" dirty="0"/>
              <a:t>такое квадрат</a:t>
            </a:r>
            <a:r>
              <a:rPr lang="ru-RU" b="1" kern="900" dirty="0" smtClean="0"/>
              <a:t>?</a:t>
            </a:r>
          </a:p>
          <a:p>
            <a:pPr marL="0" indent="0">
              <a:spcBef>
                <a:spcPts val="0"/>
              </a:spcBef>
              <a:buNone/>
            </a:pPr>
            <a:endParaRPr lang="ru-RU" b="1" kern="900" dirty="0"/>
          </a:p>
          <a:p>
            <a:pPr>
              <a:spcBef>
                <a:spcPts val="0"/>
              </a:spcBef>
            </a:pPr>
            <a:r>
              <a:rPr lang="ru-RU" b="1" kern="900" dirty="0" smtClean="0"/>
              <a:t>Как </a:t>
            </a:r>
            <a:r>
              <a:rPr lang="ru-RU" b="1" kern="900" dirty="0"/>
              <a:t>вычислить площадь квадрата</a:t>
            </a:r>
            <a:r>
              <a:rPr lang="ru-RU" b="1" kern="900" dirty="0" smtClean="0"/>
              <a:t>?</a:t>
            </a:r>
          </a:p>
          <a:p>
            <a:pPr>
              <a:spcBef>
                <a:spcPts val="0"/>
              </a:spcBef>
            </a:pPr>
            <a:endParaRPr lang="en-GB" b="1" kern="900" dirty="0"/>
          </a:p>
          <a:p>
            <a:pPr>
              <a:spcBef>
                <a:spcPts val="0"/>
              </a:spcBef>
            </a:pPr>
            <a:r>
              <a:rPr lang="ru-RU" b="1" kern="900" dirty="0" smtClean="0"/>
              <a:t>Чему </a:t>
            </a:r>
            <a:r>
              <a:rPr lang="ru-RU" b="1" kern="900" dirty="0"/>
              <a:t>равна площадь квадрата, если его сторона равна: 4 см, </a:t>
            </a:r>
            <a:r>
              <a:rPr lang="en-GB" b="1" kern="900" dirty="0" smtClean="0"/>
              <a:t>b</a:t>
            </a:r>
            <a:r>
              <a:rPr lang="ru-RU" b="1" kern="900" dirty="0" smtClean="0"/>
              <a:t> </a:t>
            </a:r>
            <a:r>
              <a:rPr lang="ru-RU" b="1" kern="900" dirty="0"/>
              <a:t>см, (</a:t>
            </a:r>
            <a:r>
              <a:rPr lang="ru-RU" b="1" kern="900" dirty="0" err="1"/>
              <a:t>а+в</a:t>
            </a:r>
            <a:r>
              <a:rPr lang="ru-RU" b="1" kern="900" dirty="0"/>
              <a:t>) см</a:t>
            </a:r>
            <a:r>
              <a:rPr lang="ru-RU" b="1" kern="900" dirty="0" smtClean="0"/>
              <a:t>?</a:t>
            </a:r>
          </a:p>
          <a:p>
            <a:pPr>
              <a:spcBef>
                <a:spcPts val="0"/>
              </a:spcBef>
            </a:pPr>
            <a:endParaRPr lang="ru-RU" b="1" kern="900" dirty="0" smtClean="0"/>
          </a:p>
          <a:p>
            <a:pPr>
              <a:spcBef>
                <a:spcPts val="0"/>
              </a:spcBef>
            </a:pPr>
            <a:r>
              <a:rPr lang="ru-RU" b="1" kern="900" dirty="0" smtClean="0"/>
              <a:t>Как </a:t>
            </a:r>
            <a:r>
              <a:rPr lang="ru-RU" b="1" kern="900" dirty="0"/>
              <a:t>называются стороны прямоугольного треугольника</a:t>
            </a:r>
            <a:r>
              <a:rPr lang="ru-RU" b="1" kern="900" dirty="0" smtClean="0"/>
              <a:t>?</a:t>
            </a:r>
          </a:p>
          <a:p>
            <a:pPr>
              <a:spcBef>
                <a:spcPts val="0"/>
              </a:spcBef>
            </a:pPr>
            <a:endParaRPr lang="ru-RU" b="1" kern="900" dirty="0"/>
          </a:p>
          <a:p>
            <a:pPr>
              <a:spcBef>
                <a:spcPts val="0"/>
              </a:spcBef>
            </a:pPr>
            <a:r>
              <a:rPr lang="ru-RU" b="1" kern="900" dirty="0"/>
              <a:t>Назовите катеты и гипотенузу прямоугольного </a:t>
            </a:r>
            <a:r>
              <a:rPr lang="ru-RU" b="1" kern="900" dirty="0" smtClean="0"/>
              <a:t>  АВС </a:t>
            </a:r>
            <a:r>
              <a:rPr lang="ru-RU" b="1" kern="900" dirty="0"/>
              <a:t>с прямым углом С</a:t>
            </a:r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838302" y="692696"/>
            <a:ext cx="4305697" cy="61603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dirty="0" smtClean="0"/>
              <a:t>Прямоугольник, у которого все стороны равны.</a:t>
            </a:r>
            <a:endParaRPr lang="ru-RU" sz="2800" b="1" dirty="0" smtClean="0"/>
          </a:p>
          <a:p>
            <a:pPr>
              <a:spcBef>
                <a:spcPts val="0"/>
              </a:spcBef>
            </a:pPr>
            <a:r>
              <a:rPr lang="en-GB" sz="2800" b="1" dirty="0" smtClean="0"/>
              <a:t>S = a</a:t>
            </a:r>
            <a:r>
              <a:rPr lang="en-GB" sz="2800" b="1" baseline="30000" dirty="0" smtClean="0"/>
              <a:t>2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b="1" baseline="30000" dirty="0" smtClean="0"/>
          </a:p>
          <a:p>
            <a:pPr marL="0" indent="0">
              <a:spcBef>
                <a:spcPts val="0"/>
              </a:spcBef>
              <a:buNone/>
            </a:pPr>
            <a:endParaRPr lang="en-GB" sz="2800" b="1" baseline="30000" dirty="0" smtClean="0"/>
          </a:p>
          <a:p>
            <a:pPr>
              <a:spcBef>
                <a:spcPts val="0"/>
              </a:spcBef>
            </a:pPr>
            <a:r>
              <a:rPr lang="en-GB" sz="2800" b="1" dirty="0" smtClean="0"/>
              <a:t>16 </a:t>
            </a:r>
            <a:r>
              <a:rPr lang="ru-RU" sz="2800" b="1" dirty="0" smtClean="0"/>
              <a:t>см</a:t>
            </a:r>
            <a:r>
              <a:rPr lang="ru-RU" sz="2800" b="1" baseline="30000" dirty="0" smtClean="0"/>
              <a:t>2</a:t>
            </a:r>
            <a:r>
              <a:rPr lang="ru-RU" sz="2800" b="1" dirty="0" smtClean="0"/>
              <a:t>; </a:t>
            </a:r>
            <a:r>
              <a:rPr lang="en-GB" sz="2800" b="1" dirty="0" smtClean="0"/>
              <a:t>b</a:t>
            </a:r>
            <a:r>
              <a:rPr lang="en-GB" sz="2800" b="1" baseline="30000" dirty="0" smtClean="0"/>
              <a:t>2</a:t>
            </a:r>
            <a:r>
              <a:rPr lang="ru-RU" sz="2800" b="1" dirty="0">
                <a:solidFill>
                  <a:prstClr val="black"/>
                </a:solidFill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</a:rPr>
              <a:t>см</a:t>
            </a:r>
            <a:r>
              <a:rPr lang="ru-RU" sz="2800" b="1" baseline="30000" dirty="0" smtClean="0">
                <a:solidFill>
                  <a:prstClr val="black"/>
                </a:solidFill>
              </a:rPr>
              <a:t>2</a:t>
            </a:r>
            <a:r>
              <a:rPr lang="ru-RU" sz="2800" b="1" dirty="0" smtClean="0">
                <a:solidFill>
                  <a:prstClr val="black"/>
                </a:solidFill>
              </a:rPr>
              <a:t>; (</a:t>
            </a:r>
            <a:r>
              <a:rPr lang="en-GB" sz="2800" b="1" dirty="0" smtClean="0">
                <a:solidFill>
                  <a:prstClr val="black"/>
                </a:solidFill>
              </a:rPr>
              <a:t>a</a:t>
            </a:r>
            <a:r>
              <a:rPr lang="en-GB" sz="2800" b="1" baseline="30000" dirty="0" smtClean="0">
                <a:solidFill>
                  <a:prstClr val="black"/>
                </a:solidFill>
              </a:rPr>
              <a:t>2</a:t>
            </a:r>
            <a:r>
              <a:rPr lang="en-GB" sz="2800" b="1" dirty="0" smtClean="0">
                <a:solidFill>
                  <a:prstClr val="black"/>
                </a:solidFill>
              </a:rPr>
              <a:t>+2ab+b</a:t>
            </a:r>
            <a:r>
              <a:rPr lang="en-GB" sz="2800" b="1" baseline="30000" dirty="0" smtClean="0">
                <a:solidFill>
                  <a:prstClr val="black"/>
                </a:solidFill>
              </a:rPr>
              <a:t>2</a:t>
            </a:r>
            <a:r>
              <a:rPr lang="ru-RU" sz="2800" b="1" dirty="0" smtClean="0">
                <a:solidFill>
                  <a:prstClr val="black"/>
                </a:solidFill>
              </a:rPr>
              <a:t>)</a:t>
            </a:r>
            <a:r>
              <a:rPr lang="ru-RU" sz="2800" b="1" dirty="0">
                <a:solidFill>
                  <a:prstClr val="black"/>
                </a:solidFill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</a:rPr>
              <a:t>см</a:t>
            </a:r>
            <a:r>
              <a:rPr lang="ru-RU" sz="2800" b="1" baseline="30000" dirty="0" smtClean="0">
                <a:solidFill>
                  <a:prstClr val="black"/>
                </a:solidFill>
              </a:rPr>
              <a:t>2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b="1" baseline="30000" dirty="0" smtClean="0"/>
          </a:p>
          <a:p>
            <a:pPr marL="0" indent="0">
              <a:spcBef>
                <a:spcPts val="0"/>
              </a:spcBef>
              <a:buNone/>
            </a:pPr>
            <a:endParaRPr lang="en-GB" sz="2800" b="1" baseline="30000" dirty="0"/>
          </a:p>
          <a:p>
            <a:pPr>
              <a:spcBef>
                <a:spcPts val="0"/>
              </a:spcBef>
            </a:pPr>
            <a:r>
              <a:rPr lang="ru-RU" b="1" dirty="0" smtClean="0"/>
              <a:t>Два катета и гипотенуза.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spcBef>
                <a:spcPts val="0"/>
              </a:spcBef>
              <a:buNone/>
            </a:pPr>
            <a:endParaRPr lang="ru-RU" b="1" dirty="0"/>
          </a:p>
          <a:p>
            <a:pPr>
              <a:spcBef>
                <a:spcPts val="0"/>
              </a:spcBef>
            </a:pPr>
            <a:r>
              <a:rPr lang="en-GB" b="1" dirty="0"/>
              <a:t>AC, BC –</a:t>
            </a:r>
            <a:r>
              <a:rPr lang="en-US" b="1" dirty="0"/>
              <a:t> </a:t>
            </a:r>
            <a:r>
              <a:rPr lang="ru-RU" b="1" dirty="0"/>
              <a:t>катеты, </a:t>
            </a:r>
            <a:r>
              <a:rPr lang="en-GB" b="1" dirty="0"/>
              <a:t>AB </a:t>
            </a:r>
            <a:r>
              <a:rPr lang="ru-RU" b="1" dirty="0"/>
              <a:t>–гипотенуза</a:t>
            </a:r>
            <a:endParaRPr lang="en-GB" b="1" dirty="0"/>
          </a:p>
          <a:p>
            <a:endParaRPr lang="ru-RU" b="1" dirty="0" smtClean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53525" cy="6926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7200" b="1" dirty="0" smtClean="0">
                <a:ln w="190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Текущее повторение</a:t>
            </a:r>
            <a:endParaRPr lang="ru-RU" sz="7200" b="1" dirty="0">
              <a:ln w="1905"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2066210" y="6061938"/>
            <a:ext cx="1728192" cy="72008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821893" y="5805264"/>
            <a:ext cx="165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29616" y="6518697"/>
            <a:ext cx="165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811248" y="6518697"/>
            <a:ext cx="165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</a:t>
            </a:r>
            <a:endParaRPr lang="ru-RU" b="1" dirty="0"/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2627784" y="5661248"/>
            <a:ext cx="122718" cy="1440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559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/>
      <p:bldP spid="10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4860032" cy="61599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endParaRPr lang="ru-RU" b="1" dirty="0" smtClean="0"/>
          </a:p>
          <a:p>
            <a:pPr>
              <a:spcBef>
                <a:spcPts val="0"/>
              </a:spcBef>
            </a:pPr>
            <a:r>
              <a:rPr lang="ru-RU" b="1" dirty="0" smtClean="0"/>
              <a:t>Как </a:t>
            </a:r>
            <a:r>
              <a:rPr lang="ru-RU" b="1" dirty="0"/>
              <a:t>вычислить площадь прямоугольного треугольника</a:t>
            </a:r>
            <a:r>
              <a:rPr lang="ru-RU" b="1" dirty="0" smtClean="0"/>
              <a:t>?</a:t>
            </a:r>
          </a:p>
          <a:p>
            <a:pPr>
              <a:spcBef>
                <a:spcPts val="0"/>
              </a:spcBef>
            </a:pPr>
            <a:endParaRPr lang="en-GB" b="1" dirty="0" smtClean="0"/>
          </a:p>
          <a:p>
            <a:pPr>
              <a:spcBef>
                <a:spcPts val="0"/>
              </a:spcBef>
            </a:pPr>
            <a:r>
              <a:rPr lang="ru-RU" b="1" dirty="0" smtClean="0"/>
              <a:t>Чему </a:t>
            </a:r>
            <a:r>
              <a:rPr lang="ru-RU" b="1" dirty="0"/>
              <a:t>равна площадь прямоугольного треугольника с катетами 6 см и 7 см? а см и в см</a:t>
            </a:r>
            <a:r>
              <a:rPr lang="ru-RU" b="1" dirty="0" smtClean="0"/>
              <a:t>?</a:t>
            </a:r>
            <a:endParaRPr lang="ru-RU" b="1" dirty="0"/>
          </a:p>
          <a:p>
            <a:pPr>
              <a:spcBef>
                <a:spcPts val="0"/>
              </a:spcBef>
            </a:pPr>
            <a:endParaRPr lang="ru-RU" b="1" dirty="0" smtClean="0"/>
          </a:p>
          <a:p>
            <a:pPr>
              <a:spcBef>
                <a:spcPts val="0"/>
              </a:spcBef>
            </a:pPr>
            <a:r>
              <a:rPr lang="ru-RU" b="1" dirty="0" smtClean="0"/>
              <a:t>Площадь прямоугольного треугольника равна 20 </a:t>
            </a:r>
            <a:r>
              <a:rPr lang="ru-RU" b="1" dirty="0" smtClean="0">
                <a:solidFill>
                  <a:prstClr val="black"/>
                </a:solidFill>
              </a:rPr>
              <a:t>см</a:t>
            </a:r>
            <a:r>
              <a:rPr lang="ru-RU" b="1" baseline="30000" dirty="0" smtClean="0">
                <a:solidFill>
                  <a:prstClr val="black"/>
                </a:solidFill>
              </a:rPr>
              <a:t>2</a:t>
            </a:r>
            <a:r>
              <a:rPr lang="ru-RU" b="1" dirty="0" smtClean="0"/>
              <a:t>, один из катетов 5 см. Найдите неизвестный катет.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/>
          </a:p>
          <a:p>
            <a:r>
              <a:rPr lang="ru-RU" b="1" dirty="0" smtClean="0"/>
              <a:t>Катеты прямоугольного треугольника равны 30 и 40. Найдите гипотенузу этого треугольника.</a:t>
            </a:r>
            <a:endParaRPr lang="ru-RU" b="1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838302" y="692696"/>
            <a:ext cx="4305697" cy="61603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ru-RU" b="1" dirty="0" smtClean="0"/>
          </a:p>
          <a:p>
            <a:pPr>
              <a:spcBef>
                <a:spcPts val="0"/>
              </a:spcBef>
            </a:pPr>
            <a:r>
              <a:rPr lang="ru-RU" b="1" dirty="0" smtClean="0"/>
              <a:t>Половина </a:t>
            </a:r>
            <a:r>
              <a:rPr lang="ru-RU" b="1" dirty="0"/>
              <a:t>произведения </a:t>
            </a:r>
            <a:r>
              <a:rPr lang="ru-RU" b="1" dirty="0" smtClean="0"/>
              <a:t>катетов</a:t>
            </a:r>
            <a:endParaRPr lang="en-GB" b="1" dirty="0"/>
          </a:p>
          <a:p>
            <a:pPr>
              <a:spcBef>
                <a:spcPts val="0"/>
              </a:spcBef>
            </a:pPr>
            <a:endParaRPr lang="ru-RU" b="1" dirty="0" smtClean="0"/>
          </a:p>
          <a:p>
            <a:pPr>
              <a:spcBef>
                <a:spcPts val="0"/>
              </a:spcBef>
            </a:pPr>
            <a:r>
              <a:rPr lang="en-GB" b="1" dirty="0" smtClean="0"/>
              <a:t>S = </a:t>
            </a:r>
            <a:r>
              <a:rPr lang="ru-RU" b="1" dirty="0" smtClean="0"/>
              <a:t>21 </a:t>
            </a:r>
            <a:r>
              <a:rPr lang="ru-RU" b="1" dirty="0" smtClean="0">
                <a:solidFill>
                  <a:prstClr val="black"/>
                </a:solidFill>
              </a:rPr>
              <a:t>см</a:t>
            </a:r>
            <a:r>
              <a:rPr lang="ru-RU" b="1" baseline="30000" dirty="0" smtClean="0">
                <a:solidFill>
                  <a:prstClr val="black"/>
                </a:solidFill>
              </a:rPr>
              <a:t>2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prstClr val="black"/>
                </a:solidFill>
              </a:rPr>
              <a:t>     </a:t>
            </a:r>
            <a:r>
              <a:rPr lang="en-US" b="1" dirty="0" smtClean="0">
                <a:solidFill>
                  <a:prstClr val="black"/>
                </a:solidFill>
              </a:rPr>
              <a:t>S = ½ </a:t>
            </a:r>
            <a:r>
              <a:rPr lang="en-GB" b="1" dirty="0" err="1" smtClean="0">
                <a:solidFill>
                  <a:prstClr val="black"/>
                </a:solidFill>
              </a:rPr>
              <a:t>ab</a:t>
            </a:r>
            <a:endParaRPr lang="ru-RU" b="1" dirty="0" smtClean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endParaRPr lang="ru-RU" b="1" baseline="30000" dirty="0" smtClean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endParaRPr lang="ru-RU" b="1" baseline="300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endParaRPr lang="ru-RU" b="1" dirty="0" smtClean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en-GB" b="1" dirty="0" smtClean="0">
                <a:solidFill>
                  <a:prstClr val="black"/>
                </a:solidFill>
              </a:rPr>
              <a:t>b = 8 </a:t>
            </a:r>
            <a:r>
              <a:rPr lang="ru-RU" b="1" dirty="0" smtClean="0">
                <a:solidFill>
                  <a:prstClr val="black"/>
                </a:solidFill>
              </a:rPr>
              <a:t>см</a:t>
            </a:r>
          </a:p>
          <a:p>
            <a:pPr>
              <a:spcBef>
                <a:spcPts val="0"/>
              </a:spcBef>
            </a:pPr>
            <a:endParaRPr lang="ru-RU" b="1" baseline="300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endParaRPr lang="ru-RU" b="1" baseline="30000" dirty="0" smtClean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endParaRPr lang="ru-RU" b="1" baseline="300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endParaRPr lang="ru-RU" b="1" baseline="30000" dirty="0" smtClean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endParaRPr lang="ru-RU" b="1" baseline="300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prstClr val="black"/>
                </a:solidFill>
              </a:rPr>
              <a:t>c =</a:t>
            </a:r>
            <a:r>
              <a:rPr lang="ru-RU" b="1" dirty="0" smtClean="0">
                <a:solidFill>
                  <a:prstClr val="black"/>
                </a:solidFill>
              </a:rPr>
              <a:t>?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ru-RU" b="1" dirty="0" smtClean="0">
                <a:solidFill>
                  <a:prstClr val="black"/>
                </a:solidFill>
              </a:rPr>
              <a:t>см</a:t>
            </a:r>
            <a:endParaRPr lang="en-US" b="1" baseline="300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b="1" baseline="30000" dirty="0" smtClean="0">
              <a:solidFill>
                <a:prstClr val="black"/>
              </a:solidFill>
            </a:endParaRPr>
          </a:p>
          <a:p>
            <a:endParaRPr lang="ru-RU" b="1" baseline="30000" dirty="0">
              <a:solidFill>
                <a:prstClr val="black"/>
              </a:solidFill>
            </a:endParaRPr>
          </a:p>
          <a:p>
            <a:endParaRPr lang="ru-RU" b="1" baseline="300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b="1" baseline="30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sz="2800" b="1" baseline="30000" dirty="0" smtClean="0"/>
          </a:p>
          <a:p>
            <a:pPr marL="0" indent="0">
              <a:buNone/>
            </a:pPr>
            <a:endParaRPr lang="en-GB" sz="2800" b="1" baseline="30000" dirty="0"/>
          </a:p>
          <a:p>
            <a:pPr marL="0" indent="0">
              <a:buNone/>
            </a:pPr>
            <a:endParaRPr lang="en-GB" sz="2800" b="1" baseline="30000" dirty="0" smtClean="0"/>
          </a:p>
          <a:p>
            <a:pPr marL="0" indent="0">
              <a:buNone/>
            </a:pPr>
            <a:endParaRPr lang="en-GB" sz="2800" b="1" baseline="30000" dirty="0" smtClean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53525" cy="6926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7200" b="1" dirty="0" smtClean="0">
                <a:ln w="190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Текущее повторение</a:t>
            </a:r>
            <a:endParaRPr lang="ru-RU" sz="7200" b="1" dirty="0">
              <a:ln w="1905"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5344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35616" cy="11864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b="1" dirty="0">
                <a:ln w="190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Практическая работа</a:t>
            </a:r>
          </a:p>
        </p:txBody>
      </p:sp>
      <p:sp>
        <p:nvSpPr>
          <p:cNvPr id="10" name="Содержимое 2"/>
          <p:cNvSpPr>
            <a:spLocks noGrp="1"/>
          </p:cNvSpPr>
          <p:nvPr/>
        </p:nvSpPr>
        <p:spPr bwMode="auto">
          <a:xfrm>
            <a:off x="0" y="1142239"/>
            <a:ext cx="9135616" cy="5715761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47675" indent="-3825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4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095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FEAF90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8358" indent="-514350" fontAlgn="auto">
              <a:spcAft>
                <a:spcPts val="0"/>
              </a:spcAft>
              <a:buClr>
                <a:srgbClr val="4465F2"/>
              </a:buClr>
              <a:buFont typeface="Wingdings 2"/>
              <a:buNone/>
              <a:defRPr/>
            </a:pPr>
            <a:endParaRPr lang="ru-RU" b="1" dirty="0" smtClean="0"/>
          </a:p>
          <a:p>
            <a:pPr marL="1051560" lvl="1" indent="-514350" fontAlgn="auto">
              <a:spcAft>
                <a:spcPts val="0"/>
              </a:spcAft>
              <a:buClr>
                <a:srgbClr val="4465F2"/>
              </a:buClr>
              <a:buFont typeface="+mj-lt"/>
              <a:buAutoNum type="arabicPeriod"/>
              <a:defRPr/>
            </a:pPr>
            <a:r>
              <a:rPr lang="ru-RU" sz="3000" b="1" dirty="0" smtClean="0"/>
              <a:t>Постройте  в тетрадях прямоугольный треугольник (с катетами: 1 вариант - катеты 3 и 4, </a:t>
            </a:r>
            <a:r>
              <a:rPr lang="ru-RU" sz="3000" b="1" dirty="0"/>
              <a:t>2 </a:t>
            </a:r>
            <a:r>
              <a:rPr lang="ru-RU" sz="3000" b="1" dirty="0" smtClean="0"/>
              <a:t>вариант - 6 </a:t>
            </a:r>
            <a:r>
              <a:rPr lang="ru-RU" sz="3000" b="1" dirty="0"/>
              <a:t>и </a:t>
            </a:r>
            <a:r>
              <a:rPr lang="ru-RU" sz="3000" b="1" dirty="0" smtClean="0"/>
              <a:t>8 клеток). 1 клетка - 1 см</a:t>
            </a:r>
          </a:p>
          <a:p>
            <a:pPr marL="448056" indent="-384048" fontAlgn="auto">
              <a:spcAft>
                <a:spcPts val="0"/>
              </a:spcAft>
              <a:buClr>
                <a:srgbClr val="4465F2"/>
              </a:buClr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20192"/>
            <a:ext cx="4248472" cy="34505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396738"/>
            <a:ext cx="2808312" cy="348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9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35616" cy="11864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b="1" dirty="0">
                <a:ln w="190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Практическая работа</a:t>
            </a:r>
          </a:p>
        </p:txBody>
      </p:sp>
      <p:sp>
        <p:nvSpPr>
          <p:cNvPr id="10" name="Содержимое 2"/>
          <p:cNvSpPr>
            <a:spLocks noGrp="1"/>
          </p:cNvSpPr>
          <p:nvPr/>
        </p:nvSpPr>
        <p:spPr bwMode="auto">
          <a:xfrm>
            <a:off x="0" y="1186440"/>
            <a:ext cx="9135616" cy="5671559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47675" indent="-3825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4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095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FEAF90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8358" indent="-514350" fontAlgn="auto">
              <a:spcAft>
                <a:spcPts val="0"/>
              </a:spcAft>
              <a:buClr>
                <a:srgbClr val="4465F2"/>
              </a:buClr>
              <a:buFont typeface="Wingdings 2"/>
              <a:buNone/>
              <a:defRPr/>
            </a:pPr>
            <a:endParaRPr lang="ru-RU" b="1" dirty="0" smtClean="0"/>
          </a:p>
          <a:p>
            <a:pPr marL="1051560" lvl="1" indent="-514350" fontAlgn="auto">
              <a:spcAft>
                <a:spcPts val="0"/>
              </a:spcAft>
              <a:buClr>
                <a:srgbClr val="4465F2"/>
              </a:buClr>
              <a:buFont typeface="+mj-lt"/>
              <a:buAutoNum type="arabicPeriod"/>
              <a:defRPr/>
            </a:pPr>
            <a:r>
              <a:rPr lang="ru-RU" sz="3000" b="1" dirty="0" smtClean="0"/>
              <a:t>Измерьте гипотенузу. Результаты измерений запишите в тетрадях.</a:t>
            </a:r>
          </a:p>
          <a:p>
            <a:pPr marL="1051560" lvl="1" indent="-514350" fontAlgn="auto">
              <a:spcAft>
                <a:spcPts val="0"/>
              </a:spcAft>
              <a:buClr>
                <a:srgbClr val="4465F2"/>
              </a:buClr>
              <a:buFont typeface="+mj-lt"/>
              <a:buAutoNum type="arabicPeriod"/>
              <a:defRPr/>
            </a:pPr>
            <a:endParaRPr lang="ru-RU" sz="3000" b="1" dirty="0"/>
          </a:p>
          <a:p>
            <a:pPr marL="1051560" lvl="1" indent="-514350" fontAlgn="auto">
              <a:spcAft>
                <a:spcPts val="0"/>
              </a:spcAft>
              <a:buClr>
                <a:srgbClr val="4465F2"/>
              </a:buClr>
              <a:buFont typeface="+mj-lt"/>
              <a:buAutoNum type="arabicPeriod"/>
              <a:defRPr/>
            </a:pPr>
            <a:endParaRPr lang="ru-RU" sz="3000" b="1" dirty="0"/>
          </a:p>
          <a:p>
            <a:pPr marL="1051560" lvl="1" indent="-514350" fontAlgn="auto">
              <a:spcAft>
                <a:spcPts val="0"/>
              </a:spcAft>
              <a:buClr>
                <a:srgbClr val="4465F2"/>
              </a:buClr>
              <a:buFont typeface="+mj-lt"/>
              <a:buAutoNum type="arabicPeriod"/>
              <a:defRPr/>
            </a:pPr>
            <a:endParaRPr lang="ru-RU" sz="3000" b="1" dirty="0" smtClean="0"/>
          </a:p>
          <a:p>
            <a:pPr marL="1051560" lvl="1" indent="-514350" fontAlgn="auto">
              <a:spcAft>
                <a:spcPts val="0"/>
              </a:spcAft>
              <a:buClr>
                <a:srgbClr val="4465F2"/>
              </a:buClr>
              <a:buFont typeface="+mj-lt"/>
              <a:buAutoNum type="arabicPeriod"/>
              <a:defRPr/>
            </a:pPr>
            <a:endParaRPr lang="ru-RU" sz="3000" b="1" dirty="0" smtClean="0"/>
          </a:p>
          <a:p>
            <a:pPr marL="1051560" lvl="1" indent="-514350" fontAlgn="auto">
              <a:spcAft>
                <a:spcPts val="0"/>
              </a:spcAft>
              <a:buClr>
                <a:srgbClr val="4465F2"/>
              </a:buClr>
              <a:buFont typeface="+mj-lt"/>
              <a:buAutoNum type="arabicPeriod"/>
              <a:defRPr/>
            </a:pPr>
            <a:r>
              <a:rPr lang="ru-RU" sz="3000" b="1" dirty="0" smtClean="0"/>
              <a:t>У всех ли получилось, что </a:t>
            </a:r>
            <a:r>
              <a:rPr lang="en-US" sz="3000" b="1" dirty="0" smtClean="0"/>
              <a:t>a</a:t>
            </a:r>
            <a:r>
              <a:rPr lang="ru-RU" sz="3000" b="1" baseline="30000" dirty="0" smtClean="0"/>
              <a:t>2</a:t>
            </a:r>
            <a:r>
              <a:rPr lang="ru-RU" sz="3000" b="1" dirty="0" smtClean="0"/>
              <a:t> + </a:t>
            </a:r>
            <a:r>
              <a:rPr lang="en-US" sz="3000" b="1" dirty="0" smtClean="0"/>
              <a:t>b</a:t>
            </a:r>
            <a:r>
              <a:rPr lang="ru-RU" sz="3000" b="1" baseline="30000" dirty="0" smtClean="0"/>
              <a:t>2</a:t>
            </a:r>
            <a:r>
              <a:rPr lang="ru-RU" sz="3000" b="1" dirty="0" smtClean="0"/>
              <a:t> = с</a:t>
            </a:r>
            <a:r>
              <a:rPr lang="ru-RU" sz="3000" b="1" baseline="30000" dirty="0" smtClean="0"/>
              <a:t>2</a:t>
            </a:r>
            <a:r>
              <a:rPr lang="ru-RU" sz="3000" b="1" dirty="0" smtClean="0"/>
              <a:t>?</a:t>
            </a:r>
          </a:p>
          <a:p>
            <a:pPr marL="448056" indent="-384048" fontAlgn="auto">
              <a:spcAft>
                <a:spcPts val="0"/>
              </a:spcAft>
              <a:buClr>
                <a:srgbClr val="4465F2"/>
              </a:buClr>
              <a:buFont typeface="Wingdings 2"/>
              <a:buNone/>
              <a:defRPr/>
            </a:pP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778018"/>
              </p:ext>
            </p:extLst>
          </p:nvPr>
        </p:nvGraphicFramePr>
        <p:xfrm>
          <a:off x="1331640" y="3051800"/>
          <a:ext cx="60960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61692">
                <a:tc>
                  <a:txBody>
                    <a:bodyPr/>
                    <a:lstStyle/>
                    <a:p>
                      <a:r>
                        <a:rPr lang="ru-RU" b="1" baseline="0" dirty="0" smtClean="0"/>
                        <a:t>№</a:t>
                      </a:r>
                      <a:r>
                        <a:rPr lang="en-GB" b="1" baseline="0" dirty="0" smtClean="0"/>
                        <a:t> </a:t>
                      </a:r>
                      <a:r>
                        <a:rPr lang="ru-RU" b="1" baseline="0" dirty="0" smtClean="0"/>
                        <a:t>варианта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Катет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en-GB" b="1" baseline="0" dirty="0" smtClean="0"/>
                        <a:t>a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Катет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en-GB" b="1" baseline="0" dirty="0" smtClean="0"/>
                        <a:t>b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 smtClean="0"/>
                        <a:t>Гипотенуза </a:t>
                      </a:r>
                      <a:r>
                        <a:rPr lang="en-GB" b="1" baseline="0" dirty="0" smtClean="0"/>
                        <a:t>c</a:t>
                      </a:r>
                      <a:endParaRPr lang="ru-RU" b="1" dirty="0"/>
                    </a:p>
                  </a:txBody>
                  <a:tcPr/>
                </a:tc>
              </a:tr>
              <a:tr h="36169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Вариант №1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  <a:tr h="35673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Вариант</a:t>
                      </a:r>
                      <a:r>
                        <a:rPr lang="ru-RU" b="1" baseline="0" dirty="0" smtClean="0"/>
                        <a:t> №2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40152" y="341970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940152" y="378904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10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5055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640960" cy="1780108"/>
          </a:xfrm>
        </p:spPr>
        <p:txBody>
          <a:bodyPr>
            <a:normAutofit/>
          </a:bodyPr>
          <a:lstStyle/>
          <a:p>
            <a:r>
              <a:rPr lang="ru-RU" sz="3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Зависимость</a:t>
            </a:r>
            <a:r>
              <a:rPr lang="ru-RU" sz="3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, которую мы с вами установили, в геометрии называют теоремой Пифагора</a:t>
            </a:r>
            <a:r>
              <a:rPr lang="ru-RU" sz="3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222176" y="2852936"/>
            <a:ext cx="8640960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dirty="0">
                <a:solidFill>
                  <a:srgbClr val="FFFF00"/>
                </a:solidFill>
              </a:rPr>
              <a:t>a</a:t>
            </a:r>
            <a:r>
              <a:rPr lang="ru-RU" sz="4800" b="1" baseline="30000" dirty="0">
                <a:solidFill>
                  <a:srgbClr val="FFFF00"/>
                </a:solidFill>
              </a:rPr>
              <a:t>2</a:t>
            </a:r>
            <a:r>
              <a:rPr lang="ru-RU" sz="4800" b="1" dirty="0">
                <a:solidFill>
                  <a:srgbClr val="FFFF00"/>
                </a:solidFill>
              </a:rPr>
              <a:t> + </a:t>
            </a:r>
            <a:r>
              <a:rPr lang="en-US" sz="4800" b="1" dirty="0">
                <a:solidFill>
                  <a:srgbClr val="FFFF00"/>
                </a:solidFill>
              </a:rPr>
              <a:t>b</a:t>
            </a:r>
            <a:r>
              <a:rPr lang="ru-RU" sz="4800" b="1" baseline="30000" dirty="0">
                <a:solidFill>
                  <a:srgbClr val="FFFF00"/>
                </a:solidFill>
              </a:rPr>
              <a:t>2</a:t>
            </a:r>
            <a:r>
              <a:rPr lang="ru-RU" sz="4800" b="1" dirty="0">
                <a:solidFill>
                  <a:srgbClr val="FFFF00"/>
                </a:solidFill>
              </a:rPr>
              <a:t> = с</a:t>
            </a:r>
            <a:r>
              <a:rPr lang="ru-RU" sz="4800" b="1" baseline="30000" dirty="0">
                <a:solidFill>
                  <a:srgbClr val="FFFF00"/>
                </a:solidFill>
              </a:rPr>
              <a:t>2</a:t>
            </a:r>
            <a:endParaRPr lang="ru-RU" sz="4800" b="1" dirty="0">
              <a:ln w="17780" cmpd="sng">
                <a:solidFill>
                  <a:schemeClr val="tx2">
                    <a:lumMod val="7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52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5436096" y="2924944"/>
            <a:ext cx="3505200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800" b="1" baseline="0" dirty="0">
                <a:solidFill>
                  <a:srgbClr val="B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Древнегреческий философ и математик</a:t>
            </a:r>
          </a:p>
          <a:p>
            <a:pPr>
              <a:lnSpc>
                <a:spcPct val="90000"/>
              </a:lnSpc>
            </a:pPr>
            <a:endParaRPr lang="ru-RU" altLang="ru-RU" sz="2800" b="1" baseline="0" dirty="0">
              <a:solidFill>
                <a:srgbClr val="B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altLang="ru-RU" sz="2400" b="1" baseline="0" dirty="0">
                <a:solidFill>
                  <a:srgbClr val="BC0000"/>
                </a:solidFill>
              </a:rPr>
              <a:t>(580 - 500 г. до н.э.)</a:t>
            </a:r>
          </a:p>
        </p:txBody>
      </p:sp>
      <p:sp>
        <p:nvSpPr>
          <p:cNvPr id="5" name="WordArt 33"/>
          <p:cNvSpPr>
            <a:spLocks noChangeArrowheads="1" noChangeShapeType="1" noTextEdit="1"/>
          </p:cNvSpPr>
          <p:nvPr/>
        </p:nvSpPr>
        <p:spPr bwMode="auto">
          <a:xfrm>
            <a:off x="5486400" y="738188"/>
            <a:ext cx="3124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b="1" kern="10" dirty="0">
                <a:ln w="2540">
                  <a:solidFill>
                    <a:srgbClr val="500000"/>
                  </a:solidFill>
                  <a:round/>
                  <a:headEnd/>
                  <a:tailEnd/>
                </a:ln>
                <a:solidFill>
                  <a:srgbClr val="BC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Пифагор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304800" y="152400"/>
            <a:ext cx="4800600" cy="6477000"/>
            <a:chOff x="2448" y="48"/>
            <a:chExt cx="3024" cy="4080"/>
          </a:xfrm>
        </p:grpSpPr>
        <p:sp>
          <p:nvSpPr>
            <p:cNvPr id="7" name="Freeform 19" descr="Дуб"/>
            <p:cNvSpPr>
              <a:spLocks/>
            </p:cNvSpPr>
            <p:nvPr/>
          </p:nvSpPr>
          <p:spPr bwMode="auto">
            <a:xfrm>
              <a:off x="2457" y="223"/>
              <a:ext cx="3015" cy="3905"/>
            </a:xfrm>
            <a:custGeom>
              <a:avLst/>
              <a:gdLst>
                <a:gd name="T0" fmla="*/ 8 w 2520"/>
                <a:gd name="T1" fmla="*/ 0 h 3032"/>
                <a:gd name="T2" fmla="*/ 2520 w 2520"/>
                <a:gd name="T3" fmla="*/ 0 h 3032"/>
                <a:gd name="T4" fmla="*/ 2520 w 2520"/>
                <a:gd name="T5" fmla="*/ 3024 h 3032"/>
                <a:gd name="T6" fmla="*/ 0 w 2520"/>
                <a:gd name="T7" fmla="*/ 3032 h 3032"/>
                <a:gd name="T8" fmla="*/ 8 w 2520"/>
                <a:gd name="T9" fmla="*/ 0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0" h="3032">
                  <a:moveTo>
                    <a:pt x="8" y="0"/>
                  </a:moveTo>
                  <a:lnTo>
                    <a:pt x="2520" y="0"/>
                  </a:lnTo>
                  <a:lnTo>
                    <a:pt x="2520" y="3024"/>
                  </a:lnTo>
                  <a:lnTo>
                    <a:pt x="0" y="3032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auto">
            <a:xfrm>
              <a:off x="2448" y="3914"/>
              <a:ext cx="219" cy="214"/>
            </a:xfrm>
            <a:custGeom>
              <a:avLst/>
              <a:gdLst>
                <a:gd name="T0" fmla="*/ 192 w 192"/>
                <a:gd name="T1" fmla="*/ 0 h 176"/>
                <a:gd name="T2" fmla="*/ 0 w 192"/>
                <a:gd name="T3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" h="176">
                  <a:moveTo>
                    <a:pt x="192" y="0"/>
                  </a:moveTo>
                  <a:lnTo>
                    <a:pt x="0" y="176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3"/>
            <p:cNvSpPr>
              <a:spLocks/>
            </p:cNvSpPr>
            <p:nvPr/>
          </p:nvSpPr>
          <p:spPr bwMode="auto">
            <a:xfrm>
              <a:off x="5232" y="242"/>
              <a:ext cx="220" cy="175"/>
            </a:xfrm>
            <a:custGeom>
              <a:avLst/>
              <a:gdLst>
                <a:gd name="T0" fmla="*/ 192 w 192"/>
                <a:gd name="T1" fmla="*/ 0 h 144"/>
                <a:gd name="T2" fmla="*/ 0 w 192"/>
                <a:gd name="T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" h="144">
                  <a:moveTo>
                    <a:pt x="192" y="0"/>
                  </a:moveTo>
                  <a:lnTo>
                    <a:pt x="0" y="144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4"/>
            <p:cNvSpPr>
              <a:spLocks/>
            </p:cNvSpPr>
            <p:nvPr/>
          </p:nvSpPr>
          <p:spPr bwMode="auto">
            <a:xfrm>
              <a:off x="5232" y="3895"/>
              <a:ext cx="219" cy="214"/>
            </a:xfrm>
            <a:custGeom>
              <a:avLst/>
              <a:gdLst>
                <a:gd name="T0" fmla="*/ 0 w 192"/>
                <a:gd name="T1" fmla="*/ 0 h 176"/>
                <a:gd name="T2" fmla="*/ 192 w 192"/>
                <a:gd name="T3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" h="176">
                  <a:moveTo>
                    <a:pt x="0" y="0"/>
                  </a:moveTo>
                  <a:lnTo>
                    <a:pt x="192" y="176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3957" y="48"/>
              <a:ext cx="54" cy="5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Freeform 26"/>
            <p:cNvSpPr>
              <a:spLocks/>
            </p:cNvSpPr>
            <p:nvPr/>
          </p:nvSpPr>
          <p:spPr bwMode="auto">
            <a:xfrm>
              <a:off x="3847" y="54"/>
              <a:ext cx="274" cy="169"/>
            </a:xfrm>
            <a:custGeom>
              <a:avLst/>
              <a:gdLst>
                <a:gd name="T0" fmla="*/ 0 w 240"/>
                <a:gd name="T1" fmla="*/ 139 h 139"/>
                <a:gd name="T2" fmla="*/ 72 w 240"/>
                <a:gd name="T3" fmla="*/ 35 h 139"/>
                <a:gd name="T4" fmla="*/ 120 w 240"/>
                <a:gd name="T5" fmla="*/ 3 h 139"/>
                <a:gd name="T6" fmla="*/ 184 w 240"/>
                <a:gd name="T7" fmla="*/ 51 h 139"/>
                <a:gd name="T8" fmla="*/ 240 w 240"/>
                <a:gd name="T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139">
                  <a:moveTo>
                    <a:pt x="0" y="139"/>
                  </a:moveTo>
                  <a:cubicBezTo>
                    <a:pt x="12" y="122"/>
                    <a:pt x="52" y="58"/>
                    <a:pt x="72" y="35"/>
                  </a:cubicBezTo>
                  <a:cubicBezTo>
                    <a:pt x="92" y="12"/>
                    <a:pt x="101" y="0"/>
                    <a:pt x="120" y="3"/>
                  </a:cubicBezTo>
                  <a:cubicBezTo>
                    <a:pt x="139" y="6"/>
                    <a:pt x="164" y="28"/>
                    <a:pt x="184" y="51"/>
                  </a:cubicBezTo>
                  <a:cubicBezTo>
                    <a:pt x="204" y="74"/>
                    <a:pt x="228" y="121"/>
                    <a:pt x="240" y="13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7"/>
            <p:cNvSpPr>
              <a:spLocks/>
            </p:cNvSpPr>
            <p:nvPr/>
          </p:nvSpPr>
          <p:spPr bwMode="auto">
            <a:xfrm flipH="1">
              <a:off x="2485" y="242"/>
              <a:ext cx="182" cy="165"/>
            </a:xfrm>
            <a:custGeom>
              <a:avLst/>
              <a:gdLst>
                <a:gd name="T0" fmla="*/ 160 w 160"/>
                <a:gd name="T1" fmla="*/ 0 h 136"/>
                <a:gd name="T2" fmla="*/ 0 w 160"/>
                <a:gd name="T3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0" h="136">
                  <a:moveTo>
                    <a:pt x="160" y="0"/>
                  </a:moveTo>
                  <a:lnTo>
                    <a:pt x="0" y="136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14" name="Picture 35" descr="pic-8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98"/>
              <a:ext cx="2565" cy="349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15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1695</TotalTime>
  <Words>1207</Words>
  <Application>Microsoft Office PowerPoint</Application>
  <PresentationFormat>Экран (4:3)</PresentationFormat>
  <Paragraphs>326</Paragraphs>
  <Slides>27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SimSun</vt:lpstr>
      <vt:lpstr>Arial</vt:lpstr>
      <vt:lpstr>Calibri</vt:lpstr>
      <vt:lpstr>Cambria Math</vt:lpstr>
      <vt:lpstr>Candara</vt:lpstr>
      <vt:lpstr>Symbol</vt:lpstr>
      <vt:lpstr>Times New Roman</vt:lpstr>
      <vt:lpstr>Wingdings 2</vt:lpstr>
      <vt:lpstr>Волна</vt:lpstr>
      <vt:lpstr>Треугольник</vt:lpstr>
      <vt:lpstr>Презентация PowerPoint</vt:lpstr>
      <vt:lpstr>Кластер</vt:lpstr>
      <vt:lpstr>Текущее повторение</vt:lpstr>
      <vt:lpstr>Текущее повторение</vt:lpstr>
      <vt:lpstr>Презентация PowerPoint</vt:lpstr>
      <vt:lpstr>Презентация PowerPoint</vt:lpstr>
      <vt:lpstr>Зависимость, которую мы с вами установили, в геометрии называют теоремой Пифагора.</vt:lpstr>
      <vt:lpstr>Презентация PowerPoint</vt:lpstr>
      <vt:lpstr>Теорема Пифагора.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прямоугольном треугольнике катеты равны 30 см и 40 см. Найдите гипотенузу этого треугольника.</vt:lpstr>
      <vt:lpstr>Задача:</vt:lpstr>
      <vt:lpstr>Презентация PowerPoint</vt:lpstr>
      <vt:lpstr>Решение:</vt:lpstr>
      <vt:lpstr>Ответьте на вопросы устно:</vt:lpstr>
      <vt:lpstr>Замечательная теорема</vt:lpstr>
      <vt:lpstr>Домашнее задание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valery</dc:creator>
  <cp:lastModifiedBy>Valery</cp:lastModifiedBy>
  <cp:revision>183</cp:revision>
  <dcterms:created xsi:type="dcterms:W3CDTF">2016-04-17T12:54:46Z</dcterms:created>
  <dcterms:modified xsi:type="dcterms:W3CDTF">2019-12-06T16:18:07Z</dcterms:modified>
</cp:coreProperties>
</file>