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45" r:id="rId1"/>
  </p:sldMasterIdLst>
  <p:notesMasterIdLst>
    <p:notesMasterId r:id="rId18"/>
  </p:notesMasterIdLst>
  <p:sldIdLst>
    <p:sldId id="297" r:id="rId2"/>
    <p:sldId id="307" r:id="rId3"/>
    <p:sldId id="293" r:id="rId4"/>
    <p:sldId id="299" r:id="rId5"/>
    <p:sldId id="298" r:id="rId6"/>
    <p:sldId id="295" r:id="rId7"/>
    <p:sldId id="294" r:id="rId8"/>
    <p:sldId id="296" r:id="rId9"/>
    <p:sldId id="308" r:id="rId10"/>
    <p:sldId id="301" r:id="rId11"/>
    <p:sldId id="302" r:id="rId12"/>
    <p:sldId id="300" r:id="rId13"/>
    <p:sldId id="303" r:id="rId14"/>
    <p:sldId id="306" r:id="rId15"/>
    <p:sldId id="305" r:id="rId16"/>
    <p:sldId id="304" r:id="rId17"/>
  </p:sldIdLst>
  <p:sldSz cx="9144000" cy="6858000" type="screen4x3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1"/>
          <p:cNvSpPr/>
          <p:nvPr/>
        </p:nvSpPr>
        <p:spPr>
          <a:xfrm>
            <a:off x="0" y="0"/>
            <a:ext cx="7560000" cy="10692000"/>
          </a:xfrm>
          <a:prstGeom prst="rect">
            <a:avLst/>
          </a:prstGeom>
          <a:solidFill>
            <a:srgbClr val="FFFFFF"/>
          </a:solidFill>
          <a:ln w="9360">
            <a:noFill/>
          </a:ln>
        </p:spPr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755280" y="5078160"/>
            <a:ext cx="6046920" cy="480996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ru-RU" sz="1200">
                <a:latin typeface="Times New Roman"/>
              </a:rPr>
              <a:t>Для правки формата примечаний щелкните мышью</a:t>
            </a:r>
            <a:endParaRPr/>
          </a:p>
        </p:txBody>
      </p:sp>
      <p:sp>
        <p:nvSpPr>
          <p:cNvPr id="38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79600" cy="533520"/>
          </a:xfrm>
          <a:prstGeom prst="rect">
            <a:avLst/>
          </a:prstGeom>
        </p:spPr>
        <p:txBody>
          <a:bodyPr lIns="0" tIns="0" rIns="0" bIns="0"/>
          <a:lstStyle/>
          <a:p>
            <a:pPr>
              <a:lnSpc>
                <a:spcPct val="93000"/>
              </a:lnSpc>
              <a:buFont typeface="Times New Roman"/>
              <a:buChar char="•"/>
            </a:pPr>
            <a:r>
              <a:rPr lang="ru-RU" sz="1400">
                <a:solidFill>
                  <a:srgbClr val="000000"/>
                </a:solidFill>
                <a:latin typeface="Times New Roman"/>
                <a:ea typeface="Linux Libertine"/>
              </a:rPr>
              <a:t>&lt;заголовок&gt;</a:t>
            </a:r>
            <a:endParaRPr/>
          </a:p>
        </p:txBody>
      </p:sp>
      <p:sp>
        <p:nvSpPr>
          <p:cNvPr id="39" name="PlaceHolder 4"/>
          <p:cNvSpPr>
            <a:spLocks noGrp="1"/>
          </p:cNvSpPr>
          <p:nvPr>
            <p:ph type="dt"/>
          </p:nvPr>
        </p:nvSpPr>
        <p:spPr>
          <a:xfrm>
            <a:off x="4277880" y="0"/>
            <a:ext cx="3279960" cy="533520"/>
          </a:xfrm>
          <a:prstGeom prst="rect">
            <a:avLst/>
          </a:prstGeom>
        </p:spPr>
        <p:txBody>
          <a:bodyPr lIns="0" tIns="0" rIns="0" bIns="0"/>
          <a:lstStyle/>
          <a:p>
            <a:pPr algn="r">
              <a:lnSpc>
                <a:spcPct val="93000"/>
              </a:lnSpc>
              <a:buFont typeface="Times New Roman"/>
              <a:buChar char="•"/>
            </a:pPr>
            <a:r>
              <a:rPr lang="ru-RU" sz="1400">
                <a:solidFill>
                  <a:srgbClr val="000000"/>
                </a:solidFill>
                <a:latin typeface="Times New Roman"/>
                <a:ea typeface="Linux Libertine"/>
              </a:rPr>
              <a:t>&lt;дата/время&gt;</a:t>
            </a:r>
            <a:endParaRPr/>
          </a:p>
        </p:txBody>
      </p:sp>
      <p:sp>
        <p:nvSpPr>
          <p:cNvPr id="40" name="PlaceHolder 5"/>
          <p:cNvSpPr>
            <a:spLocks noGrp="1"/>
          </p:cNvSpPr>
          <p:nvPr>
            <p:ph type="ftr"/>
          </p:nvPr>
        </p:nvSpPr>
        <p:spPr>
          <a:xfrm>
            <a:off x="0" y="10156680"/>
            <a:ext cx="3279600" cy="533520"/>
          </a:xfrm>
          <a:prstGeom prst="rect">
            <a:avLst/>
          </a:prstGeom>
        </p:spPr>
        <p:txBody>
          <a:bodyPr lIns="0" tIns="0" rIns="0" bIns="0" anchor="b"/>
          <a:lstStyle/>
          <a:p>
            <a:pPr>
              <a:lnSpc>
                <a:spcPct val="93000"/>
              </a:lnSpc>
              <a:buFont typeface="Times New Roman"/>
              <a:buChar char="•"/>
            </a:pPr>
            <a:r>
              <a:rPr lang="ru-RU" sz="1400">
                <a:solidFill>
                  <a:srgbClr val="000000"/>
                </a:solidFill>
                <a:latin typeface="Times New Roman"/>
                <a:ea typeface="Linux Libertine"/>
              </a:rPr>
              <a:t>&lt;нижний колонтитул&gt;</a:t>
            </a:r>
            <a:endParaRPr/>
          </a:p>
        </p:txBody>
      </p:sp>
      <p:sp>
        <p:nvSpPr>
          <p:cNvPr id="41" name="PlaceHolder 6"/>
          <p:cNvSpPr>
            <a:spLocks noGrp="1"/>
          </p:cNvSpPr>
          <p:nvPr>
            <p:ph type="sldNum"/>
          </p:nvPr>
        </p:nvSpPr>
        <p:spPr>
          <a:xfrm>
            <a:off x="4277880" y="10156680"/>
            <a:ext cx="3279960" cy="53352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>
              <a:lnSpc>
                <a:spcPct val="93000"/>
              </a:lnSpc>
              <a:buFont typeface="Times New Roman"/>
              <a:buChar char="•"/>
            </a:pPr>
            <a:fld id="{EF023B39-0B48-4DF5-B696-1F476D7BD1D7}" type="slidenum">
              <a:rPr lang="ru-RU" sz="1400">
                <a:solidFill>
                  <a:srgbClr val="000000"/>
                </a:solidFill>
                <a:latin typeface="Times New Roman"/>
                <a:ea typeface="Linux Libertine"/>
              </a:rPr>
              <a:pPr algn="r">
                <a:lnSpc>
                  <a:spcPct val="93000"/>
                </a:lnSpc>
                <a:buFont typeface="Times New Roman"/>
                <a:buChar char="•"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67378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1ABA4E-CD72-497B-97AA-7213B3980F60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ABA4E-CD72-497B-97AA-7213B3980F60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ABA4E-CD72-497B-97AA-7213B3980F60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ABA4E-CD72-497B-97AA-7213B3980F60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ABA4E-CD72-497B-97AA-7213B3980F60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ABA4E-CD72-497B-97AA-7213B3980F60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1ABA4E-CD72-497B-97AA-7213B3980F60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1ABA4E-CD72-497B-97AA-7213B3980F60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ABA4E-CD72-497B-97AA-7213B3980F60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ABA4E-CD72-497B-97AA-7213B3980F60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ABA4E-CD72-497B-97AA-7213B3980F60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1ABA4E-CD72-497B-97AA-7213B3980F60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avatars.mds.yandex.net/get-pdb/1813491/83d03c5e-924b-4bd0-9468-bb764375c19f/ori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28" y="2708920"/>
            <a:ext cx="9070976" cy="4149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0" y="620688"/>
            <a:ext cx="9144000" cy="175432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Логические основы информатики.</a:t>
            </a:r>
          </a:p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Основные понятия и типовые задачи формальной </a:t>
            </a:r>
            <a:r>
              <a:rPr lang="ru-RU" sz="32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логики – 8 класс, базовый уровень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868144" y="5408056"/>
            <a:ext cx="3240360" cy="14773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Calibri" panose="020F0502020204030204" pitchFamily="34" charset="0"/>
              </a:rPr>
              <a:t>Жилин Сергей </a:t>
            </a:r>
            <a:r>
              <a:rPr lang="ru-RU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Анатольевич,</a:t>
            </a:r>
          </a:p>
          <a:p>
            <a:pPr algn="ctr"/>
            <a:r>
              <a:rPr lang="ru-RU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учитель </a:t>
            </a:r>
            <a:r>
              <a:rPr lang="ru-RU" b="1" dirty="0">
                <a:solidFill>
                  <a:srgbClr val="0070C0"/>
                </a:solidFill>
                <a:latin typeface="Calibri" panose="020F0502020204030204" pitchFamily="34" charset="0"/>
              </a:rPr>
              <a:t>информатики и ИКТ </a:t>
            </a:r>
          </a:p>
          <a:p>
            <a:pPr algn="ctr"/>
            <a:r>
              <a:rPr lang="ru-RU" b="1" dirty="0">
                <a:solidFill>
                  <a:srgbClr val="0070C0"/>
                </a:solidFill>
                <a:latin typeface="Calibri" panose="020F0502020204030204" pitchFamily="34" charset="0"/>
              </a:rPr>
              <a:t>ГБОУ </a:t>
            </a:r>
            <a:r>
              <a:rPr lang="en-US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“</a:t>
            </a:r>
            <a:r>
              <a:rPr lang="ru-RU" b="1" dirty="0">
                <a:solidFill>
                  <a:srgbClr val="0070C0"/>
                </a:solidFill>
                <a:latin typeface="Calibri" panose="020F0502020204030204" pitchFamily="34" charset="0"/>
              </a:rPr>
              <a:t>Школа №814</a:t>
            </a:r>
            <a:r>
              <a:rPr lang="en-US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”</a:t>
            </a:r>
            <a:r>
              <a:rPr lang="ru-RU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,</a:t>
            </a:r>
          </a:p>
          <a:p>
            <a:pPr algn="ctr"/>
            <a:r>
              <a:rPr lang="ru-RU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Москва, 2019.</a:t>
            </a:r>
            <a:endParaRPr lang="ru-RU" b="1" dirty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731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665401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Ответы и решения.</a:t>
            </a:r>
          </a:p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Информация для учителя.</a:t>
            </a:r>
            <a:endParaRPr lang="ru-RU" sz="4000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pic>
        <p:nvPicPr>
          <p:cNvPr id="1026" name="Picture 2" descr="https://avatars.mds.yandex.net/get-pdb/1813491/83d03c5e-924b-4bd0-9468-bb764375c19f/ori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28" y="2708920"/>
            <a:ext cx="9070976" cy="4149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0899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3573016"/>
            <a:ext cx="9144000" cy="2592288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3200" dirty="0">
              <a:latin typeface="Calibri" panose="020F050202020403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0" y="3429000"/>
            <a:ext cx="9144000" cy="3240360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3200" dirty="0">
              <a:latin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Заголовок 5"/>
              <p:cNvSpPr>
                <a:spLocks noGrp="1"/>
              </p:cNvSpPr>
              <p:nvPr>
                <p:ph type="title"/>
              </p:nvPr>
            </p:nvSpPr>
            <p:spPr>
              <a:xfrm>
                <a:off x="0" y="6165304"/>
                <a:ext cx="9144000" cy="2088232"/>
              </a:xfrm>
            </p:spPr>
            <p:txBody>
              <a:bodyPr>
                <a:normAutofit fontScale="90000"/>
              </a:bodyPr>
              <a:lstStyle/>
              <a:p>
                <a:pPr algn="ctr"/>
                <a:r>
                  <a:rPr lang="ru-RU" sz="3600" b="1" dirty="0" smtClean="0"/>
                  <a:t/>
                </a:r>
                <a:br>
                  <a:rPr lang="ru-RU" sz="3600" b="1" dirty="0" smtClean="0"/>
                </a:br>
                <a14:m>
                  <m:oMath xmlns:m="http://schemas.openxmlformats.org/officeDocument/2006/math">
                    <m:r>
                      <a:rPr lang="ru-RU" sz="4900" b="1" i="0" smtClean="0">
                        <a:solidFill>
                          <a:schemeClr val="tx1"/>
                        </a:solidFill>
                        <a:latin typeface="Cambria Math"/>
                      </a:rPr>
                      <m:t>НЕ</m:t>
                    </m:r>
                    <m:d>
                      <m:dPr>
                        <m:ctrlPr>
                          <a:rPr lang="ru-RU" sz="49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4900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𝐀</m:t>
                        </m:r>
                        <m:r>
                          <a:rPr lang="en-US" sz="4900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≥</m:t>
                        </m:r>
                        <m:r>
                          <a:rPr lang="en-US" sz="4900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𝟖</m:t>
                        </m:r>
                        <m:r>
                          <a:rPr lang="en-US" sz="4900" b="1" i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ru-RU" sz="4900" b="1" i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ИЛИ</m:t>
                        </m:r>
                        <m:r>
                          <a:rPr lang="en-US" sz="4900" b="1" i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4900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𝐀</m:t>
                        </m:r>
                        <m:r>
                          <a:rPr lang="en-US" sz="4900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≤</m:t>
                        </m:r>
                        <m:r>
                          <a:rPr lang="en-US" sz="4900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𝟓</m:t>
                        </m:r>
                      </m:e>
                    </m:d>
                    <m:r>
                      <a:rPr lang="ru-RU" sz="4900" b="1" i="0" smtClean="0">
                        <a:solidFill>
                          <a:schemeClr val="tx1"/>
                        </a:solidFill>
                        <a:latin typeface="Cambria Math"/>
                      </a:rPr>
                      <m:t> И</m:t>
                    </m:r>
                    <m:r>
                      <a:rPr lang="en-US" sz="4900" b="1" i="0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d>
                      <m:dPr>
                        <m:ctrlPr>
                          <a:rPr lang="en-US" sz="49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4900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𝐀</m:t>
                        </m:r>
                        <m:r>
                          <a:rPr lang="en-US" sz="49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&gt;</m:t>
                        </m:r>
                        <m:r>
                          <a:rPr lang="en-US" sz="49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𝟔</m:t>
                        </m:r>
                      </m:e>
                    </m:d>
                  </m:oMath>
                </a14:m>
                <a:r>
                  <a:rPr lang="en-US" sz="4900" b="1" dirty="0">
                    <a:solidFill>
                      <a:schemeClr val="tx1"/>
                    </a:solidFill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sz="4900" b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≡</m:t>
                    </m:r>
                    <m:r>
                      <a:rPr lang="en-US" sz="4900" b="1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ru-RU" sz="4900" dirty="0" smtClean="0"/>
                  <a:t/>
                </a:r>
                <a:br>
                  <a:rPr lang="ru-RU" sz="4900" dirty="0" smtClean="0"/>
                </a:br>
                <a14:m>
                  <m:oMath xmlns:m="http://schemas.openxmlformats.org/officeDocument/2006/math">
                    <m:d>
                      <m:dPr>
                        <m:ctrlPr>
                          <a:rPr lang="ru-RU" sz="4900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4900" b="1">
                            <a:solidFill>
                              <a:srgbClr val="FF0000"/>
                            </a:solidFill>
                            <a:latin typeface="Cambria Math"/>
                          </a:rPr>
                          <m:t>𝐀</m:t>
                        </m:r>
                        <m:r>
                          <a:rPr lang="en-US" sz="4900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&lt;</m:t>
                        </m:r>
                        <m:r>
                          <a:rPr lang="en-US" sz="4900" b="1">
                            <a:solidFill>
                              <a:srgbClr val="FF0000"/>
                            </a:solidFill>
                            <a:latin typeface="Cambria Math"/>
                          </a:rPr>
                          <m:t>𝟖</m:t>
                        </m:r>
                        <m:r>
                          <a:rPr lang="en-US" sz="4900" b="1" i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)</m:t>
                        </m:r>
                        <m:r>
                          <a:rPr lang="ru-RU" sz="4900" b="1">
                            <a:solidFill>
                              <a:schemeClr val="tx1"/>
                            </a:solidFill>
                            <a:latin typeface="Cambria Math"/>
                          </a:rPr>
                          <m:t>И</m:t>
                        </m:r>
                        <m:r>
                          <a:rPr lang="en-US" sz="4900" b="1" i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US" sz="4900" b="1">
                            <a:solidFill>
                              <a:srgbClr val="FF0000"/>
                            </a:solidFill>
                            <a:latin typeface="Cambria Math"/>
                          </a:rPr>
                          <m:t>𝐀</m:t>
                        </m:r>
                        <m:r>
                          <a:rPr lang="en-US" sz="4900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&gt;</m:t>
                        </m:r>
                        <m:r>
                          <a:rPr lang="en-US" sz="4900" b="1">
                            <a:solidFill>
                              <a:srgbClr val="FF0000"/>
                            </a:solidFill>
                            <a:latin typeface="Cambria Math"/>
                          </a:rPr>
                          <m:t>𝟓</m:t>
                        </m:r>
                      </m:e>
                    </m:d>
                    <m:r>
                      <a:rPr lang="ru-RU" sz="4900" b="1">
                        <a:solidFill>
                          <a:schemeClr val="tx1"/>
                        </a:solidFill>
                        <a:latin typeface="Cambria Math"/>
                      </a:rPr>
                      <m:t>И</m:t>
                    </m:r>
                    <m:d>
                      <m:dPr>
                        <m:ctrlPr>
                          <a:rPr lang="en-US" sz="4900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4900" b="1" i="0">
                            <a:solidFill>
                              <a:srgbClr val="FF0000"/>
                            </a:solidFill>
                            <a:latin typeface="Cambria Math"/>
                          </a:rPr>
                          <m:t>𝐀</m:t>
                        </m:r>
                        <m:r>
                          <a:rPr lang="en-US" sz="49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&gt;</m:t>
                        </m:r>
                        <m:r>
                          <a:rPr lang="en-US" sz="49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𝟔</m:t>
                        </m:r>
                      </m:e>
                    </m:d>
                  </m:oMath>
                </a14:m>
                <a:r>
                  <a:rPr lang="en-US" sz="4900" b="1" dirty="0">
                    <a:solidFill>
                      <a:schemeClr val="tx1"/>
                    </a:solidFill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sz="4900" b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≡</m:t>
                    </m:r>
                  </m:oMath>
                </a14:m>
                <a:r>
                  <a:rPr lang="en-US" sz="4900" dirty="0" smtClean="0"/>
                  <a:t/>
                </a:r>
                <a:br>
                  <a:rPr lang="en-US" sz="4900" dirty="0" smtClean="0"/>
                </a:br>
                <a14:m>
                  <m:oMath xmlns:m="http://schemas.openxmlformats.org/officeDocument/2006/math">
                    <m:r>
                      <a:rPr lang="en-US" sz="4900" b="0" i="0" smtClean="0">
                        <a:solidFill>
                          <a:schemeClr val="tx1"/>
                        </a:solidFill>
                        <a:latin typeface="Cambria Math"/>
                      </a:rPr>
                      <m:t>(</m:t>
                    </m:r>
                    <m:r>
                      <a:rPr lang="en-US" sz="4900" b="1" i="0" smtClean="0">
                        <a:solidFill>
                          <a:srgbClr val="FF0000"/>
                        </a:solidFill>
                        <a:latin typeface="Cambria Math"/>
                      </a:rPr>
                      <m:t>𝐀</m:t>
                    </m:r>
                    <m:r>
                      <a:rPr lang="en-US" sz="4900" b="1" i="0" smtClean="0">
                        <a:solidFill>
                          <a:srgbClr val="FF0000"/>
                        </a:solidFill>
                        <a:latin typeface="Cambria Math"/>
                      </a:rPr>
                      <m:t>&lt;</m:t>
                    </m:r>
                    <m:r>
                      <a:rPr lang="en-US" sz="4900" b="1" i="0" smtClean="0">
                        <a:solidFill>
                          <a:srgbClr val="FF0000"/>
                        </a:solidFill>
                        <a:latin typeface="Cambria Math"/>
                      </a:rPr>
                      <m:t>𝟖</m:t>
                    </m:r>
                    <m:r>
                      <a:rPr lang="en-US" sz="4900" b="0" i="0" smtClean="0">
                        <a:solidFill>
                          <a:schemeClr val="tx1"/>
                        </a:solidFill>
                        <a:latin typeface="Cambria Math"/>
                      </a:rPr>
                      <m:t>)</m:t>
                    </m:r>
                    <m:r>
                      <a:rPr lang="ru-RU" sz="4900" b="1">
                        <a:solidFill>
                          <a:schemeClr val="tx1"/>
                        </a:solidFill>
                        <a:latin typeface="Cambria Math"/>
                      </a:rPr>
                      <m:t>И</m:t>
                    </m:r>
                    <m:d>
                      <m:dPr>
                        <m:ctrlPr>
                          <a:rPr lang="en-US" sz="4900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4900" b="1" i="0">
                            <a:solidFill>
                              <a:srgbClr val="FF0000"/>
                            </a:solidFill>
                            <a:latin typeface="Cambria Math"/>
                          </a:rPr>
                          <m:t>𝐀</m:t>
                        </m:r>
                        <m:r>
                          <a:rPr lang="en-US" sz="49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&gt;</m:t>
                        </m:r>
                        <m:r>
                          <a:rPr lang="en-US" sz="49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𝟔</m:t>
                        </m:r>
                      </m:e>
                    </m:d>
                  </m:oMath>
                </a14:m>
                <a:r>
                  <a:rPr lang="en-US" sz="4900" dirty="0" smtClean="0"/>
                  <a:t> </a:t>
                </a:r>
                <a:r>
                  <a:rPr lang="ru-RU" sz="4900" dirty="0" smtClean="0"/>
                  <a:t>Ответ:</a:t>
                </a:r>
                <a:r>
                  <a:rPr lang="en-US" sz="4900" dirty="0" smtClean="0"/>
                  <a:t>A=7</a:t>
                </a:r>
                <a:r>
                  <a:rPr lang="ru-RU" sz="4900" dirty="0"/>
                  <a:t/>
                </a:r>
                <a:br>
                  <a:rPr lang="ru-RU" sz="4900" dirty="0"/>
                </a:br>
                <a:r>
                  <a:rPr lang="ru-RU" sz="4900" dirty="0">
                    <a:solidFill>
                      <a:schemeClr val="tx1"/>
                    </a:solidFill>
                  </a:rPr>
                  <a:t/>
                </a:r>
                <a:br>
                  <a:rPr lang="ru-RU" sz="4900" dirty="0">
                    <a:solidFill>
                      <a:schemeClr val="tx1"/>
                    </a:solidFill>
                  </a:rPr>
                </a:br>
                <a:r>
                  <a:rPr lang="ru-RU" sz="4900" dirty="0" smtClean="0"/>
                  <a:t/>
                </a:r>
                <a:br>
                  <a:rPr lang="ru-RU" sz="4900" dirty="0" smtClean="0"/>
                </a:br>
                <a:r>
                  <a:rPr lang="ru-RU" sz="4900" dirty="0">
                    <a:solidFill>
                      <a:schemeClr val="tx1"/>
                    </a:solidFill>
                  </a:rPr>
                  <a:t/>
                </a:r>
                <a:br>
                  <a:rPr lang="ru-RU" sz="4900" dirty="0">
                    <a:solidFill>
                      <a:schemeClr val="tx1"/>
                    </a:solidFill>
                  </a:rPr>
                </a:br>
                <a:r>
                  <a:rPr lang="ru-RU" sz="4900" dirty="0">
                    <a:solidFill>
                      <a:schemeClr val="tx1"/>
                    </a:solidFill>
                  </a:rPr>
                  <a:t/>
                </a:r>
                <a:br>
                  <a:rPr lang="ru-RU" sz="4900" dirty="0">
                    <a:solidFill>
                      <a:schemeClr val="tx1"/>
                    </a:solidFill>
                  </a:rPr>
                </a:br>
                <a:endParaRPr lang="ru-RU" sz="49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Заголовок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0" y="6165304"/>
                <a:ext cx="9144000" cy="2088232"/>
              </a:xfrm>
              <a:blipFill rotWithShape="1">
                <a:blip r:embed="rId2"/>
                <a:stretch>
                  <a:fillRect t="-606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4664"/>
            <a:ext cx="3009355" cy="220776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12430"/>
            <a:ext cx="3571875" cy="221932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009355" y="476672"/>
            <a:ext cx="588312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Calibri" panose="020F0502020204030204" pitchFamily="34" charset="0"/>
              </a:rPr>
              <a:t>Это неверно, что у меня апельсинов не меньше, чем </a:t>
            </a:r>
            <a:r>
              <a:rPr lang="ru-RU" sz="44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8</a:t>
            </a:r>
            <a:r>
              <a:rPr lang="ru-RU" sz="3200" dirty="0" smtClean="0">
                <a:latin typeface="Calibri" panose="020F0502020204030204" pitchFamily="34" charset="0"/>
              </a:rPr>
              <a:t> или не больше, чем </a:t>
            </a:r>
            <a:r>
              <a:rPr lang="ru-RU" sz="44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5</a:t>
            </a:r>
            <a:endParaRPr lang="ru-RU" sz="32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71875" y="2311132"/>
            <a:ext cx="5572125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Calibri" panose="020F0502020204030204" pitchFamily="34" charset="0"/>
              </a:rPr>
              <a:t>У Чебурашки больше, чем </a:t>
            </a:r>
            <a:r>
              <a:rPr lang="ru-RU" sz="44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6</a:t>
            </a:r>
            <a:r>
              <a:rPr lang="en-US" sz="3200" dirty="0" smtClean="0">
                <a:latin typeface="Calibri" panose="020F0502020204030204" pitchFamily="34" charset="0"/>
              </a:rPr>
              <a:t> </a:t>
            </a:r>
            <a:r>
              <a:rPr lang="ru-RU" sz="3200" dirty="0" smtClean="0">
                <a:latin typeface="Calibri" panose="020F0502020204030204" pitchFamily="34" charset="0"/>
              </a:rPr>
              <a:t>апельсинов</a:t>
            </a:r>
            <a:endParaRPr lang="ru-RU" sz="32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6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3573016"/>
            <a:ext cx="9144000" cy="2592288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3200" dirty="0">
              <a:latin typeface="Calibri" panose="020F050202020403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0" y="3429000"/>
            <a:ext cx="9144000" cy="3240360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3200" dirty="0">
              <a:latin typeface="Calibri" panose="020F050202020403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4664"/>
            <a:ext cx="3009355" cy="220776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9355" y="404664"/>
            <a:ext cx="3571875" cy="221932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" name="Таблица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4445599"/>
                  </p:ext>
                </p:extLst>
              </p:nvPr>
            </p:nvGraphicFramePr>
            <p:xfrm>
              <a:off x="44067" y="2636912"/>
              <a:ext cx="9062685" cy="27127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411760"/>
                    <a:gridCol w="1970405"/>
                    <a:gridCol w="2350075"/>
                    <a:gridCol w="2330445"/>
                  </a:tblGrid>
                  <a:tr h="936104">
                    <a:tc>
                      <a:txBody>
                        <a:bodyPr/>
                        <a:lstStyle/>
                        <a:p>
                          <a:r>
                            <a:rPr lang="ru-RU" sz="3200" dirty="0" smtClean="0">
                              <a:latin typeface="Calibri" panose="020F0502020204030204" pitchFamily="34" charset="0"/>
                            </a:rPr>
                            <a:t>Кто говорит?</a:t>
                          </a:r>
                          <a:endParaRPr lang="ru-RU" sz="3200" dirty="0">
                            <a:latin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ru-RU" sz="3200" dirty="0" smtClean="0">
                              <a:latin typeface="Calibri" panose="020F0502020204030204" pitchFamily="34" charset="0"/>
                            </a:rPr>
                            <a:t>Что говорит?</a:t>
                          </a:r>
                          <a:endParaRPr lang="ru-RU" sz="3200" dirty="0">
                            <a:latin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ru-RU" sz="3200" dirty="0" smtClean="0">
                              <a:latin typeface="Calibri" panose="020F0502020204030204" pitchFamily="34" charset="0"/>
                            </a:rPr>
                            <a:t>Правду</a:t>
                          </a:r>
                          <a:r>
                            <a:rPr lang="ru-RU" sz="3200" baseline="0" dirty="0" smtClean="0">
                              <a:latin typeface="Calibri" panose="020F0502020204030204" pitchFamily="34" charset="0"/>
                            </a:rPr>
                            <a:t> говорит</a:t>
                          </a:r>
                        </a:p>
                        <a:p>
                          <a:r>
                            <a:rPr lang="ru-RU" sz="3200" baseline="0" dirty="0" smtClean="0">
                              <a:latin typeface="Calibri" panose="020F0502020204030204" pitchFamily="34" charset="0"/>
                            </a:rPr>
                            <a:t>Чебурашка</a:t>
                          </a:r>
                          <a:endParaRPr lang="ru-RU" sz="3200" dirty="0">
                            <a:latin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ru-RU" sz="3200" dirty="0" smtClean="0">
                              <a:latin typeface="Calibri" panose="020F0502020204030204" pitchFamily="34" charset="0"/>
                            </a:rPr>
                            <a:t>Правду говорит</a:t>
                          </a:r>
                        </a:p>
                        <a:p>
                          <a:r>
                            <a:rPr lang="ru-RU" sz="3200" dirty="0" smtClean="0">
                              <a:latin typeface="Calibri" panose="020F0502020204030204" pitchFamily="34" charset="0"/>
                            </a:rPr>
                            <a:t>Гена</a:t>
                          </a:r>
                          <a:endParaRPr lang="ru-RU" sz="3200" dirty="0">
                            <a:latin typeface="Calibri" panose="020F0502020204030204" pitchFamily="34" charset="0"/>
                          </a:endParaRPr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ru-RU" sz="3200" b="1" dirty="0" smtClean="0">
                              <a:latin typeface="Calibri" panose="020F0502020204030204" pitchFamily="34" charset="0"/>
                            </a:rPr>
                            <a:t>Чебурашка</a:t>
                          </a:r>
                          <a:endParaRPr lang="ru-RU" sz="3200" b="1" dirty="0">
                            <a:latin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3200" b="1" dirty="0" smtClean="0">
                              <a:latin typeface="Calibri" panose="020F0502020204030204" pitchFamily="34" charset="0"/>
                            </a:rPr>
                            <a:t>&gt;10</a:t>
                          </a:r>
                          <a:endParaRPr lang="ru-RU" sz="3200" b="1" dirty="0">
                            <a:latin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3200" b="1" dirty="0" smtClean="0">
                              <a:solidFill>
                                <a:srgbClr val="00B050"/>
                              </a:solidFill>
                              <a:latin typeface="Calibri" panose="020F0502020204030204" pitchFamily="34" charset="0"/>
                            </a:rPr>
                            <a:t>&gt;10</a:t>
                          </a:r>
                          <a:endParaRPr lang="ru-RU" sz="3200" b="1" dirty="0">
                            <a:solidFill>
                              <a:srgbClr val="00B050"/>
                            </a:solidFill>
                            <a:latin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sz="3200" b="1" i="0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≤</m:t>
                              </m:r>
                            </m:oMath>
                          </a14:m>
                          <a:r>
                            <a:rPr lang="en-US" sz="3200" b="1" dirty="0" smtClean="0">
                              <a:solidFill>
                                <a:srgbClr val="FF0000"/>
                              </a:solidFill>
                              <a:latin typeface="Calibri" panose="020F0502020204030204" pitchFamily="34" charset="0"/>
                            </a:rPr>
                            <a:t>10</a:t>
                          </a:r>
                          <a:endParaRPr lang="ru-RU" sz="3200" b="1" dirty="0">
                            <a:solidFill>
                              <a:srgbClr val="FF0000"/>
                            </a:solidFill>
                            <a:latin typeface="Calibri" panose="020F0502020204030204" pitchFamily="34" charset="0"/>
                          </a:endParaRPr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ru-RU" sz="3200" b="1" dirty="0" smtClean="0">
                              <a:latin typeface="Calibri" panose="020F0502020204030204" pitchFamily="34" charset="0"/>
                            </a:rPr>
                            <a:t>Гена</a:t>
                          </a:r>
                          <a:endParaRPr lang="ru-RU" sz="3200" b="1" dirty="0">
                            <a:latin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3200" b="1" dirty="0" smtClean="0">
                              <a:latin typeface="Calibri" panose="020F0502020204030204" pitchFamily="34" charset="0"/>
                            </a:rPr>
                            <a:t>&gt;9</a:t>
                          </a:r>
                          <a:endParaRPr lang="ru-RU" sz="3200" b="1" dirty="0">
                            <a:latin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sz="3200" b="1" i="0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≤</m:t>
                              </m:r>
                            </m:oMath>
                          </a14:m>
                          <a:r>
                            <a:rPr lang="en-US" sz="3200" b="1" dirty="0" smtClean="0">
                              <a:solidFill>
                                <a:srgbClr val="FF0000"/>
                              </a:solidFill>
                              <a:latin typeface="Calibri" panose="020F0502020204030204" pitchFamily="34" charset="0"/>
                            </a:rPr>
                            <a:t>9</a:t>
                          </a:r>
                          <a:endParaRPr lang="ru-RU" sz="3200" b="1" dirty="0">
                            <a:solidFill>
                              <a:srgbClr val="FF0000"/>
                            </a:solidFill>
                            <a:latin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3200" b="1" dirty="0" smtClean="0">
                              <a:solidFill>
                                <a:srgbClr val="00B050"/>
                              </a:solidFill>
                              <a:latin typeface="Calibri" panose="020F0502020204030204" pitchFamily="34" charset="0"/>
                            </a:rPr>
                            <a:t>&gt;9</a:t>
                          </a:r>
                          <a:endParaRPr lang="ru-RU" sz="3200" b="1" dirty="0">
                            <a:solidFill>
                              <a:srgbClr val="00B050"/>
                            </a:solidFill>
                            <a:latin typeface="Calibri" panose="020F0502020204030204" pitchFamily="34" charset="0"/>
                          </a:endParaRPr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0" name="Таблица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4445599"/>
                  </p:ext>
                </p:extLst>
              </p:nvPr>
            </p:nvGraphicFramePr>
            <p:xfrm>
              <a:off x="44067" y="2636912"/>
              <a:ext cx="9062685" cy="27127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411760"/>
                    <a:gridCol w="1970405"/>
                    <a:gridCol w="2350075"/>
                    <a:gridCol w="2330445"/>
                  </a:tblGrid>
                  <a:tr h="1554480">
                    <a:tc>
                      <a:txBody>
                        <a:bodyPr/>
                        <a:lstStyle/>
                        <a:p>
                          <a:r>
                            <a:rPr lang="ru-RU" sz="3200" dirty="0" smtClean="0">
                              <a:latin typeface="Calibri" panose="020F0502020204030204" pitchFamily="34" charset="0"/>
                            </a:rPr>
                            <a:t>Кто говорит?</a:t>
                          </a:r>
                          <a:endParaRPr lang="ru-RU" sz="3200" dirty="0">
                            <a:latin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ru-RU" sz="3200" dirty="0" smtClean="0">
                              <a:latin typeface="Calibri" panose="020F0502020204030204" pitchFamily="34" charset="0"/>
                            </a:rPr>
                            <a:t>Что говорит?</a:t>
                          </a:r>
                          <a:endParaRPr lang="ru-RU" sz="3200" dirty="0">
                            <a:latin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ru-RU" sz="3200" dirty="0" smtClean="0">
                              <a:latin typeface="Calibri" panose="020F0502020204030204" pitchFamily="34" charset="0"/>
                            </a:rPr>
                            <a:t>Правду</a:t>
                          </a:r>
                          <a:r>
                            <a:rPr lang="ru-RU" sz="3200" baseline="0" dirty="0" smtClean="0">
                              <a:latin typeface="Calibri" panose="020F0502020204030204" pitchFamily="34" charset="0"/>
                            </a:rPr>
                            <a:t> говорит</a:t>
                          </a:r>
                        </a:p>
                        <a:p>
                          <a:r>
                            <a:rPr lang="ru-RU" sz="3200" baseline="0" dirty="0" smtClean="0">
                              <a:latin typeface="Calibri" panose="020F0502020204030204" pitchFamily="34" charset="0"/>
                            </a:rPr>
                            <a:t>Чебурашка</a:t>
                          </a:r>
                          <a:endParaRPr lang="ru-RU" sz="3200" dirty="0">
                            <a:latin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ru-RU" sz="3200" dirty="0" smtClean="0">
                              <a:latin typeface="Calibri" panose="020F0502020204030204" pitchFamily="34" charset="0"/>
                            </a:rPr>
                            <a:t>Правду говорит</a:t>
                          </a:r>
                        </a:p>
                        <a:p>
                          <a:r>
                            <a:rPr lang="ru-RU" sz="3200" dirty="0" smtClean="0">
                              <a:latin typeface="Calibri" panose="020F0502020204030204" pitchFamily="34" charset="0"/>
                            </a:rPr>
                            <a:t>Гена</a:t>
                          </a:r>
                          <a:endParaRPr lang="ru-RU" sz="3200" dirty="0">
                            <a:latin typeface="Calibri" panose="020F0502020204030204" pitchFamily="34" charset="0"/>
                          </a:endParaRPr>
                        </a:p>
                      </a:txBody>
                      <a:tcPr/>
                    </a:tc>
                  </a:tr>
                  <a:tr h="579120">
                    <a:tc>
                      <a:txBody>
                        <a:bodyPr/>
                        <a:lstStyle/>
                        <a:p>
                          <a:r>
                            <a:rPr lang="ru-RU" sz="3200" b="1" dirty="0" smtClean="0">
                              <a:latin typeface="Calibri" panose="020F0502020204030204" pitchFamily="34" charset="0"/>
                            </a:rPr>
                            <a:t>Чебурашка</a:t>
                          </a:r>
                          <a:endParaRPr lang="ru-RU" sz="3200" b="1" dirty="0">
                            <a:latin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3200" b="1" dirty="0" smtClean="0">
                              <a:latin typeface="Calibri" panose="020F0502020204030204" pitchFamily="34" charset="0"/>
                            </a:rPr>
                            <a:t>&gt;10</a:t>
                          </a:r>
                          <a:endParaRPr lang="ru-RU" sz="3200" b="1" dirty="0">
                            <a:latin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3200" b="1" dirty="0" smtClean="0">
                              <a:solidFill>
                                <a:srgbClr val="00B050"/>
                              </a:solidFill>
                              <a:latin typeface="Calibri" panose="020F0502020204030204" pitchFamily="34" charset="0"/>
                            </a:rPr>
                            <a:t>&gt;10</a:t>
                          </a:r>
                          <a:endParaRPr lang="ru-RU" sz="3200" b="1" dirty="0">
                            <a:solidFill>
                              <a:srgbClr val="00B050"/>
                            </a:solidFill>
                            <a:latin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l="-289267" t="-282105" b="-135789"/>
                          </a:stretch>
                        </a:blipFill>
                      </a:tcPr>
                    </a:tc>
                  </a:tr>
                  <a:tr h="579120">
                    <a:tc>
                      <a:txBody>
                        <a:bodyPr/>
                        <a:lstStyle/>
                        <a:p>
                          <a:r>
                            <a:rPr lang="ru-RU" sz="3200" b="1" dirty="0" smtClean="0">
                              <a:latin typeface="Calibri" panose="020F0502020204030204" pitchFamily="34" charset="0"/>
                            </a:rPr>
                            <a:t>Гена</a:t>
                          </a:r>
                          <a:endParaRPr lang="ru-RU" sz="3200" b="1" dirty="0">
                            <a:latin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3200" b="1" dirty="0" smtClean="0">
                              <a:latin typeface="Calibri" panose="020F0502020204030204" pitchFamily="34" charset="0"/>
                            </a:rPr>
                            <a:t>&gt;9</a:t>
                          </a:r>
                          <a:endParaRPr lang="ru-RU" sz="3200" b="1" dirty="0">
                            <a:latin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l="-186269" t="-382105" r="-98964" b="-357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3200" b="1" dirty="0" smtClean="0">
                              <a:solidFill>
                                <a:srgbClr val="00B050"/>
                              </a:solidFill>
                              <a:latin typeface="Calibri" panose="020F0502020204030204" pitchFamily="34" charset="0"/>
                            </a:rPr>
                            <a:t>&gt;9</a:t>
                          </a:r>
                          <a:endParaRPr lang="ru-RU" sz="3200" b="1" dirty="0">
                            <a:solidFill>
                              <a:srgbClr val="00B050"/>
                            </a:solidFill>
                            <a:latin typeface="Calibri" panose="020F0502020204030204" pitchFamily="34" charset="0"/>
                          </a:endParaRPr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  <p:sp>
        <p:nvSpPr>
          <p:cNvPr id="6" name="TextBox 5"/>
          <p:cNvSpPr txBox="1"/>
          <p:nvPr/>
        </p:nvSpPr>
        <p:spPr>
          <a:xfrm>
            <a:off x="0" y="5445224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dirty="0" smtClean="0"/>
              <a:t>Ответ: </a:t>
            </a:r>
            <a:r>
              <a:rPr lang="en-US" sz="6000" dirty="0" smtClean="0"/>
              <a:t>10 </a:t>
            </a:r>
            <a:r>
              <a:rPr lang="ru-RU" sz="6000" dirty="0" smtClean="0"/>
              <a:t>лет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3767935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0" y="3429000"/>
            <a:ext cx="9144000" cy="3240360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3200" dirty="0">
              <a:latin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Заголовок 5"/>
              <p:cNvSpPr>
                <a:spLocks noGrp="1"/>
              </p:cNvSpPr>
              <p:nvPr>
                <p:ph type="title"/>
              </p:nvPr>
            </p:nvSpPr>
            <p:spPr>
              <a:xfrm>
                <a:off x="35496" y="1628800"/>
                <a:ext cx="8999984" cy="2088232"/>
              </a:xfrm>
            </p:spPr>
            <p:txBody>
              <a:bodyPr>
                <a:normAutofit fontScale="90000"/>
              </a:bodyPr>
              <a:lstStyle/>
              <a:p>
                <a:pPr algn="ctr"/>
                <a:r>
                  <a:rPr lang="ru-RU" sz="3600" b="1" dirty="0" smtClean="0"/>
                  <a:t/>
                </a:r>
                <a:br>
                  <a:rPr lang="ru-RU" sz="3600" b="1" dirty="0" smtClean="0"/>
                </a:br>
                <a:r>
                  <a:rPr lang="ru-RU" sz="3600" b="1" dirty="0" smtClean="0">
                    <a:latin typeface="Calibri" panose="020F0502020204030204" pitchFamily="34" charset="0"/>
                  </a:rPr>
                  <a:t>Определить </a:t>
                </a:r>
                <a:r>
                  <a:rPr lang="ru-RU" sz="3600" b="1" dirty="0">
                    <a:latin typeface="Calibri" panose="020F0502020204030204" pitchFamily="34" charset="0"/>
                  </a:rPr>
                  <a:t>значение логического </a:t>
                </a:r>
                <a:r>
                  <a:rPr lang="ru-RU" sz="3600" b="1" dirty="0" smtClean="0">
                    <a:latin typeface="Calibri" panose="020F0502020204030204" pitchFamily="34" charset="0"/>
                  </a:rPr>
                  <a:t>высказывания</a:t>
                </a:r>
                <a:r>
                  <a:rPr lang="ru-RU" sz="4900" dirty="0">
                    <a:latin typeface="Calibri" panose="020F0502020204030204" pitchFamily="34" charset="0"/>
                  </a:rPr>
                  <a:t/>
                </a:r>
                <a:br>
                  <a:rPr lang="ru-RU" sz="4900" dirty="0">
                    <a:latin typeface="Calibri" panose="020F0502020204030204" pitchFamily="34" charset="0"/>
                  </a:rPr>
                </a:br>
                <a14:m>
                  <m:oMath xmlns:m="http://schemas.openxmlformats.org/officeDocument/2006/math">
                    <m:r>
                      <a:rPr lang="ru-RU" sz="5300" b="1" i="1" smtClean="0">
                        <a:solidFill>
                          <a:schemeClr val="tx1"/>
                        </a:solidFill>
                        <a:latin typeface="Cambria Math"/>
                      </a:rPr>
                      <m:t>¬</m:t>
                    </m:r>
                    <m:d>
                      <m:dPr>
                        <m:ctrlPr>
                          <a:rPr lang="ru-RU" sz="53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5300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en-US" sz="5300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&gt;</m:t>
                        </m:r>
                        <m:r>
                          <a:rPr lang="en-US" sz="5300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ru-RU" sz="5300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5300" b="1" i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&amp;</m:t>
                        </m:r>
                        <m:r>
                          <a:rPr lang="ru-RU" sz="5300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5300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en-US" sz="5300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&gt;</m:t>
                        </m:r>
                        <m:r>
                          <a:rPr lang="en-US" sz="5300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e>
                    </m:d>
                    <m:r>
                      <a:rPr lang="ru-RU" sz="5300" b="1" i="1" smtClean="0">
                        <a:solidFill>
                          <a:schemeClr val="tx1"/>
                        </a:solidFill>
                        <a:latin typeface="Cambria Math"/>
                      </a:rPr>
                      <m:t>∨</m:t>
                    </m:r>
                    <m:d>
                      <m:dPr>
                        <m:ctrlPr>
                          <a:rPr lang="en-US" sz="53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53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en-US" sz="53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&gt;</m:t>
                        </m:r>
                        <m:r>
                          <a:rPr lang="en-US" sz="53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𝟒</m:t>
                        </m:r>
                      </m:e>
                    </m:d>
                  </m:oMath>
                </a14:m>
                <a:r>
                  <a:rPr lang="ru-RU" sz="49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br>
                  <a:rPr lang="ru-RU" sz="49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14:m>
                  <m:oMath xmlns:m="http://schemas.openxmlformats.org/officeDocument/2006/math">
                    <m:r>
                      <a:rPr lang="ru-RU" sz="4800" b="1" i="1">
                        <a:solidFill>
                          <a:schemeClr val="tx1"/>
                        </a:solidFill>
                        <a:latin typeface="Cambria Math"/>
                      </a:rPr>
                      <m:t>¬</m:t>
                    </m:r>
                    <m:d>
                      <m:dPr>
                        <m:ctrlPr>
                          <a:rPr lang="ru-RU" sz="48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4800" b="1">
                            <a:solidFill>
                              <a:srgbClr val="FF0000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ru-RU" sz="4800" b="1">
                            <a:solidFill>
                              <a:srgbClr val="FF000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4800" b="1">
                            <a:solidFill>
                              <a:schemeClr val="tx1"/>
                            </a:solidFill>
                            <a:latin typeface="Cambria Math"/>
                          </a:rPr>
                          <m:t>&amp;</m:t>
                        </m:r>
                        <m:r>
                          <a:rPr lang="ru-RU" sz="4800" b="1">
                            <a:solidFill>
                              <a:srgbClr val="FF000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ru-RU" sz="4800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</m:t>
                        </m:r>
                      </m:e>
                    </m:d>
                    <m:r>
                      <a:rPr lang="ru-RU" sz="4800" b="1" i="1">
                        <a:solidFill>
                          <a:schemeClr val="tx1"/>
                        </a:solidFill>
                        <a:latin typeface="Cambria Math"/>
                      </a:rPr>
                      <m:t>∨</m:t>
                    </m:r>
                    <m:d>
                      <m:dPr>
                        <m:ctrlPr>
                          <a:rPr lang="en-US" sz="48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ru-RU" sz="4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𝟎</m:t>
                        </m:r>
                      </m:e>
                    </m:d>
                  </m:oMath>
                </a14:m>
                <a:r>
                  <a:rPr lang="ru-RU" sz="49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14:m>
                  <m:oMath xmlns:m="http://schemas.openxmlformats.org/officeDocument/2006/math">
                    <m:r>
                      <a:rPr lang="ru-RU" sz="4800" b="1" i="1">
                        <a:solidFill>
                          <a:schemeClr val="tx1"/>
                        </a:solidFill>
                        <a:latin typeface="Cambria Math"/>
                      </a:rPr>
                      <m:t>¬</m:t>
                    </m:r>
                    <m:d>
                      <m:dPr>
                        <m:ctrlPr>
                          <a:rPr lang="ru-RU" sz="48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4800" b="1">
                            <a:solidFill>
                              <a:srgbClr val="FF0000"/>
                            </a:solidFill>
                            <a:latin typeface="Cambria Math"/>
                          </a:rPr>
                          <m:t>𝟏</m:t>
                        </m:r>
                      </m:e>
                    </m:d>
                    <m:r>
                      <a:rPr lang="ru-RU" sz="4800" b="1" i="1">
                        <a:solidFill>
                          <a:schemeClr val="tx1"/>
                        </a:solidFill>
                        <a:latin typeface="Cambria Math"/>
                      </a:rPr>
                      <m:t>∨</m:t>
                    </m:r>
                    <m:d>
                      <m:dPr>
                        <m:ctrlPr>
                          <a:rPr lang="en-US" sz="48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ru-RU" sz="4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𝟎</m:t>
                        </m:r>
                      </m:e>
                    </m:d>
                  </m:oMath>
                </a14:m>
                <a:r>
                  <a:rPr lang="ru-RU" sz="49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br>
                  <a:rPr lang="ru-RU" sz="49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14:m>
                  <m:oMath xmlns:m="http://schemas.openxmlformats.org/officeDocument/2006/math">
                    <m:r>
                      <a:rPr lang="ru-RU" sz="5400" b="1" i="1">
                        <a:solidFill>
                          <a:srgbClr val="FF0000"/>
                        </a:solidFill>
                        <a:latin typeface="Cambria Math"/>
                      </a:rPr>
                      <m:t>𝟎</m:t>
                    </m:r>
                    <m:r>
                      <a:rPr lang="ru-RU" sz="5400" b="1" i="1">
                        <a:solidFill>
                          <a:schemeClr val="tx1"/>
                        </a:solidFill>
                        <a:latin typeface="Cambria Math"/>
                      </a:rPr>
                      <m:t>∨</m:t>
                    </m:r>
                    <m:r>
                      <a:rPr lang="ru-RU" sz="5400" b="1" i="1">
                        <a:solidFill>
                          <a:srgbClr val="FF0000"/>
                        </a:solidFill>
                        <a:latin typeface="Cambria Math"/>
                      </a:rPr>
                      <m:t>𝟎</m:t>
                    </m:r>
                  </m:oMath>
                </a14:m>
                <a:r>
                  <a:rPr lang="ru-RU" sz="49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ru-RU" sz="5400" b="1" dirty="0" smtClean="0">
                    <a:solidFill>
                      <a:srgbClr val="FF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0</a:t>
                </a:r>
                <a:r>
                  <a:rPr lang="ru-RU" sz="4900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(ложь)</a:t>
                </a:r>
                <a:r>
                  <a:rPr lang="ru-RU" sz="49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ru-RU" sz="49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ru-RU" sz="4900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ru-RU" sz="4900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endParaRPr lang="ru-RU" sz="4900" dirty="0"/>
              </a:p>
            </p:txBody>
          </p:sp>
        </mc:Choice>
        <mc:Fallback xmlns="">
          <p:sp>
            <p:nvSpPr>
              <p:cNvPr id="6" name="Заголовок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35496" y="1628800"/>
                <a:ext cx="8999984" cy="2088232"/>
              </a:xfrm>
              <a:blipFill rotWithShape="1">
                <a:blip r:embed="rId2"/>
                <a:stretch>
                  <a:fillRect l="-1762" t="-39067" r="-1626" b="-1020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0277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3573016"/>
            <a:ext cx="9144000" cy="2592288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3200" dirty="0">
              <a:latin typeface="Calibri" panose="020F050202020403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0" y="3429000"/>
            <a:ext cx="9144000" cy="3240360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3200" dirty="0">
              <a:latin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Заголовок 5"/>
              <p:cNvSpPr>
                <a:spLocks noGrp="1"/>
              </p:cNvSpPr>
              <p:nvPr>
                <p:ph type="title"/>
              </p:nvPr>
            </p:nvSpPr>
            <p:spPr>
              <a:xfrm>
                <a:off x="0" y="692696"/>
                <a:ext cx="9144000" cy="1368152"/>
              </a:xfrm>
            </p:spPr>
            <p:txBody>
              <a:bodyPr>
                <a:noAutofit/>
              </a:bodyPr>
              <a:lstStyle/>
              <a:p>
                <a:pPr algn="ctr"/>
                <a:r>
                  <a:rPr lang="en-US" b="1" dirty="0" smtClean="0">
                    <a:solidFill>
                      <a:srgbClr val="FF0000"/>
                    </a:solidFill>
                    <a:latin typeface="Calibri" panose="020F050202020403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A</a:t>
                </a:r>
                <a:r>
                  <a:rPr lang="ru-RU" b="1" dirty="0" smtClean="0">
                    <a:solidFill>
                      <a:srgbClr val="FF0000"/>
                    </a:solidFill>
                    <a:latin typeface="Calibri" panose="020F050202020403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ru-RU" b="1" dirty="0" smtClean="0">
                    <a:solidFill>
                      <a:schemeClr val="tx1"/>
                    </a:solidFill>
                    <a:latin typeface="Calibri" panose="020F050202020403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&amp; 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barPr>
                      <m:e>
                        <m:r>
                          <a:rPr lang="en-US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𝐁</m:t>
                        </m:r>
                      </m:e>
                    </m:bar>
                  </m:oMath>
                </a14:m>
                <a:r>
                  <a:rPr lang="en-US" b="1" dirty="0" smtClean="0">
                    <a:solidFill>
                      <a:srgbClr val="FF0000"/>
                    </a:solidFill>
                    <a:latin typeface="Calibri" panose="020F050202020403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b="1" dirty="0" smtClean="0">
                    <a:solidFill>
                      <a:schemeClr val="tx1"/>
                    </a:solidFill>
                    <a:latin typeface="Calibri" panose="020F050202020403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V</a:t>
                </a:r>
                <a:r>
                  <a:rPr lang="en-US" b="1" dirty="0" smtClean="0">
                    <a:solidFill>
                      <a:srgbClr val="FF0000"/>
                    </a:solidFill>
                    <a:latin typeface="Calibri" panose="020F050202020403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B</a:t>
                </a:r>
                <a:r>
                  <a:rPr lang="ru-RU" b="1" dirty="0" smtClean="0">
                    <a:solidFill>
                      <a:srgbClr val="FF0000"/>
                    </a:solidFill>
                    <a:latin typeface="Calibri" panose="020F050202020403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ru-RU" b="1" dirty="0">
                    <a:solidFill>
                      <a:schemeClr val="tx1"/>
                    </a:solidFill>
                    <a:latin typeface="Calibri" panose="020F050202020403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&amp;</a:t>
                </a:r>
                <a:r>
                  <a:rPr lang="ru-RU" b="1" dirty="0" smtClean="0">
                    <a:solidFill>
                      <a:schemeClr val="tx1"/>
                    </a:solidFill>
                    <a:latin typeface="Calibri" panose="020F050202020403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ru-RU" b="1" i="1">
                            <a:solidFill>
                              <a:srgbClr val="FF0000"/>
                            </a:solidFill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barPr>
                      <m:e>
                        <m:r>
                          <a:rPr lang="en-US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𝐂</m:t>
                        </m:r>
                      </m:e>
                    </m:bar>
                  </m:oMath>
                </a14:m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Построить </a:t>
                </a:r>
                <a:r>
                  <a:rPr lang="ru-RU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таблицу </a:t>
                </a:r>
                <a:r>
                  <a:rPr lang="ru-RU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истинности </a:t>
                </a:r>
                <a:r>
                  <a:rPr lang="ru-RU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для </a:t>
                </a:r>
                <a:r>
                  <a:rPr lang="ru-RU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данного</a:t>
                </a:r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логического выражения.</a:t>
                </a:r>
                <a:r>
                  <a:rPr lang="ru-RU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ru-RU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endParaRPr lang="ru-RU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" name="Заголовок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0" y="692696"/>
                <a:ext cx="9144000" cy="1368152"/>
              </a:xfrm>
              <a:blipFill rotWithShape="1">
                <a:blip r:embed="rId2"/>
                <a:stretch>
                  <a:fillRect t="-125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" name="Таблица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37928542"/>
                  </p:ext>
                </p:extLst>
              </p:nvPr>
            </p:nvGraphicFramePr>
            <p:xfrm>
              <a:off x="35496" y="1916832"/>
              <a:ext cx="9073008" cy="4493887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360040"/>
                    <a:gridCol w="360040"/>
                    <a:gridCol w="407035"/>
                    <a:gridCol w="889109"/>
                    <a:gridCol w="1008112"/>
                    <a:gridCol w="936104"/>
                    <a:gridCol w="1080120"/>
                    <a:gridCol w="2376264"/>
                    <a:gridCol w="576064"/>
                    <a:gridCol w="576064"/>
                    <a:gridCol w="504056"/>
                  </a:tblGrid>
                  <a:tr h="56806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2800" b="1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A</a:t>
                          </a:r>
                          <a:endParaRPr lang="ru-RU" sz="2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2800" b="1" dirty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B</a:t>
                          </a:r>
                          <a:endParaRPr lang="ru-RU" sz="2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2800" b="1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C</a:t>
                          </a:r>
                          <a:endParaRPr lang="ru-RU" sz="2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bar>
                                <m:barPr>
                                  <m:pos m:val="top"/>
                                  <m:ctrlPr>
                                    <a:rPr lang="en-US" sz="2800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barPr>
                                <m:e>
                                  <m:r>
                                    <a:rPr lang="en-US" sz="2800" b="1" i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𝐁</m:t>
                                  </m:r>
                                </m:e>
                              </m:bar>
                            </m:oMath>
                          </a14:m>
                          <a:endParaRPr lang="ru-RU" sz="2800" dirty="0"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2800" b="1" dirty="0" smtClean="0">
                              <a:solidFill>
                                <a:srgbClr val="FF0000"/>
                              </a:solidFill>
                              <a:latin typeface="Calibri" panose="020F0502020204030204" pitchFamily="34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a:t>A</a:t>
                          </a:r>
                          <a:r>
                            <a:rPr lang="ru-RU" sz="2800" b="1" dirty="0" smtClean="0">
                              <a:solidFill>
                                <a:srgbClr val="FF0000"/>
                              </a:solidFill>
                              <a:latin typeface="Calibri" panose="020F0502020204030204" pitchFamily="34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a:t> </a:t>
                          </a:r>
                          <a:r>
                            <a:rPr lang="ru-RU" sz="2800" b="1" dirty="0" smtClean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a:t>&amp; </a:t>
                          </a:r>
                          <a14:m>
                            <m:oMath xmlns:m="http://schemas.openxmlformats.org/officeDocument/2006/math">
                              <m:bar>
                                <m:barPr>
                                  <m:pos m:val="top"/>
                                  <m:ctrlPr>
                                    <a:rPr lang="en-US" sz="2800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barPr>
                                <m:e>
                                  <m:r>
                                    <a:rPr lang="en-US" sz="2800" b="1" i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𝐁</m:t>
                                  </m:r>
                                </m:e>
                              </m:bar>
                            </m:oMath>
                          </a14:m>
                          <a:endParaRPr lang="ru-RU" sz="2800" dirty="0"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 xmlns:m="http://schemas.openxmlformats.org/officeDocument/2006/math">
                              <m:bar>
                                <m:barPr>
                                  <m:pos m:val="top"/>
                                  <m:ctrlPr>
                                    <a:rPr lang="ru-RU" sz="2800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barPr>
                                <m:e>
                                  <m:r>
                                    <a:rPr lang="en-US" sz="2800" b="1" i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𝐂</m:t>
                                  </m:r>
                                </m:e>
                              </m:bar>
                            </m:oMath>
                          </a14:m>
                          <a:r>
                            <a:rPr lang="ru-RU" sz="2800" dirty="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 </a:t>
                          </a:r>
                          <a:endParaRPr lang="ru-RU" sz="2800" dirty="0"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2800" b="1" dirty="0" smtClean="0">
                              <a:solidFill>
                                <a:srgbClr val="FF0000"/>
                              </a:solidFill>
                              <a:latin typeface="Calibri" panose="020F0502020204030204" pitchFamily="34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a:t>B</a:t>
                          </a:r>
                          <a:r>
                            <a:rPr lang="ru-RU" sz="2800" b="1" dirty="0" smtClean="0">
                              <a:solidFill>
                                <a:srgbClr val="FF0000"/>
                              </a:solidFill>
                              <a:latin typeface="Calibri" panose="020F0502020204030204" pitchFamily="34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a:t> </a:t>
                          </a:r>
                          <a:r>
                            <a:rPr lang="ru-RU" sz="2800" b="1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a:t>&amp;</a:t>
                          </a:r>
                          <a:r>
                            <a:rPr lang="ru-RU" sz="2800" b="1" dirty="0" smtClean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bar>
                                <m:barPr>
                                  <m:pos m:val="top"/>
                                  <m:ctrlPr>
                                    <a:rPr lang="ru-RU" sz="2800" b="1" i="1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barPr>
                                <m:e>
                                  <m:r>
                                    <a:rPr lang="en-US" sz="2800" b="1" i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𝐂</m:t>
                                  </m:r>
                                </m:e>
                              </m:bar>
                            </m:oMath>
                          </a14:m>
                          <a:endParaRPr lang="ru-RU" sz="2800" dirty="0"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2800" b="1" dirty="0" smtClean="0">
                              <a:solidFill>
                                <a:srgbClr val="FF0000"/>
                              </a:solidFill>
                              <a:latin typeface="Calibri" panose="020F0502020204030204" pitchFamily="34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a:t>A</a:t>
                          </a:r>
                          <a:r>
                            <a:rPr lang="ru-RU" sz="2800" b="1" dirty="0" smtClean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a:t>&amp;</a:t>
                          </a:r>
                          <a14:m>
                            <m:oMath xmlns:m="http://schemas.openxmlformats.org/officeDocument/2006/math">
                              <m:bar>
                                <m:barPr>
                                  <m:pos m:val="top"/>
                                  <m:ctrlPr>
                                    <a:rPr lang="en-US" sz="2800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barPr>
                                <m:e>
                                  <m:r>
                                    <a:rPr lang="en-US" sz="2800" b="1" i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𝐁</m:t>
                                  </m:r>
                                </m:e>
                              </m:bar>
                            </m:oMath>
                          </a14:m>
                          <a:r>
                            <a:rPr lang="en-US" sz="2800" b="1" dirty="0" smtClean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a:t>V</a:t>
                          </a:r>
                          <a:r>
                            <a:rPr lang="en-US" sz="2800" b="1" dirty="0" smtClean="0">
                              <a:solidFill>
                                <a:srgbClr val="FF0000"/>
                              </a:solidFill>
                              <a:latin typeface="Calibri" panose="020F0502020204030204" pitchFamily="34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a:t>B</a:t>
                          </a:r>
                          <a:r>
                            <a:rPr lang="ru-RU" sz="2800" b="1" dirty="0" smtClean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a:t>&amp;</a:t>
                          </a:r>
                          <a14:m>
                            <m:oMath xmlns:m="http://schemas.openxmlformats.org/officeDocument/2006/math">
                              <m:bar>
                                <m:barPr>
                                  <m:pos m:val="top"/>
                                  <m:ctrlPr>
                                    <a:rPr lang="ru-RU" sz="2800" b="1" i="1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barPr>
                                <m:e>
                                  <m:r>
                                    <a:rPr lang="en-US" sz="2800" b="1" i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𝐂</m:t>
                                  </m:r>
                                </m:e>
                              </m:bar>
                            </m:oMath>
                          </a14:m>
                          <a:r>
                            <a:rPr lang="ru-RU" sz="2800" dirty="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 </a:t>
                          </a:r>
                          <a:endParaRPr lang="ru-RU" sz="2800" dirty="0"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endParaRPr lang="ru-RU" sz="2800" dirty="0"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endParaRPr lang="ru-RU" sz="2800" dirty="0"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endParaRPr lang="ru-RU" sz="2800" dirty="0"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44004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ahoma"/>
                            </a:rPr>
                            <a:t>0</a:t>
                          </a:r>
                          <a:endParaRPr lang="ru-RU" sz="2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ahoma"/>
                            </a:rPr>
                            <a:t>0</a:t>
                          </a:r>
                          <a:endParaRPr lang="ru-RU" sz="2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ahoma"/>
                            </a:rPr>
                            <a:t>0</a:t>
                          </a:r>
                          <a:endParaRPr lang="ru-RU" sz="2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 </a:t>
                          </a: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ahoma"/>
                            </a:rPr>
                            <a:t>0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800" dirty="0" smtClean="0">
                              <a:latin typeface="Calibri" panose="020F0502020204030204" pitchFamily="34" charset="0"/>
                            </a:rPr>
                            <a:t>1</a:t>
                          </a:r>
                          <a:endParaRPr lang="ru-RU" sz="2800" dirty="0">
                            <a:latin typeface="Calibri" panose="020F0502020204030204" pitchFamily="34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800" dirty="0" smtClean="0">
                              <a:latin typeface="Calibri" panose="020F0502020204030204" pitchFamily="34" charset="0"/>
                            </a:rPr>
                            <a:t>0</a:t>
                          </a:r>
                          <a:endParaRPr lang="ru-RU" sz="2800" dirty="0">
                            <a:latin typeface="Calibri" panose="020F0502020204030204" pitchFamily="34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ahoma"/>
                            </a:rPr>
                            <a:t>0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sz="2800" dirty="0">
                            <a:latin typeface="Calibri" panose="020F0502020204030204" pitchFamily="34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45337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ahoma"/>
                            </a:rPr>
                            <a:t>0</a:t>
                          </a:r>
                          <a:endParaRPr lang="ru-RU" sz="2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ahoma"/>
                            </a:rPr>
                            <a:t>0</a:t>
                          </a:r>
                          <a:endParaRPr lang="ru-RU" sz="2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ahoma"/>
                            </a:rPr>
                            <a:t>1</a:t>
                          </a:r>
                          <a:endParaRPr lang="ru-RU" sz="2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 </a:t>
                          </a: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ahoma"/>
                            </a:rPr>
                            <a:t>0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800" dirty="0" smtClean="0">
                              <a:latin typeface="Calibri" panose="020F0502020204030204" pitchFamily="34" charset="0"/>
                            </a:rPr>
                            <a:t>0</a:t>
                          </a:r>
                          <a:endParaRPr lang="ru-RU" sz="2800" dirty="0">
                            <a:latin typeface="Calibri" panose="020F0502020204030204" pitchFamily="34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800" dirty="0" smtClean="0">
                              <a:latin typeface="Calibri" panose="020F0502020204030204" pitchFamily="34" charset="0"/>
                            </a:rPr>
                            <a:t>0</a:t>
                          </a:r>
                          <a:endParaRPr lang="ru-RU" sz="2800" dirty="0">
                            <a:latin typeface="Calibri" panose="020F0502020204030204" pitchFamily="34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 </a:t>
                          </a: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0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9469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ahoma"/>
                            </a:rPr>
                            <a:t>0</a:t>
                          </a:r>
                          <a:endParaRPr lang="ru-RU" sz="2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ahoma"/>
                            </a:rPr>
                            <a:t>1</a:t>
                          </a:r>
                          <a:endParaRPr lang="ru-RU" sz="2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ahoma"/>
                            </a:rPr>
                            <a:t>0</a:t>
                          </a:r>
                          <a:endParaRPr lang="ru-RU" sz="2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 </a:t>
                          </a: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0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ahoma"/>
                            </a:rPr>
                            <a:t>0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800" dirty="0" smtClean="0">
                              <a:latin typeface="Calibri" panose="020F0502020204030204" pitchFamily="34" charset="0"/>
                            </a:rPr>
                            <a:t>1</a:t>
                          </a:r>
                          <a:endParaRPr lang="ru-RU" sz="2800" dirty="0">
                            <a:latin typeface="Calibri" panose="020F0502020204030204" pitchFamily="34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800" dirty="0" smtClean="0">
                              <a:latin typeface="Calibri" panose="020F0502020204030204" pitchFamily="34" charset="0"/>
                            </a:rPr>
                            <a:t>1</a:t>
                          </a:r>
                          <a:endParaRPr lang="ru-RU" sz="2800" dirty="0">
                            <a:latin typeface="Calibri" panose="020F0502020204030204" pitchFamily="34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 </a:t>
                          </a: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40802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ahoma"/>
                            </a:rPr>
                            <a:t>0</a:t>
                          </a:r>
                          <a:endParaRPr lang="ru-RU" sz="2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ahoma"/>
                            </a:rPr>
                            <a:t>1</a:t>
                          </a:r>
                          <a:endParaRPr lang="ru-RU" sz="2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ahoma"/>
                            </a:rPr>
                            <a:t>1</a:t>
                          </a:r>
                          <a:endParaRPr lang="ru-RU" sz="2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 </a:t>
                          </a: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0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ahoma"/>
                            </a:rPr>
                            <a:t>0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 </a:t>
                          </a: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0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ahoma"/>
                            </a:rPr>
                            <a:t>0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 </a:t>
                          </a: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0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 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42135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ahoma"/>
                            </a:rPr>
                            <a:t>1</a:t>
                          </a:r>
                          <a:endParaRPr lang="ru-RU" sz="2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ahoma"/>
                            </a:rPr>
                            <a:t>0</a:t>
                          </a:r>
                          <a:endParaRPr lang="ru-RU" sz="2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ahoma"/>
                            </a:rPr>
                            <a:t>0</a:t>
                          </a:r>
                          <a:endParaRPr lang="ru-RU" sz="2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 </a:t>
                          </a: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ahoma"/>
                            </a:rPr>
                            <a:t>1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 </a:t>
                          </a: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ahoma"/>
                            </a:rPr>
                            <a:t>0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 </a:t>
                          </a: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 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43468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ahoma"/>
                            </a:rPr>
                            <a:t>1</a:t>
                          </a:r>
                          <a:endParaRPr lang="ru-RU" sz="2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ahoma"/>
                            </a:rPr>
                            <a:t>0</a:t>
                          </a:r>
                          <a:endParaRPr lang="ru-RU" sz="2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ahoma"/>
                            </a:rPr>
                            <a:t>1</a:t>
                          </a:r>
                          <a:endParaRPr lang="ru-RU" sz="2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 </a:t>
                          </a: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ahoma"/>
                            </a:rPr>
                            <a:t>1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 </a:t>
                          </a: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0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ahoma"/>
                            </a:rPr>
                            <a:t>0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 </a:t>
                          </a: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 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44800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ahoma"/>
                            </a:rPr>
                            <a:t>1</a:t>
                          </a:r>
                          <a:endParaRPr lang="ru-RU" sz="2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ahoma"/>
                            </a:rPr>
                            <a:t>1</a:t>
                          </a:r>
                          <a:endParaRPr lang="ru-RU" sz="2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ahoma"/>
                            </a:rPr>
                            <a:t>0</a:t>
                          </a:r>
                          <a:endParaRPr lang="ru-RU" sz="2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 </a:t>
                          </a: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0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ahoma"/>
                            </a:rPr>
                            <a:t>0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 </a:t>
                          </a: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ahoma"/>
                            </a:rPr>
                            <a:t>1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 </a:t>
                          </a: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8932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ahoma"/>
                            </a:rPr>
                            <a:t>1</a:t>
                          </a:r>
                          <a:endParaRPr lang="ru-RU" sz="2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ahoma"/>
                            </a:rPr>
                            <a:t>1</a:t>
                          </a:r>
                          <a:endParaRPr lang="ru-RU" sz="2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ahoma"/>
                            </a:rPr>
                            <a:t>1</a:t>
                          </a:r>
                          <a:endParaRPr lang="ru-RU" sz="2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 </a:t>
                          </a: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0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ahoma"/>
                            </a:rPr>
                            <a:t>0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 </a:t>
                          </a: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0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ahoma"/>
                            </a:rPr>
                            <a:t>0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 </a:t>
                          </a: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0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3" name="Таблица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37928542"/>
                  </p:ext>
                </p:extLst>
              </p:nvPr>
            </p:nvGraphicFramePr>
            <p:xfrm>
              <a:off x="35496" y="1916832"/>
              <a:ext cx="9073008" cy="4493887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360040"/>
                    <a:gridCol w="360040"/>
                    <a:gridCol w="407035"/>
                    <a:gridCol w="889109"/>
                    <a:gridCol w="1008112"/>
                    <a:gridCol w="936104"/>
                    <a:gridCol w="1080120"/>
                    <a:gridCol w="2376264"/>
                    <a:gridCol w="576064"/>
                    <a:gridCol w="576064"/>
                    <a:gridCol w="504056"/>
                  </a:tblGrid>
                  <a:tr h="56806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2800" b="1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A</a:t>
                          </a:r>
                          <a:endParaRPr lang="ru-RU" sz="2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2800" b="1" dirty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B</a:t>
                          </a:r>
                          <a:endParaRPr lang="ru-RU" sz="2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2800" b="1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C</a:t>
                          </a:r>
                          <a:endParaRPr lang="ru-RU" sz="2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127397" t="-5376" r="-793151" b="-7268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201212" t="-5376" r="-601818" b="-7268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322727" t="-5376" r="-544805" b="-7268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367797" t="-5376" r="-374011" b="-7268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212853" t="-5376" r="-70180" b="-7268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endParaRPr lang="ru-RU" sz="2800" dirty="0"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endParaRPr lang="ru-RU" sz="2800" dirty="0"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endParaRPr lang="ru-RU" sz="2800" dirty="0"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49072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ahoma"/>
                            </a:rPr>
                            <a:t>0</a:t>
                          </a:r>
                          <a:endParaRPr lang="ru-RU" sz="2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ahoma"/>
                            </a:rPr>
                            <a:t>0</a:t>
                          </a:r>
                          <a:endParaRPr lang="ru-RU" sz="2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ahoma"/>
                            </a:rPr>
                            <a:t>0</a:t>
                          </a:r>
                          <a:endParaRPr lang="ru-RU" sz="2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 </a:t>
                          </a: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ahoma"/>
                            </a:rPr>
                            <a:t>0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800" dirty="0" smtClean="0">
                              <a:latin typeface="Calibri" panose="020F0502020204030204" pitchFamily="34" charset="0"/>
                            </a:rPr>
                            <a:t>1</a:t>
                          </a:r>
                          <a:endParaRPr lang="ru-RU" sz="2800" dirty="0">
                            <a:latin typeface="Calibri" panose="020F0502020204030204" pitchFamily="34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800" dirty="0" smtClean="0">
                              <a:latin typeface="Calibri" panose="020F0502020204030204" pitchFamily="34" charset="0"/>
                            </a:rPr>
                            <a:t>0</a:t>
                          </a:r>
                          <a:endParaRPr lang="ru-RU" sz="2800" dirty="0">
                            <a:latin typeface="Calibri" panose="020F0502020204030204" pitchFamily="34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ahoma"/>
                            </a:rPr>
                            <a:t>0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sz="2800" dirty="0">
                            <a:latin typeface="Calibri" panose="020F0502020204030204" pitchFamily="34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49072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ahoma"/>
                            </a:rPr>
                            <a:t>0</a:t>
                          </a:r>
                          <a:endParaRPr lang="ru-RU" sz="2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ahoma"/>
                            </a:rPr>
                            <a:t>0</a:t>
                          </a:r>
                          <a:endParaRPr lang="ru-RU" sz="2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ahoma"/>
                            </a:rPr>
                            <a:t>1</a:t>
                          </a:r>
                          <a:endParaRPr lang="ru-RU" sz="2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 </a:t>
                          </a: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ahoma"/>
                            </a:rPr>
                            <a:t>0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800" dirty="0" smtClean="0">
                              <a:latin typeface="Calibri" panose="020F0502020204030204" pitchFamily="34" charset="0"/>
                            </a:rPr>
                            <a:t>0</a:t>
                          </a:r>
                          <a:endParaRPr lang="ru-RU" sz="2800" dirty="0">
                            <a:latin typeface="Calibri" panose="020F0502020204030204" pitchFamily="34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800" dirty="0" smtClean="0">
                              <a:latin typeface="Calibri" panose="020F0502020204030204" pitchFamily="34" charset="0"/>
                            </a:rPr>
                            <a:t>0</a:t>
                          </a:r>
                          <a:endParaRPr lang="ru-RU" sz="2800" dirty="0">
                            <a:latin typeface="Calibri" panose="020F0502020204030204" pitchFamily="34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 </a:t>
                          </a: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0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49072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ahoma"/>
                            </a:rPr>
                            <a:t>0</a:t>
                          </a:r>
                          <a:endParaRPr lang="ru-RU" sz="2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ahoma"/>
                            </a:rPr>
                            <a:t>1</a:t>
                          </a:r>
                          <a:endParaRPr lang="ru-RU" sz="2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ahoma"/>
                            </a:rPr>
                            <a:t>0</a:t>
                          </a:r>
                          <a:endParaRPr lang="ru-RU" sz="2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 </a:t>
                          </a: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0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ahoma"/>
                            </a:rPr>
                            <a:t>0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800" dirty="0" smtClean="0">
                              <a:latin typeface="Calibri" panose="020F0502020204030204" pitchFamily="34" charset="0"/>
                            </a:rPr>
                            <a:t>1</a:t>
                          </a:r>
                          <a:endParaRPr lang="ru-RU" sz="2800" dirty="0">
                            <a:latin typeface="Calibri" panose="020F0502020204030204" pitchFamily="34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800" dirty="0" smtClean="0">
                              <a:latin typeface="Calibri" panose="020F0502020204030204" pitchFamily="34" charset="0"/>
                            </a:rPr>
                            <a:t>1</a:t>
                          </a:r>
                          <a:endParaRPr lang="ru-RU" sz="2800" dirty="0">
                            <a:latin typeface="Calibri" panose="020F0502020204030204" pitchFamily="34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 </a:t>
                          </a: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49072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ahoma"/>
                            </a:rPr>
                            <a:t>0</a:t>
                          </a:r>
                          <a:endParaRPr lang="ru-RU" sz="2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ahoma"/>
                            </a:rPr>
                            <a:t>1</a:t>
                          </a:r>
                          <a:endParaRPr lang="ru-RU" sz="2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ahoma"/>
                            </a:rPr>
                            <a:t>1</a:t>
                          </a:r>
                          <a:endParaRPr lang="ru-RU" sz="2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 </a:t>
                          </a: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0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ahoma"/>
                            </a:rPr>
                            <a:t>0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 </a:t>
                          </a: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0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ahoma"/>
                            </a:rPr>
                            <a:t>0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 </a:t>
                          </a: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0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 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49072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ahoma"/>
                            </a:rPr>
                            <a:t>1</a:t>
                          </a:r>
                          <a:endParaRPr lang="ru-RU" sz="2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ahoma"/>
                            </a:rPr>
                            <a:t>0</a:t>
                          </a:r>
                          <a:endParaRPr lang="ru-RU" sz="2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ahoma"/>
                            </a:rPr>
                            <a:t>0</a:t>
                          </a:r>
                          <a:endParaRPr lang="ru-RU" sz="2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 </a:t>
                          </a: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ahoma"/>
                            </a:rPr>
                            <a:t>1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 </a:t>
                          </a: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ahoma"/>
                            </a:rPr>
                            <a:t>0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 </a:t>
                          </a: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 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49072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ahoma"/>
                            </a:rPr>
                            <a:t>1</a:t>
                          </a:r>
                          <a:endParaRPr lang="ru-RU" sz="2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ahoma"/>
                            </a:rPr>
                            <a:t>0</a:t>
                          </a:r>
                          <a:endParaRPr lang="ru-RU" sz="2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ahoma"/>
                            </a:rPr>
                            <a:t>1</a:t>
                          </a:r>
                          <a:endParaRPr lang="ru-RU" sz="2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 </a:t>
                          </a: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ahoma"/>
                            </a:rPr>
                            <a:t>1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 </a:t>
                          </a: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0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ahoma"/>
                            </a:rPr>
                            <a:t>0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 </a:t>
                          </a: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 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49072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ahoma"/>
                            </a:rPr>
                            <a:t>1</a:t>
                          </a:r>
                          <a:endParaRPr lang="ru-RU" sz="2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ahoma"/>
                            </a:rPr>
                            <a:t>1</a:t>
                          </a:r>
                          <a:endParaRPr lang="ru-RU" sz="2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ahoma"/>
                            </a:rPr>
                            <a:t>0</a:t>
                          </a:r>
                          <a:endParaRPr lang="ru-RU" sz="2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 </a:t>
                          </a: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0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ahoma"/>
                            </a:rPr>
                            <a:t>0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 </a:t>
                          </a: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ahoma"/>
                            </a:rPr>
                            <a:t>1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 </a:t>
                          </a: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49072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ahoma"/>
                            </a:rPr>
                            <a:t>1</a:t>
                          </a:r>
                          <a:endParaRPr lang="ru-RU" sz="2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ahoma"/>
                            </a:rPr>
                            <a:t>1</a:t>
                          </a:r>
                          <a:endParaRPr lang="ru-RU" sz="2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ahoma"/>
                            </a:rPr>
                            <a:t>1</a:t>
                          </a:r>
                          <a:endParaRPr lang="ru-RU" sz="2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 </a:t>
                          </a: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0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ahoma"/>
                            </a:rPr>
                            <a:t>0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 </a:t>
                          </a: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0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ahoma"/>
                            </a:rPr>
                            <a:t>0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2800" dirty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 </a:t>
                          </a:r>
                          <a:r>
                            <a:rPr lang="ru-RU" sz="2800" dirty="0" smtClean="0">
                              <a:effectLst/>
                              <a:latin typeface="Calibri" panose="020F0502020204030204" pitchFamily="34" charset="0"/>
                              <a:ea typeface="Calibri"/>
                              <a:cs typeface="Times New Roman"/>
                            </a:rPr>
                            <a:t>0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/>
                            <a:cs typeface="Tahoma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49345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3573016"/>
            <a:ext cx="9144000" cy="2592288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3200" dirty="0">
              <a:latin typeface="Calibri" panose="020F050202020403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0" y="3429000"/>
            <a:ext cx="9144000" cy="3240360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3200" dirty="0">
              <a:latin typeface="Calibri" panose="020F0502020204030204" pitchFamily="34" charset="0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5496" y="764704"/>
            <a:ext cx="9001000" cy="1368152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latin typeface="Calibri" panose="020F0502020204030204" pitchFamily="34" charset="0"/>
                <a:cs typeface="Arial" panose="020B0604020202020204" pitchFamily="34" charset="0"/>
              </a:rPr>
              <a:t>Нарисовать круги Эйлера для данного логического </a:t>
            </a:r>
            <a:r>
              <a:rPr lang="ru-RU" sz="2400" b="1" dirty="0" smtClean="0">
                <a:latin typeface="Calibri" panose="020F0502020204030204" pitchFamily="34" charset="0"/>
                <a:cs typeface="Arial" panose="020B0604020202020204" pitchFamily="34" charset="0"/>
              </a:rPr>
              <a:t>выражения.</a:t>
            </a:r>
            <a:r>
              <a:rPr lang="ru-RU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Арбуз</a:t>
            </a:r>
            <a:r>
              <a:rPr lang="en-US" sz="4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&amp;</a:t>
            </a:r>
            <a:r>
              <a:rPr lang="ru-RU" sz="4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Вишня</a:t>
            </a:r>
            <a:r>
              <a:rPr lang="en-US" sz="4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&amp;</a:t>
            </a:r>
            <a:r>
              <a:rPr lang="ru-RU" sz="4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¬</a:t>
            </a:r>
            <a:r>
              <a:rPr lang="ru-RU" sz="4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Слива</a:t>
            </a:r>
            <a:r>
              <a:rPr lang="en-US" sz="4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 smtClean="0">
                <a:latin typeface="Calibri" panose="020F0502020204030204" pitchFamily="34" charset="0"/>
              </a:rPr>
              <a:t/>
            </a:r>
            <a:br>
              <a:rPr lang="ru-RU" sz="2400" b="1" dirty="0" smtClean="0">
                <a:latin typeface="Calibri" panose="020F0502020204030204" pitchFamily="34" charset="0"/>
              </a:rPr>
            </a:br>
            <a:endParaRPr lang="ru-RU" sz="2400" b="1" dirty="0">
              <a:latin typeface="Calibri" panose="020F050202020403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2786" y="1756855"/>
            <a:ext cx="4858428" cy="4696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975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0" y="3429000"/>
            <a:ext cx="9144000" cy="3240360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3200" dirty="0">
              <a:latin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Заголовок 5"/>
              <p:cNvSpPr>
                <a:spLocks noGrp="1"/>
              </p:cNvSpPr>
              <p:nvPr>
                <p:ph type="title"/>
              </p:nvPr>
            </p:nvSpPr>
            <p:spPr>
              <a:xfrm>
                <a:off x="1979712" y="3284984"/>
                <a:ext cx="7164288" cy="2088232"/>
              </a:xfrm>
            </p:spPr>
            <p:txBody>
              <a:bodyPr>
                <a:normAutofit fontScale="90000"/>
              </a:bodyPr>
              <a:lstStyle/>
              <a:p>
                <a:pPr/>
                <a:r>
                  <a:rPr lang="ru-RU" sz="4900" b="1" dirty="0" smtClean="0">
                    <a:latin typeface="Calibri" panose="020F0502020204030204" pitchFamily="34" charset="0"/>
                  </a:rPr>
                  <a:t>Сколько решений у данного логического уравнения?</a:t>
                </a:r>
                <a:r>
                  <a:rPr lang="ru-RU" b="1" dirty="0" smtClean="0">
                    <a:solidFill>
                      <a:srgbClr val="FF0000"/>
                    </a:solidFill>
                    <a:latin typeface="Calibri" panose="020F0502020204030204" pitchFamily="34" charset="0"/>
                  </a:rPr>
                  <a:t/>
                </a:r>
                <a:br>
                  <a:rPr lang="ru-RU" b="1" dirty="0" smtClean="0">
                    <a:solidFill>
                      <a:srgbClr val="FF0000"/>
                    </a:solidFill>
                    <a:latin typeface="Calibri" panose="020F0502020204030204" pitchFamily="34" charset="0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9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4900" b="1" i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US" sz="4900" b="1" i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𝐗</m:t>
                          </m:r>
                        </m:e>
                        <m:sub>
                          <m:r>
                            <a:rPr lang="en-US" sz="4900" b="1" i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sSub>
                        <m:sSubPr>
                          <m:ctrlPr>
                            <a:rPr lang="en-US" sz="49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49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→</m:t>
                          </m:r>
                          <m:r>
                            <a:rPr lang="en-US" sz="4900" b="1" i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𝐗</m:t>
                          </m:r>
                        </m:e>
                        <m:sub>
                          <m:r>
                            <a:rPr lang="en-US" sz="4900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US" sz="4900" b="1" i="0">
                          <a:solidFill>
                            <a:srgbClr val="FF0000"/>
                          </a:solidFill>
                          <a:latin typeface="Cambria Math"/>
                        </a:rPr>
                        <m:t>)</m:t>
                      </m:r>
                      <m:r>
                        <a:rPr lang="en-US" sz="4900" b="1" i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≡</m:t>
                      </m:r>
                      <m:d>
                        <m:dPr>
                          <m:ctrlPr>
                            <a:rPr lang="en-US" sz="49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9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4900" b="1" i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𝐗</m:t>
                              </m:r>
                            </m:e>
                            <m:sub>
                              <m:r>
                                <a:rPr lang="ru-RU" sz="4900" b="1" i="0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sub>
                          </m:sSub>
                          <m:r>
                            <a:rPr lang="en-US" sz="49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49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4900" b="1" i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𝐗</m:t>
                              </m:r>
                            </m:e>
                            <m:sub>
                              <m:r>
                                <a:rPr lang="ru-RU" sz="4900" b="1" i="0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𝟒</m:t>
                              </m:r>
                            </m:sub>
                          </m:sSub>
                        </m:e>
                      </m:d>
                      <m:r>
                        <a:rPr lang="en-US" sz="4900" b="1" i="0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4900" b="1" i="0" smtClean="0">
                          <a:solidFill>
                            <a:schemeClr val="tx1"/>
                          </a:solidFill>
                          <a:latin typeface="Cambria Math"/>
                        </a:rPr>
                        <m:t>𝟏</m:t>
                      </m:r>
                    </m:oMath>
                    <m:oMath xmlns:m="http://schemas.openxmlformats.org/officeDocument/2006/math">
                      <m:r>
                        <a:rPr lang="ru-RU" sz="3200" b="1" i="0" smtClean="0">
                          <a:solidFill>
                            <a:srgbClr val="FF0000"/>
                          </a:solidFill>
                          <a:latin typeface="Cambria Math"/>
                        </a:rPr>
                        <m:t>𝟏</m:t>
                      </m:r>
                      <m:r>
                        <a:rPr lang="ru-RU" sz="3200" b="1" i="0" smtClean="0">
                          <a:solidFill>
                            <a:srgbClr val="FF0000"/>
                          </a:solidFill>
                          <a:latin typeface="Cambria Math"/>
                        </a:rPr>
                        <m:t>) </m:t>
                      </m:r>
                      <m:r>
                        <a:rPr lang="ru-RU" sz="3200" b="1" i="0" smtClean="0">
                          <a:solidFill>
                            <a:srgbClr val="FF0000"/>
                          </a:solidFill>
                          <a:latin typeface="Cambria Math"/>
                        </a:rPr>
                        <m:t>𝟎</m:t>
                      </m:r>
                      <m:r>
                        <a:rPr lang="en-US" sz="3200" b="1" i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≡</m:t>
                      </m:r>
                      <m:r>
                        <a:rPr lang="ru-RU" sz="3200" b="1" i="0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𝟎</m:t>
                      </m:r>
                      <m:r>
                        <a:rPr lang="ru-RU" sz="3200" b="1" i="0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3200" b="1" i="0">
                          <a:solidFill>
                            <a:srgbClr val="FF0000"/>
                          </a:solidFill>
                          <a:latin typeface="Cambria Math"/>
                        </a:rPr>
                        <m:t>𝟏</m:t>
                      </m:r>
                      <m:d>
                        <m:dPr>
                          <m:ctrlPr>
                            <a:rPr lang="ru-RU" sz="3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ru-RU" sz="3200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получаем </m:t>
                          </m:r>
                          <m:r>
                            <a:rPr lang="ru-RU" sz="3200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ru-RU" sz="3200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 решение</m:t>
                          </m:r>
                        </m:e>
                      </m:d>
                      <m:r>
                        <a:rPr lang="ru-RU" sz="3200" b="1" i="0" smtClean="0">
                          <a:solidFill>
                            <a:srgbClr val="FF0000"/>
                          </a:solidFill>
                          <a:latin typeface="Cambria Math"/>
                        </a:rPr>
                        <m:t>:</m:t>
                      </m:r>
                    </m:oMath>
                    <m:oMath xmlns:m="http://schemas.openxmlformats.org/officeDocument/2006/math">
                      <m:d>
                        <m:dPr>
                          <m:ctrlPr>
                            <a:rPr lang="en-US" sz="3200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ru-RU" sz="32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sz="3200" b="1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→</m:t>
                          </m:r>
                          <m:r>
                            <a:rPr lang="ru-RU" sz="3200" b="1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𝟎</m:t>
                          </m:r>
                        </m:e>
                      </m:d>
                      <m:r>
                        <a:rPr lang="en-US" sz="3200" b="1" i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≡</m:t>
                      </m:r>
                      <m:d>
                        <m:dPr>
                          <m:ctrlPr>
                            <a:rPr lang="en-US" sz="32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ru-RU" sz="32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sz="3200" b="1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→</m:t>
                          </m:r>
                          <m:r>
                            <a:rPr lang="ru-RU" sz="32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𝟎</m:t>
                          </m:r>
                        </m:e>
                      </m:d>
                    </m:oMath>
                    <m:oMath xmlns:m="http://schemas.openxmlformats.org/officeDocument/2006/math">
                      <m:r>
                        <a:rPr lang="ru-RU" sz="3200" b="1" i="0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𝟐</m:t>
                      </m:r>
                      <m:r>
                        <a:rPr lang="ru-RU" sz="3200" b="1" i="0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) </m:t>
                      </m:r>
                      <m:r>
                        <a:rPr lang="ru-RU" sz="3200" b="1" i="0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𝟏</m:t>
                      </m:r>
                      <m:r>
                        <a:rPr lang="en-US" sz="3200" b="1" i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≡</m:t>
                      </m:r>
                      <m:r>
                        <a:rPr lang="ru-RU" sz="3200" b="1" i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𝟏</m:t>
                      </m:r>
                      <m:r>
                        <a:rPr lang="en-US" sz="3200" b="1" i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3200" b="1" i="0">
                          <a:solidFill>
                            <a:srgbClr val="FF0000"/>
                          </a:solidFill>
                          <a:latin typeface="Cambria Math"/>
                        </a:rPr>
                        <m:t>𝟏</m:t>
                      </m:r>
                      <m:d>
                        <m:dPr>
                          <m:ctrlPr>
                            <a:rPr lang="ru-RU" sz="3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ru-RU" sz="3200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получаем ещё </m:t>
                          </m:r>
                          <m:r>
                            <a:rPr lang="ru-RU" sz="3200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𝟗</m:t>
                          </m:r>
                          <m:r>
                            <a:rPr lang="ru-RU" sz="3200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 решений</m:t>
                          </m:r>
                        </m:e>
                      </m:d>
                      <m:r>
                        <a:rPr lang="ru-RU" sz="3200" b="1" i="0" smtClean="0">
                          <a:solidFill>
                            <a:srgbClr val="FF0000"/>
                          </a:solidFill>
                          <a:latin typeface="Cambria Math"/>
                        </a:rPr>
                        <m:t>:</m:t>
                      </m:r>
                    </m:oMath>
                    <m:oMath xmlns:m="http://schemas.openxmlformats.org/officeDocument/2006/math">
                      <m:d>
                        <m:dPr>
                          <m:ctrlPr>
                            <a:rPr lang="en-US" sz="3200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ru-RU" sz="32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𝟎</m:t>
                          </m:r>
                          <m:r>
                            <a:rPr lang="en-US" sz="3200" b="1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→</m:t>
                          </m:r>
                          <m:r>
                            <a:rPr lang="ru-RU" sz="3200" b="1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𝟎</m:t>
                          </m:r>
                        </m:e>
                      </m:d>
                      <m:r>
                        <a:rPr lang="en-US" sz="3200" b="1" i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≡</m:t>
                      </m:r>
                      <m:d>
                        <m:dPr>
                          <m:ctrlPr>
                            <a:rPr lang="en-US" sz="3200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ru-RU" sz="32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𝟎</m:t>
                          </m:r>
                          <m:r>
                            <a:rPr lang="en-US" sz="3200" b="1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→</m:t>
                          </m:r>
                          <m:r>
                            <a:rPr lang="ru-RU" sz="3200" b="1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𝟎</m:t>
                          </m:r>
                        </m:e>
                      </m:d>
                      <m:r>
                        <a:rPr lang="en-US" sz="3200" b="1" i="0" smtClean="0">
                          <a:solidFill>
                            <a:schemeClr val="tx1"/>
                          </a:solidFill>
                          <a:latin typeface="Cambria Math"/>
                        </a:rPr>
                        <m:t>;</m:t>
                      </m:r>
                      <m:d>
                        <m:dPr>
                          <m:ctrlPr>
                            <a:rPr lang="en-US" sz="32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2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𝟎</m:t>
                          </m:r>
                          <m:r>
                            <a:rPr lang="en-US" sz="3200" b="1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→</m:t>
                          </m:r>
                          <m:r>
                            <a:rPr lang="en-US" sz="32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𝟏</m:t>
                          </m:r>
                        </m:e>
                      </m:d>
                      <m:r>
                        <a:rPr lang="en-US" sz="3200" b="1" i="0" smtClean="0">
                          <a:solidFill>
                            <a:schemeClr val="tx1"/>
                          </a:solidFill>
                          <a:latin typeface="Cambria Math"/>
                        </a:rPr>
                        <m:t>;(</m:t>
                      </m:r>
                      <m:r>
                        <a:rPr lang="en-US" sz="3200" b="1" i="0" smtClean="0">
                          <a:solidFill>
                            <a:schemeClr val="tx1"/>
                          </a:solidFill>
                          <a:latin typeface="Cambria Math"/>
                        </a:rPr>
                        <m:t>𝟏</m:t>
                      </m:r>
                      <m:r>
                        <a:rPr lang="en-US" sz="3200" b="1" i="0">
                          <a:solidFill>
                            <a:schemeClr val="tx1"/>
                          </a:solidFill>
                          <a:latin typeface="Cambria Math"/>
                        </a:rPr>
                        <m:t>→</m:t>
                      </m:r>
                      <m:r>
                        <a:rPr lang="en-US" sz="3200" b="1" i="0" smtClean="0">
                          <a:solidFill>
                            <a:schemeClr val="tx1"/>
                          </a:solidFill>
                          <a:latin typeface="Cambria Math"/>
                        </a:rPr>
                        <m:t>𝟏</m:t>
                      </m:r>
                      <m:r>
                        <a:rPr lang="en-US" sz="3200" b="1" i="0" smtClean="0">
                          <a:solidFill>
                            <a:schemeClr val="tx1"/>
                          </a:solidFill>
                          <a:latin typeface="Cambria Math"/>
                        </a:rPr>
                        <m:t>)</m:t>
                      </m:r>
                    </m:oMath>
                    <m:oMath xmlns:m="http://schemas.openxmlformats.org/officeDocument/2006/math">
                      <m:d>
                        <m:dPr>
                          <m:ctrlPr>
                            <a:rPr lang="en-US" sz="3200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2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𝟎</m:t>
                          </m:r>
                          <m:r>
                            <a:rPr lang="en-US" sz="3200" b="1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→</m:t>
                          </m:r>
                          <m:r>
                            <a:rPr lang="en-US" sz="32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𝟏</m:t>
                          </m:r>
                        </m:e>
                      </m:d>
                      <m:r>
                        <a:rPr lang="en-US" sz="3200" b="1" i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≡</m:t>
                      </m:r>
                      <m:d>
                        <m:dPr>
                          <m:ctrlPr>
                            <a:rPr lang="en-US" sz="3200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2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𝟎</m:t>
                          </m:r>
                          <m:r>
                            <a:rPr lang="en-US" sz="3200" b="1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→</m:t>
                          </m:r>
                          <m:r>
                            <a:rPr lang="ru-RU" sz="3200" b="1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𝟎</m:t>
                          </m:r>
                        </m:e>
                      </m:d>
                      <m:r>
                        <a:rPr lang="en-US" sz="3200" b="1" i="0" smtClean="0">
                          <a:solidFill>
                            <a:schemeClr val="tx1"/>
                          </a:solidFill>
                          <a:latin typeface="Cambria Math"/>
                        </a:rPr>
                        <m:t>;</m:t>
                      </m:r>
                      <m:d>
                        <m:dPr>
                          <m:ctrlPr>
                            <a:rPr lang="en-US" sz="32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2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𝟎</m:t>
                          </m:r>
                          <m:r>
                            <a:rPr lang="en-US" sz="3200" b="1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→</m:t>
                          </m:r>
                          <m:r>
                            <a:rPr lang="en-US" sz="32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𝟏</m:t>
                          </m:r>
                        </m:e>
                      </m:d>
                      <m:r>
                        <a:rPr lang="en-US" sz="3200" b="1" i="0" smtClean="0">
                          <a:solidFill>
                            <a:schemeClr val="tx1"/>
                          </a:solidFill>
                          <a:latin typeface="Cambria Math"/>
                        </a:rPr>
                        <m:t>;(</m:t>
                      </m:r>
                      <m:r>
                        <a:rPr lang="en-US" sz="3200" b="1" i="0" smtClean="0">
                          <a:solidFill>
                            <a:schemeClr val="tx1"/>
                          </a:solidFill>
                          <a:latin typeface="Cambria Math"/>
                        </a:rPr>
                        <m:t>𝟏</m:t>
                      </m:r>
                      <m:r>
                        <a:rPr lang="en-US" sz="3200" b="1" i="0">
                          <a:solidFill>
                            <a:schemeClr val="tx1"/>
                          </a:solidFill>
                          <a:latin typeface="Cambria Math"/>
                        </a:rPr>
                        <m:t>→</m:t>
                      </m:r>
                      <m:r>
                        <a:rPr lang="en-US" sz="3200" b="1" i="0" smtClean="0">
                          <a:solidFill>
                            <a:schemeClr val="tx1"/>
                          </a:solidFill>
                          <a:latin typeface="Cambria Math"/>
                        </a:rPr>
                        <m:t>𝟏</m:t>
                      </m:r>
                      <m:r>
                        <a:rPr lang="en-US" sz="3200" b="1" i="0" smtClean="0">
                          <a:solidFill>
                            <a:schemeClr val="tx1"/>
                          </a:solidFill>
                          <a:latin typeface="Cambria Math"/>
                        </a:rPr>
                        <m:t>)</m:t>
                      </m:r>
                    </m:oMath>
                    <m:oMath xmlns:m="http://schemas.openxmlformats.org/officeDocument/2006/math">
                      <m:d>
                        <m:dPr>
                          <m:ctrlPr>
                            <a:rPr lang="en-US" sz="3200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ru-RU" sz="3200" b="1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sz="3200" b="1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→</m:t>
                          </m:r>
                          <m:r>
                            <a:rPr lang="en-US" sz="32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𝟏</m:t>
                          </m:r>
                        </m:e>
                      </m:d>
                      <m:r>
                        <a:rPr lang="en-US" sz="3200" b="1" i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≡</m:t>
                      </m:r>
                      <m:d>
                        <m:dPr>
                          <m:ctrlPr>
                            <a:rPr lang="en-US" sz="3200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2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𝟎</m:t>
                          </m:r>
                          <m:r>
                            <a:rPr lang="en-US" sz="3200" b="1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→</m:t>
                          </m:r>
                          <m:r>
                            <a:rPr lang="ru-RU" sz="3200" b="1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𝟎</m:t>
                          </m:r>
                        </m:e>
                      </m:d>
                      <m:r>
                        <a:rPr lang="en-US" sz="3200" b="1" i="0" smtClean="0">
                          <a:solidFill>
                            <a:schemeClr val="tx1"/>
                          </a:solidFill>
                          <a:latin typeface="Cambria Math"/>
                        </a:rPr>
                        <m:t>;</m:t>
                      </m:r>
                      <m:d>
                        <m:dPr>
                          <m:ctrlPr>
                            <a:rPr lang="en-US" sz="32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2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𝟎</m:t>
                          </m:r>
                          <m:r>
                            <a:rPr lang="en-US" sz="3200" b="1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→</m:t>
                          </m:r>
                          <m:r>
                            <a:rPr lang="en-US" sz="32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𝟏</m:t>
                          </m:r>
                        </m:e>
                      </m:d>
                      <m:r>
                        <a:rPr lang="en-US" sz="3200" b="1" i="0" smtClean="0">
                          <a:solidFill>
                            <a:schemeClr val="tx1"/>
                          </a:solidFill>
                          <a:latin typeface="Cambria Math"/>
                        </a:rPr>
                        <m:t>;(</m:t>
                      </m:r>
                      <m:r>
                        <a:rPr lang="en-US" sz="3200" b="1" i="0" smtClean="0">
                          <a:solidFill>
                            <a:schemeClr val="tx1"/>
                          </a:solidFill>
                          <a:latin typeface="Cambria Math"/>
                        </a:rPr>
                        <m:t>𝟏</m:t>
                      </m:r>
                      <m:r>
                        <a:rPr lang="en-US" sz="3200" b="1" i="0">
                          <a:solidFill>
                            <a:schemeClr val="tx1"/>
                          </a:solidFill>
                          <a:latin typeface="Cambria Math"/>
                        </a:rPr>
                        <m:t>→</m:t>
                      </m:r>
                      <m:r>
                        <a:rPr lang="en-US" sz="3200" b="1" i="0" smtClean="0">
                          <a:solidFill>
                            <a:schemeClr val="tx1"/>
                          </a:solidFill>
                          <a:latin typeface="Cambria Math"/>
                        </a:rPr>
                        <m:t>𝟏</m:t>
                      </m:r>
                      <m:r>
                        <a:rPr lang="en-US" sz="3200" b="1" i="0" smtClean="0">
                          <a:solidFill>
                            <a:schemeClr val="tx1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r>
                  <a:rPr lang="ru-RU" sz="3200" b="1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/>
                </a:r>
                <a:br>
                  <a:rPr lang="ru-RU" sz="3200" b="1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</a:br>
                <a:r>
                  <a:rPr lang="ru-RU" sz="3200" b="1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Ответ: 10 решений.</a:t>
                </a:r>
                <a:r>
                  <a:rPr lang="ru-RU" sz="3200" b="1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/>
                </a:r>
                <a:br>
                  <a:rPr lang="ru-RU" sz="3200" b="1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</a:br>
                <a:r>
                  <a:rPr lang="ru-RU" sz="3200" b="1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/>
                </a:r>
                <a:br>
                  <a:rPr lang="ru-RU" sz="3200" b="1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</a:br>
                <a:r>
                  <a:rPr lang="ru-RU" sz="3200" b="1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/>
                </a:r>
                <a:br>
                  <a:rPr lang="ru-RU" sz="3200" b="1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</a:br>
                <a:r>
                  <a:rPr lang="ru-RU" sz="3200" dirty="0"/>
                  <a:t/>
                </a:r>
                <a:br>
                  <a:rPr lang="ru-RU" sz="3200" dirty="0"/>
                </a:br>
                <a:r>
                  <a:rPr lang="ru-RU" sz="3200" dirty="0"/>
                  <a:t/>
                </a:r>
                <a:br>
                  <a:rPr lang="ru-RU" sz="3200" dirty="0"/>
                </a:br>
                <a:endParaRPr lang="ru-RU" sz="3200" dirty="0"/>
              </a:p>
            </p:txBody>
          </p:sp>
        </mc:Choice>
        <mc:Fallback xmlns="">
          <p:sp>
            <p:nvSpPr>
              <p:cNvPr id="6" name="Заголовок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979712" y="3284984"/>
                <a:ext cx="7164288" cy="2088232"/>
              </a:xfrm>
              <a:blipFill rotWithShape="1">
                <a:blip r:embed="rId2"/>
                <a:stretch>
                  <a:fillRect l="-3489" t="-133333" r="-3489" b="-3040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988340"/>
              </p:ext>
            </p:extLst>
          </p:nvPr>
        </p:nvGraphicFramePr>
        <p:xfrm>
          <a:off x="35496" y="515684"/>
          <a:ext cx="1979712" cy="62976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7544"/>
                <a:gridCol w="519430"/>
                <a:gridCol w="488682"/>
                <a:gridCol w="504056"/>
              </a:tblGrid>
              <a:tr h="556981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x1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x2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x3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x4</a:t>
                      </a:r>
                      <a:endParaRPr lang="ru-RU" sz="1800" b="1" dirty="0"/>
                    </a:p>
                  </a:txBody>
                  <a:tcPr/>
                </a:tc>
              </a:tr>
              <a:tr h="550892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84971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84971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0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0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0</a:t>
                      </a:r>
                      <a:endParaRPr lang="ru-RU" sz="1800" b="1" dirty="0"/>
                    </a:p>
                  </a:txBody>
                  <a:tcPr/>
                </a:tc>
              </a:tr>
              <a:tr h="484971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533558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…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…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…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…</a:t>
                      </a:r>
                      <a:endParaRPr lang="ru-RU" sz="1800" b="1" dirty="0"/>
                    </a:p>
                  </a:txBody>
                  <a:tcPr/>
                </a:tc>
              </a:tr>
              <a:tr h="533558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…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…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…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…</a:t>
                      </a:r>
                      <a:endParaRPr lang="ru-RU" sz="1800" b="1" dirty="0"/>
                    </a:p>
                  </a:txBody>
                  <a:tcPr/>
                </a:tc>
              </a:tr>
              <a:tr h="533558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…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…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…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…</a:t>
                      </a:r>
                      <a:endParaRPr lang="ru-RU" sz="1800" b="1" dirty="0"/>
                    </a:p>
                  </a:txBody>
                  <a:tcPr/>
                </a:tc>
              </a:tr>
              <a:tr h="533558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…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…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…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…</a:t>
                      </a:r>
                      <a:endParaRPr lang="ru-RU" sz="1800" b="1" dirty="0"/>
                    </a:p>
                  </a:txBody>
                  <a:tcPr/>
                </a:tc>
              </a:tr>
              <a:tr h="533558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…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…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…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…</a:t>
                      </a:r>
                      <a:endParaRPr lang="ru-RU" sz="1800" b="1" dirty="0"/>
                    </a:p>
                  </a:txBody>
                  <a:tcPr/>
                </a:tc>
              </a:tr>
              <a:tr h="533558">
                <a:tc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/>
                </a:tc>
              </a:tr>
              <a:tr h="533558">
                <a:tc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265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553904"/>
            <a:ext cx="914400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eriod"/>
            </a:pPr>
            <a:r>
              <a:rPr lang="ru-RU" sz="44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Тип </a:t>
            </a:r>
            <a:r>
              <a:rPr lang="ru-RU" sz="44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урока</a:t>
            </a:r>
            <a:r>
              <a:rPr lang="ru-RU" sz="44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:</a:t>
            </a:r>
          </a:p>
          <a:p>
            <a:pPr algn="ctr"/>
            <a:r>
              <a:rPr lang="ru-RU" sz="4000" b="1" dirty="0" smtClean="0">
                <a:latin typeface="Calibri" panose="020F0502020204030204" pitchFamily="34" charset="0"/>
              </a:rPr>
              <a:t>Урок </a:t>
            </a:r>
            <a:r>
              <a:rPr lang="ru-RU" sz="4000" b="1" dirty="0" smtClean="0">
                <a:latin typeface="Calibri" panose="020F0502020204030204" pitchFamily="34" charset="0"/>
              </a:rPr>
              <a:t>отработки умений и </a:t>
            </a:r>
            <a:r>
              <a:rPr lang="ru-RU" sz="4000" b="1" dirty="0" smtClean="0">
                <a:latin typeface="Calibri" panose="020F0502020204030204" pitchFamily="34" charset="0"/>
              </a:rPr>
              <a:t>рефлексии</a:t>
            </a:r>
            <a:endParaRPr lang="ru-RU" sz="4000" b="1" dirty="0" smtClean="0">
              <a:latin typeface="Calibri" panose="020F0502020204030204" pitchFamily="34" charset="0"/>
            </a:endParaRPr>
          </a:p>
          <a:p>
            <a:r>
              <a:rPr lang="ru-RU" sz="40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---------------------------------------------------------</a:t>
            </a:r>
          </a:p>
          <a:p>
            <a:r>
              <a:rPr lang="ru-RU" sz="40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2. Цели урока: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sz="3600" i="1" u="sng" dirty="0" smtClean="0"/>
              <a:t>содержательная</a:t>
            </a:r>
            <a:r>
              <a:rPr lang="ru-RU" sz="3600" dirty="0" smtClean="0"/>
              <a:t>: закрепить </a:t>
            </a:r>
            <a:r>
              <a:rPr lang="ru-RU" sz="3600" dirty="0"/>
              <a:t>усвоенные знания, понятия, способы действия, </a:t>
            </a:r>
            <a:r>
              <a:rPr lang="ru-RU" sz="3600" dirty="0" smtClean="0"/>
              <a:t>алгоритмы </a:t>
            </a:r>
            <a:r>
              <a:rPr lang="ru-RU" sz="3600" dirty="0" smtClean="0"/>
              <a:t>решения.</a:t>
            </a:r>
            <a:endParaRPr lang="ru-RU" sz="3600" dirty="0"/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sz="3600" i="1" u="sng" dirty="0" err="1" smtClean="0"/>
              <a:t>деятельностная</a:t>
            </a:r>
            <a:r>
              <a:rPr lang="ru-RU" sz="3600" dirty="0" smtClean="0"/>
              <a:t>: понять </a:t>
            </a:r>
            <a:r>
              <a:rPr lang="ru-RU" sz="3600" dirty="0" smtClean="0"/>
              <a:t>причины </a:t>
            </a:r>
            <a:r>
              <a:rPr lang="ru-RU" sz="3600" dirty="0"/>
              <a:t>своих затруднений, </a:t>
            </a:r>
            <a:r>
              <a:rPr lang="ru-RU" sz="3600" dirty="0" smtClean="0"/>
              <a:t>найти способы </a:t>
            </a:r>
            <a:r>
              <a:rPr lang="ru-RU" sz="3600" dirty="0" smtClean="0"/>
              <a:t>их устранения.</a:t>
            </a:r>
            <a:endParaRPr lang="ru-RU" sz="3600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3759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3573016"/>
            <a:ext cx="9144000" cy="2592288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3200" dirty="0">
              <a:latin typeface="Calibri" panose="020F050202020403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0" y="3429000"/>
            <a:ext cx="9144000" cy="3240360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3200" dirty="0">
              <a:latin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Заголовок 5"/>
              <p:cNvSpPr>
                <a:spLocks noGrp="1"/>
              </p:cNvSpPr>
              <p:nvPr>
                <p:ph type="title"/>
              </p:nvPr>
            </p:nvSpPr>
            <p:spPr>
              <a:xfrm>
                <a:off x="0" y="4855710"/>
                <a:ext cx="9144000" cy="2088232"/>
              </a:xfrm>
            </p:spPr>
            <p:txBody>
              <a:bodyPr>
                <a:normAutofit fontScale="90000"/>
              </a:bodyPr>
              <a:lstStyle/>
              <a:p>
                <a:pPr algn="ctr"/>
                <a:r>
                  <a:rPr lang="ru-RU" sz="3600" b="1" dirty="0" smtClean="0"/>
                  <a:t/>
                </a:r>
                <a:br>
                  <a:rPr lang="ru-RU" sz="3600" b="1" dirty="0" smtClean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900" b="1" i="0" smtClean="0">
                          <a:solidFill>
                            <a:schemeClr val="tx1"/>
                          </a:solidFill>
                          <a:latin typeface="Cambria Math"/>
                        </a:rPr>
                        <m:t>НЕ</m:t>
                      </m:r>
                      <m:d>
                        <m:dPr>
                          <m:ctrlPr>
                            <a:rPr lang="ru-RU" sz="49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4900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𝐀</m:t>
                          </m:r>
                          <m:r>
                            <a:rPr lang="en-US" sz="4900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≥</m:t>
                          </m:r>
                          <m:r>
                            <a:rPr lang="en-US" sz="4900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𝟖</m:t>
                          </m:r>
                          <m:r>
                            <a:rPr lang="en-US" sz="49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ru-RU" sz="49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ИЛИ</m:t>
                          </m:r>
                          <m:r>
                            <a:rPr lang="en-US" sz="49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sz="4900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𝐀</m:t>
                          </m:r>
                          <m:r>
                            <a:rPr lang="en-US" sz="4900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≤</m:t>
                          </m:r>
                          <m:r>
                            <a:rPr lang="en-US" sz="4900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𝟓</m:t>
                          </m:r>
                        </m:e>
                      </m:d>
                      <m:r>
                        <a:rPr lang="ru-RU" sz="4900" b="1" i="0" smtClean="0">
                          <a:solidFill>
                            <a:schemeClr val="tx1"/>
                          </a:solidFill>
                          <a:latin typeface="Cambria Math"/>
                        </a:rPr>
                        <m:t> И</m:t>
                      </m:r>
                      <m:r>
                        <a:rPr lang="en-US" sz="4900" b="1" i="0" smtClean="0">
                          <a:solidFill>
                            <a:schemeClr val="tx1"/>
                          </a:solidFill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US" sz="49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49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𝑨</m:t>
                          </m:r>
                          <m:r>
                            <a:rPr lang="en-US" sz="49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&gt;</m:t>
                          </m:r>
                          <m:r>
                            <a:rPr lang="en-US" sz="49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𝟔</m:t>
                          </m:r>
                        </m:e>
                      </m:d>
                    </m:oMath>
                  </m:oMathPara>
                </a14:m>
                <a:r>
                  <a:rPr lang="ru-RU" sz="4900" dirty="0" smtClean="0"/>
                  <a:t/>
                </a:r>
                <a:br>
                  <a:rPr lang="ru-RU" sz="4900" dirty="0" smtClean="0"/>
                </a:br>
                <a:r>
                  <a:rPr lang="ru-RU" sz="4900" dirty="0" smtClean="0">
                    <a:solidFill>
                      <a:schemeClr val="tx1"/>
                    </a:solidFill>
                  </a:rPr>
                  <a:t>Сколько апельсинов у Чебурашки</a:t>
                </a:r>
                <a:r>
                  <a:rPr lang="en-US" sz="4900" dirty="0" smtClean="0">
                    <a:solidFill>
                      <a:schemeClr val="tx1"/>
                    </a:solidFill>
                  </a:rPr>
                  <a:t>?</a:t>
                </a:r>
                <a:r>
                  <a:rPr lang="ru-RU" sz="4900" dirty="0">
                    <a:solidFill>
                      <a:schemeClr val="tx1"/>
                    </a:solidFill>
                  </a:rPr>
                  <a:t/>
                </a:r>
                <a:br>
                  <a:rPr lang="ru-RU" sz="4900" dirty="0">
                    <a:solidFill>
                      <a:schemeClr val="tx1"/>
                    </a:solidFill>
                  </a:rPr>
                </a:br>
                <a:r>
                  <a:rPr lang="ru-RU" sz="4900" dirty="0">
                    <a:solidFill>
                      <a:schemeClr val="tx1"/>
                    </a:solidFill>
                  </a:rPr>
                  <a:t/>
                </a:r>
                <a:br>
                  <a:rPr lang="ru-RU" sz="4900" dirty="0">
                    <a:solidFill>
                      <a:schemeClr val="tx1"/>
                    </a:solidFill>
                  </a:rPr>
                </a:br>
                <a:endParaRPr lang="ru-RU" sz="49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Заголовок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0" y="4855710"/>
                <a:ext cx="9144000" cy="2088232"/>
              </a:xfrm>
              <a:blipFill rotWithShape="1">
                <a:blip r:embed="rId2"/>
                <a:stretch>
                  <a:fillRect l="-2667" r="-2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4664"/>
            <a:ext cx="3009355" cy="220776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12430"/>
            <a:ext cx="3571875" cy="221932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009355" y="476672"/>
            <a:ext cx="588312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Calibri" panose="020F0502020204030204" pitchFamily="34" charset="0"/>
              </a:rPr>
              <a:t>Это неверно, что у меня апельсинов не меньше, чем </a:t>
            </a:r>
            <a:r>
              <a:rPr lang="ru-RU" sz="44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8</a:t>
            </a:r>
            <a:r>
              <a:rPr lang="ru-RU" sz="3200" dirty="0" smtClean="0">
                <a:latin typeface="Calibri" panose="020F0502020204030204" pitchFamily="34" charset="0"/>
              </a:rPr>
              <a:t> или не больше, чем </a:t>
            </a:r>
            <a:r>
              <a:rPr lang="ru-RU" sz="44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5</a:t>
            </a:r>
            <a:endParaRPr lang="ru-RU" sz="32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71875" y="2311132"/>
            <a:ext cx="5572125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Calibri" panose="020F0502020204030204" pitchFamily="34" charset="0"/>
              </a:rPr>
              <a:t>У Чебурашки больше, чем </a:t>
            </a:r>
            <a:r>
              <a:rPr lang="ru-RU" sz="44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6</a:t>
            </a:r>
            <a:r>
              <a:rPr lang="en-US" sz="3200" dirty="0" smtClean="0">
                <a:latin typeface="Calibri" panose="020F0502020204030204" pitchFamily="34" charset="0"/>
              </a:rPr>
              <a:t> </a:t>
            </a:r>
            <a:r>
              <a:rPr lang="ru-RU" sz="3200" dirty="0" smtClean="0">
                <a:latin typeface="Calibri" panose="020F0502020204030204" pitchFamily="34" charset="0"/>
              </a:rPr>
              <a:t>апельсинов</a:t>
            </a:r>
            <a:endParaRPr lang="ru-RU" sz="32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5748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3573016"/>
            <a:ext cx="9144000" cy="2592288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3200" dirty="0">
              <a:latin typeface="Calibri" panose="020F050202020403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0" y="3429000"/>
            <a:ext cx="9144000" cy="3240360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3200" dirty="0">
              <a:latin typeface="Calibri" panose="020F0502020204030204" pitchFamily="34" charset="0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4797152"/>
            <a:ext cx="9144000" cy="208823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>
                <a:solidFill>
                  <a:schemeClr val="tx1"/>
                </a:solidFill>
              </a:rPr>
              <a:t>Только один </a:t>
            </a:r>
            <a:r>
              <a:rPr lang="ru-RU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из них говорит правду. Слова другого – это ложь. </a:t>
            </a:r>
            <a:r>
              <a:rPr lang="ru-RU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Сколько лет Чебурашке?</a:t>
            </a:r>
            <a:r>
              <a:rPr lang="ru-RU" b="1" dirty="0">
                <a:solidFill>
                  <a:srgbClr val="FF0000"/>
                </a:solidFill>
                <a:latin typeface="Calibri" panose="020F0502020204030204" pitchFamily="34" charset="0"/>
              </a:rPr>
              <a:t/>
            </a:r>
            <a:br>
              <a:rPr lang="ru-RU" b="1" dirty="0">
                <a:solidFill>
                  <a:srgbClr val="FF0000"/>
                </a:solidFill>
                <a:latin typeface="Calibri" panose="020F0502020204030204" pitchFamily="34" charset="0"/>
              </a:rPr>
            </a:br>
            <a:r>
              <a:rPr lang="ru-RU" sz="4900" dirty="0"/>
              <a:t/>
            </a:r>
            <a:br>
              <a:rPr lang="ru-RU" sz="4900" dirty="0"/>
            </a:br>
            <a:endParaRPr lang="ru-RU" sz="49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4664"/>
            <a:ext cx="3009355" cy="220776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12430"/>
            <a:ext cx="3571875" cy="221932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009355" y="499319"/>
            <a:ext cx="58831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Мне больше, чем </a:t>
            </a:r>
            <a:r>
              <a:rPr lang="ru-RU" sz="4400" b="1" dirty="0" smtClean="0">
                <a:latin typeface="Calibri" panose="020F0502020204030204" pitchFamily="34" charset="0"/>
              </a:rPr>
              <a:t>10</a:t>
            </a:r>
            <a:r>
              <a:rPr lang="ru-RU" sz="36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лет</a:t>
            </a:r>
            <a:endParaRPr lang="ru-RU" sz="3600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71875" y="2492896"/>
            <a:ext cx="557212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Чебурашке больше, чем </a:t>
            </a:r>
            <a:r>
              <a:rPr lang="ru-RU" sz="4400" b="1" dirty="0" smtClean="0">
                <a:latin typeface="Calibri" panose="020F0502020204030204" pitchFamily="34" charset="0"/>
              </a:rPr>
              <a:t>9</a:t>
            </a:r>
            <a:r>
              <a:rPr lang="ru-RU" sz="40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лет </a:t>
            </a:r>
            <a:endParaRPr lang="ru-RU" sz="4000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5482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0" y="3429000"/>
            <a:ext cx="9144000" cy="3240360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3200" dirty="0">
              <a:latin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Заголовок 5"/>
              <p:cNvSpPr>
                <a:spLocks noGrp="1"/>
              </p:cNvSpPr>
              <p:nvPr>
                <p:ph type="title"/>
              </p:nvPr>
            </p:nvSpPr>
            <p:spPr>
              <a:xfrm>
                <a:off x="35496" y="620688"/>
                <a:ext cx="8999984" cy="2088232"/>
              </a:xfrm>
            </p:spPr>
            <p:txBody>
              <a:bodyPr>
                <a:normAutofit fontScale="90000"/>
              </a:bodyPr>
              <a:lstStyle/>
              <a:p>
                <a:pPr algn="ctr"/>
                <a:r>
                  <a:rPr lang="ru-RU" sz="3600" b="1" dirty="0" smtClean="0"/>
                  <a:t/>
                </a:r>
                <a:br>
                  <a:rPr lang="ru-RU" sz="3600" b="1" dirty="0" smtClean="0"/>
                </a:br>
                <a:r>
                  <a:rPr lang="ru-RU" sz="3600" b="1" dirty="0" smtClean="0">
                    <a:latin typeface="Calibri" panose="020F0502020204030204" pitchFamily="34" charset="0"/>
                  </a:rPr>
                  <a:t>Определить </a:t>
                </a:r>
                <a:r>
                  <a:rPr lang="ru-RU" sz="3600" b="1" dirty="0">
                    <a:latin typeface="Calibri" panose="020F0502020204030204" pitchFamily="34" charset="0"/>
                  </a:rPr>
                  <a:t>значение логического </a:t>
                </a:r>
                <a:r>
                  <a:rPr lang="ru-RU" sz="3600" b="1" dirty="0" smtClean="0">
                    <a:latin typeface="Calibri" panose="020F0502020204030204" pitchFamily="34" charset="0"/>
                  </a:rPr>
                  <a:t>высказывания</a:t>
                </a:r>
                <a:r>
                  <a:rPr lang="ru-RU" sz="4900" dirty="0">
                    <a:latin typeface="Calibri" panose="020F0502020204030204" pitchFamily="34" charset="0"/>
                  </a:rPr>
                  <a:t/>
                </a:r>
                <a:br>
                  <a:rPr lang="ru-RU" sz="4900" dirty="0">
                    <a:latin typeface="Calibri" panose="020F0502020204030204" pitchFamily="34" charset="0"/>
                  </a:rPr>
                </a:br>
                <a14:m>
                  <m:oMath xmlns:m="http://schemas.openxmlformats.org/officeDocument/2006/math">
                    <m:r>
                      <a:rPr lang="ru-RU" sz="5300" b="1" i="1" smtClean="0">
                        <a:solidFill>
                          <a:schemeClr val="tx1"/>
                        </a:solidFill>
                        <a:latin typeface="Cambria Math"/>
                      </a:rPr>
                      <m:t>¬</m:t>
                    </m:r>
                    <m:d>
                      <m:dPr>
                        <m:ctrlPr>
                          <a:rPr lang="ru-RU" sz="53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5300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en-US" sz="5300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&gt;</m:t>
                        </m:r>
                        <m:r>
                          <a:rPr lang="en-US" sz="5300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ru-RU" sz="5300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5300" b="1" i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&amp;</m:t>
                        </m:r>
                        <m:r>
                          <a:rPr lang="ru-RU" sz="5300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5300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en-US" sz="5300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&gt;</m:t>
                        </m:r>
                        <m:r>
                          <a:rPr lang="en-US" sz="5300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e>
                    </m:d>
                    <m:r>
                      <a:rPr lang="ru-RU" sz="5300" b="1" i="1" smtClean="0">
                        <a:solidFill>
                          <a:schemeClr val="tx1"/>
                        </a:solidFill>
                        <a:latin typeface="Cambria Math"/>
                      </a:rPr>
                      <m:t>∨</m:t>
                    </m:r>
                    <m:d>
                      <m:dPr>
                        <m:ctrlPr>
                          <a:rPr lang="en-US" sz="53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53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en-US" sz="53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&gt;</m:t>
                        </m:r>
                        <m:r>
                          <a:rPr lang="en-US" sz="53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𝟒</m:t>
                        </m:r>
                      </m:e>
                    </m:d>
                  </m:oMath>
                </a14:m>
                <a:r>
                  <a:rPr lang="ru-RU" sz="49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=?</a:t>
                </a:r>
                <a:r>
                  <a:rPr lang="ru-RU" sz="4900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ru-RU" sz="4900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endParaRPr lang="ru-RU" sz="4900" dirty="0"/>
              </a:p>
            </p:txBody>
          </p:sp>
        </mc:Choice>
        <mc:Fallback xmlns="">
          <p:sp>
            <p:nvSpPr>
              <p:cNvPr id="6" name="Заголовок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35496" y="620688"/>
                <a:ext cx="8999984" cy="2088232"/>
              </a:xfrm>
              <a:blipFill rotWithShape="1">
                <a:blip r:embed="rId2"/>
                <a:stretch>
                  <a:fillRect l="-1762" r="-16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8549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3573016"/>
            <a:ext cx="9144000" cy="2592288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3200" dirty="0">
              <a:latin typeface="Calibri" panose="020F050202020403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0" y="3429000"/>
            <a:ext cx="9144000" cy="3240360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3200" dirty="0">
              <a:latin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Заголовок 5"/>
              <p:cNvSpPr>
                <a:spLocks noGrp="1"/>
              </p:cNvSpPr>
              <p:nvPr>
                <p:ph type="title"/>
              </p:nvPr>
            </p:nvSpPr>
            <p:spPr>
              <a:xfrm>
                <a:off x="0" y="692696"/>
                <a:ext cx="9144000" cy="1368152"/>
              </a:xfrm>
            </p:spPr>
            <p:txBody>
              <a:bodyPr>
                <a:noAutofit/>
              </a:bodyPr>
              <a:lstStyle/>
              <a:p>
                <a:pPr algn="ctr"/>
                <a:r>
                  <a:rPr lang="en-US" b="1" dirty="0" smtClean="0">
                    <a:solidFill>
                      <a:srgbClr val="FF0000"/>
                    </a:solidFill>
                    <a:latin typeface="Calibri" panose="020F050202020403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A</a:t>
                </a:r>
                <a:r>
                  <a:rPr lang="ru-RU" b="1" dirty="0" smtClean="0">
                    <a:solidFill>
                      <a:srgbClr val="FF0000"/>
                    </a:solidFill>
                    <a:latin typeface="Calibri" panose="020F050202020403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ru-RU" b="1" dirty="0" smtClean="0">
                    <a:solidFill>
                      <a:schemeClr val="tx1"/>
                    </a:solidFill>
                    <a:latin typeface="Calibri" panose="020F050202020403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&amp; 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barPr>
                      <m:e>
                        <m:r>
                          <a:rPr lang="en-US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𝐁</m:t>
                        </m:r>
                      </m:e>
                    </m:bar>
                  </m:oMath>
                </a14:m>
                <a:r>
                  <a:rPr lang="en-US" b="1" dirty="0" smtClean="0">
                    <a:solidFill>
                      <a:srgbClr val="FF0000"/>
                    </a:solidFill>
                    <a:latin typeface="Calibri" panose="020F050202020403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b="1" dirty="0" smtClean="0">
                    <a:solidFill>
                      <a:schemeClr val="tx1"/>
                    </a:solidFill>
                    <a:latin typeface="Calibri" panose="020F050202020403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V</a:t>
                </a:r>
                <a:r>
                  <a:rPr lang="en-US" b="1" dirty="0" smtClean="0">
                    <a:solidFill>
                      <a:srgbClr val="FF0000"/>
                    </a:solidFill>
                    <a:latin typeface="Calibri" panose="020F050202020403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B</a:t>
                </a:r>
                <a:r>
                  <a:rPr lang="ru-RU" b="1" dirty="0" smtClean="0">
                    <a:solidFill>
                      <a:srgbClr val="FF0000"/>
                    </a:solidFill>
                    <a:latin typeface="Calibri" panose="020F050202020403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ru-RU" b="1" dirty="0">
                    <a:solidFill>
                      <a:schemeClr val="tx1"/>
                    </a:solidFill>
                    <a:latin typeface="Calibri" panose="020F050202020403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&amp;</a:t>
                </a:r>
                <a:r>
                  <a:rPr lang="ru-RU" b="1" dirty="0" smtClean="0">
                    <a:solidFill>
                      <a:schemeClr val="tx1"/>
                    </a:solidFill>
                    <a:latin typeface="Calibri" panose="020F050202020403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ru-RU" b="1" i="1">
                            <a:solidFill>
                              <a:srgbClr val="FF0000"/>
                            </a:solidFill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barPr>
                      <m:e>
                        <m:r>
                          <a:rPr lang="en-US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𝐂</m:t>
                        </m:r>
                      </m:e>
                    </m:bar>
                  </m:oMath>
                </a14:m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Построить </a:t>
                </a:r>
                <a:r>
                  <a:rPr lang="ru-RU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таблицу </a:t>
                </a:r>
                <a:r>
                  <a:rPr lang="ru-RU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истинности </a:t>
                </a:r>
                <a:r>
                  <a:rPr lang="ru-RU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для </a:t>
                </a:r>
                <a:r>
                  <a:rPr lang="ru-RU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данного</a:t>
                </a:r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логического выражения.</a:t>
                </a:r>
                <a:r>
                  <a:rPr lang="ru-RU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ru-RU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endParaRPr lang="ru-RU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" name="Заголовок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0" y="692696"/>
                <a:ext cx="9144000" cy="1368152"/>
              </a:xfrm>
              <a:blipFill rotWithShape="1">
                <a:blip r:embed="rId2"/>
                <a:stretch>
                  <a:fillRect t="-125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4904313"/>
              </p:ext>
            </p:extLst>
          </p:nvPr>
        </p:nvGraphicFramePr>
        <p:xfrm>
          <a:off x="35496" y="1887441"/>
          <a:ext cx="9073008" cy="4493887"/>
        </p:xfrm>
        <a:graphic>
          <a:graphicData uri="http://schemas.openxmlformats.org/drawingml/2006/table">
            <a:tbl>
              <a:tblPr firstRow="1" firstCol="1" bandRow="1"/>
              <a:tblGrid>
                <a:gridCol w="360040"/>
                <a:gridCol w="360040"/>
                <a:gridCol w="407035"/>
                <a:gridCol w="889109"/>
                <a:gridCol w="936104"/>
                <a:gridCol w="1008112"/>
                <a:gridCol w="1080120"/>
                <a:gridCol w="1008112"/>
                <a:gridCol w="1008112"/>
                <a:gridCol w="1008112"/>
                <a:gridCol w="1008112"/>
              </a:tblGrid>
              <a:tr h="5680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33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28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46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0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28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13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28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46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28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28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80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28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28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3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28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1770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3573016"/>
            <a:ext cx="9144000" cy="2592288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3200" dirty="0">
              <a:latin typeface="Calibri" panose="020F050202020403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0" y="3429000"/>
            <a:ext cx="9144000" cy="3240360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3200" dirty="0">
              <a:latin typeface="Calibri" panose="020F0502020204030204" pitchFamily="34" charset="0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5496" y="836712"/>
            <a:ext cx="9001000" cy="1368152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latin typeface="Calibri" panose="020F0502020204030204" pitchFamily="34" charset="0"/>
                <a:cs typeface="Arial" panose="020B0604020202020204" pitchFamily="34" charset="0"/>
              </a:rPr>
              <a:t>Нарисовать круги Эйлера для данного логического </a:t>
            </a:r>
            <a:r>
              <a:rPr lang="ru-RU" sz="2400" b="1" dirty="0" smtClean="0">
                <a:latin typeface="Calibri" panose="020F0502020204030204" pitchFamily="34" charset="0"/>
                <a:cs typeface="Arial" panose="020B0604020202020204" pitchFamily="34" charset="0"/>
              </a:rPr>
              <a:t>выражения.</a:t>
            </a:r>
            <a:r>
              <a:rPr lang="ru-RU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Арбуз</a:t>
            </a:r>
            <a:r>
              <a:rPr lang="en-US" sz="4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&amp;</a:t>
            </a:r>
            <a:r>
              <a:rPr lang="ru-RU" sz="4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Вишня</a:t>
            </a:r>
            <a:r>
              <a:rPr lang="en-US" sz="4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&amp;</a:t>
            </a:r>
            <a:r>
              <a:rPr lang="ru-RU" sz="4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¬</a:t>
            </a:r>
            <a:r>
              <a:rPr lang="ru-RU" sz="4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Слива</a:t>
            </a:r>
            <a:r>
              <a:rPr lang="en-US" sz="4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 smtClean="0">
                <a:latin typeface="Calibri" panose="020F0502020204030204" pitchFamily="34" charset="0"/>
              </a:rPr>
              <a:t/>
            </a:r>
            <a:br>
              <a:rPr lang="ru-RU" sz="2400" b="1" dirty="0" smtClean="0">
                <a:latin typeface="Calibri" panose="020F0502020204030204" pitchFamily="34" charset="0"/>
              </a:rPr>
            </a:br>
            <a:endParaRPr lang="ru-RU" sz="2400" b="1" dirty="0">
              <a:latin typeface="Calibri" panose="020F0502020204030204" pitchFamily="34" charset="0"/>
            </a:endParaRPr>
          </a:p>
        </p:txBody>
      </p:sp>
      <p:pic>
        <p:nvPicPr>
          <p:cNvPr id="7" name="Рисунок 6" descr="3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83135" y="1844824"/>
            <a:ext cx="4837137" cy="4680520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3053314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0" y="3429000"/>
            <a:ext cx="9144000" cy="3240360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3200" dirty="0">
              <a:latin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Заголовок 5"/>
              <p:cNvSpPr>
                <a:spLocks noGrp="1"/>
              </p:cNvSpPr>
              <p:nvPr>
                <p:ph type="title"/>
              </p:nvPr>
            </p:nvSpPr>
            <p:spPr>
              <a:xfrm>
                <a:off x="1979712" y="1052736"/>
                <a:ext cx="7164288" cy="2088232"/>
              </a:xfrm>
            </p:spPr>
            <p:txBody>
              <a:bodyPr>
                <a:normAutofit fontScale="90000"/>
              </a:bodyPr>
              <a:lstStyle/>
              <a:p>
                <a:pPr/>
                <a:r>
                  <a:rPr lang="ru-RU" sz="4900" b="1" dirty="0" smtClean="0">
                    <a:latin typeface="Calibri" panose="020F0502020204030204" pitchFamily="34" charset="0"/>
                  </a:rPr>
                  <a:t>Сколько решений у данного логического уравнения?</a:t>
                </a:r>
                <a:r>
                  <a:rPr lang="ru-RU" b="1" i="1" dirty="0" smtClean="0">
                    <a:solidFill>
                      <a:srgbClr val="FF0000"/>
                    </a:solidFill>
                    <a:latin typeface="Calibri" panose="020F0502020204030204" pitchFamily="34" charset="0"/>
                  </a:rPr>
                  <a:t/>
                </a:r>
                <a:br>
                  <a:rPr lang="ru-RU" b="1" i="1" dirty="0" smtClean="0">
                    <a:solidFill>
                      <a:srgbClr val="FF0000"/>
                    </a:solidFill>
                    <a:latin typeface="Calibri" panose="020F0502020204030204" pitchFamily="34" charset="0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9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49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US" sz="49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𝑿</m:t>
                          </m:r>
                        </m:e>
                        <m:sub>
                          <m:r>
                            <a:rPr lang="en-US" sz="49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sSub>
                        <m:sSubPr>
                          <m:ctrlPr>
                            <a:rPr lang="en-US" sz="49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49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→</m:t>
                          </m:r>
                          <m:r>
                            <a:rPr lang="en-US" sz="49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𝑿</m:t>
                          </m:r>
                        </m:e>
                        <m:sub>
                          <m:r>
                            <a:rPr lang="en-US" sz="49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US" sz="4900" b="1" i="1">
                          <a:solidFill>
                            <a:srgbClr val="FF0000"/>
                          </a:solidFill>
                          <a:latin typeface="Cambria Math"/>
                        </a:rPr>
                        <m:t>)</m:t>
                      </m:r>
                      <m:r>
                        <a:rPr lang="en-US" sz="4900" b="1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≡</m:t>
                      </m:r>
                      <m:d>
                        <m:dPr>
                          <m:ctrlPr>
                            <a:rPr lang="en-US" sz="49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9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49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𝑿</m:t>
                              </m:r>
                            </m:e>
                            <m:sub>
                              <m:r>
                                <a:rPr lang="ru-RU" sz="49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sub>
                          </m:sSub>
                          <m:r>
                            <a:rPr lang="en-US" sz="49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49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49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𝑿</m:t>
                              </m:r>
                            </m:e>
                            <m:sub>
                              <m:r>
                                <a:rPr lang="ru-RU" sz="49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𝟒</m:t>
                              </m:r>
                            </m:sub>
                          </m:sSub>
                        </m:e>
                      </m:d>
                      <m:r>
                        <a:rPr lang="en-US" sz="49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49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𝟏</m:t>
                      </m:r>
                    </m:oMath>
                  </m:oMathPara>
                </a14:m>
                <a:r>
                  <a:rPr lang="ru-RU" sz="3200" dirty="0"/>
                  <a:t/>
                </a:r>
                <a:br>
                  <a:rPr lang="ru-RU" sz="3200" dirty="0"/>
                </a:br>
                <a:r>
                  <a:rPr lang="ru-RU" sz="3200" dirty="0"/>
                  <a:t/>
                </a:r>
                <a:br>
                  <a:rPr lang="ru-RU" sz="3200" dirty="0"/>
                </a:br>
                <a:endParaRPr lang="ru-RU" sz="3200" dirty="0"/>
              </a:p>
            </p:txBody>
          </p:sp>
        </mc:Choice>
        <mc:Fallback xmlns="">
          <p:sp>
            <p:nvSpPr>
              <p:cNvPr id="6" name="Заголовок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979712" y="1052736"/>
                <a:ext cx="7164288" cy="2088232"/>
              </a:xfrm>
              <a:blipFill rotWithShape="1">
                <a:blip r:embed="rId2"/>
                <a:stretch>
                  <a:fillRect l="-3489" t="-27485" r="-34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9961611"/>
              </p:ext>
            </p:extLst>
          </p:nvPr>
        </p:nvGraphicFramePr>
        <p:xfrm>
          <a:off x="35496" y="515684"/>
          <a:ext cx="1979712" cy="62976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7544"/>
                <a:gridCol w="519430"/>
                <a:gridCol w="488682"/>
                <a:gridCol w="504056"/>
              </a:tblGrid>
              <a:tr h="556981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x1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x2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x3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x4</a:t>
                      </a:r>
                      <a:endParaRPr lang="ru-RU" sz="1800" b="1" dirty="0"/>
                    </a:p>
                  </a:txBody>
                  <a:tcPr/>
                </a:tc>
              </a:tr>
              <a:tr h="550892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84971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84971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0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0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0</a:t>
                      </a:r>
                      <a:endParaRPr lang="ru-RU" sz="1800" b="1" dirty="0"/>
                    </a:p>
                  </a:txBody>
                  <a:tcPr/>
                </a:tc>
              </a:tr>
              <a:tr h="484971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533558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…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…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…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…</a:t>
                      </a:r>
                      <a:endParaRPr lang="ru-RU" sz="1800" b="1" dirty="0"/>
                    </a:p>
                  </a:txBody>
                  <a:tcPr/>
                </a:tc>
              </a:tr>
              <a:tr h="533558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…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…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…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…</a:t>
                      </a:r>
                      <a:endParaRPr lang="ru-RU" sz="1800" b="1" dirty="0"/>
                    </a:p>
                  </a:txBody>
                  <a:tcPr/>
                </a:tc>
              </a:tr>
              <a:tr h="533558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…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…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…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…</a:t>
                      </a:r>
                      <a:endParaRPr lang="ru-RU" sz="1800" b="1" dirty="0"/>
                    </a:p>
                  </a:txBody>
                  <a:tcPr/>
                </a:tc>
              </a:tr>
              <a:tr h="533558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…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…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…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…</a:t>
                      </a:r>
                      <a:endParaRPr lang="ru-RU" sz="1800" b="1" dirty="0"/>
                    </a:p>
                  </a:txBody>
                  <a:tcPr/>
                </a:tc>
              </a:tr>
              <a:tr h="533558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…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…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…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…</a:t>
                      </a:r>
                      <a:endParaRPr lang="ru-RU" sz="1800" b="1" dirty="0"/>
                    </a:p>
                  </a:txBody>
                  <a:tcPr/>
                </a:tc>
              </a:tr>
              <a:tr h="533558">
                <a:tc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/>
                </a:tc>
              </a:tr>
              <a:tr h="533558">
                <a:tc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5171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404664"/>
            <a:ext cx="914400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Этап рефлексии.</a:t>
            </a:r>
          </a:p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Что получилось? Что не получилось?</a:t>
            </a:r>
          </a:p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Основные виды ошибок при решении задач. Что надо сделать дома? </a:t>
            </a:r>
            <a:endParaRPr lang="ru-RU" sz="3600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pic>
        <p:nvPicPr>
          <p:cNvPr id="1026" name="Picture 2" descr="https://avatars.mds.yandex.net/get-pdb/1813491/83d03c5e-924b-4bd0-9468-bb764375c19f/ori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28" y="2708920"/>
            <a:ext cx="9070976" cy="4149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7497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749</TotalTime>
  <Words>418</Words>
  <Application>Microsoft Office PowerPoint</Application>
  <PresentationFormat>Экран (4:3)</PresentationFormat>
  <Paragraphs>233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Городская</vt:lpstr>
      <vt:lpstr>Презентация PowerPoint</vt:lpstr>
      <vt:lpstr>Презентация PowerPoint</vt:lpstr>
      <vt:lpstr> НЕ(A≥8 ИЛИ A≤5)  И (A&gt;6) Сколько апельсинов у Чебурашки?  </vt:lpstr>
      <vt:lpstr> Только один из них говорит правду. Слова другого – это ложь. Сколько лет Чебурашке?  </vt:lpstr>
      <vt:lpstr> Определить значение логического высказывания ¬(2&gt;1 &amp; 3&gt;2)∨(3&gt;4)=? </vt:lpstr>
      <vt:lpstr>A &amp; ¯B V B &amp; ¯C       Построить таблицу истинности для данного логического выражения. </vt:lpstr>
      <vt:lpstr>Нарисовать круги Эйлера для данного логического выражения. Арбуз &amp; Вишня &amp; ¬Слива    </vt:lpstr>
      <vt:lpstr>Сколько решений у данного логического уравнения? 〖(X〗_1 〖→X〗_2)≡(X_3→X_4 )=1  </vt:lpstr>
      <vt:lpstr>Презентация PowerPoint</vt:lpstr>
      <vt:lpstr>Презентация PowerPoint</vt:lpstr>
      <vt:lpstr> НЕ(A≥8 ИЛИ A≤5)  И (A&gt;6) ≡  (A&lt;8)И(A&gt;5)И(A&gt;6) ≡ (A&lt;8)И(A&gt;6) Ответ:A=7     </vt:lpstr>
      <vt:lpstr>Презентация PowerPoint</vt:lpstr>
      <vt:lpstr> Определить значение логического высказывания ¬(2&gt;1 &amp; 3&gt;2)∨(3&gt;4)= ¬(1 &amp; 1)∨(0)=¬(1)∨(0)= 0∨0 = 0 (ложь)  </vt:lpstr>
      <vt:lpstr>A &amp; ¯B V B &amp; ¯C       Построить таблицу истинности для данного логического выражения. </vt:lpstr>
      <vt:lpstr>Нарисовать круги Эйлера для данного логического выражения. Арбуз &amp; Вишня &amp; ¬Слива    </vt:lpstr>
      <vt:lpstr>Сколько решений у данного логического уравнения? 〖(X〗_1 〖→X〗_2)≡(X_3→X_4 )=1 1) 0≡0=1(получаем 1 решение): (1→0)≡(1→0) 2) 1≡1=1(получаем ещё 9 решений): (0→0)≡(0→0);(0→1);(1→1) (0→1)≡(0→0);(0→1);(1→1) (1→1)≡(0→0);(0→1);(1→1) Ответ: 10 решений.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Для_экзамена</dc:creator>
  <cp:lastModifiedBy>user</cp:lastModifiedBy>
  <cp:revision>149</cp:revision>
  <dcterms:modified xsi:type="dcterms:W3CDTF">2019-11-18T15:39:11Z</dcterms:modified>
</cp:coreProperties>
</file>