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361" r:id="rId2"/>
    <p:sldId id="456" r:id="rId3"/>
    <p:sldId id="457" r:id="rId4"/>
    <p:sldId id="256" r:id="rId5"/>
    <p:sldId id="362" r:id="rId6"/>
    <p:sldId id="394" r:id="rId7"/>
    <p:sldId id="257" r:id="rId8"/>
    <p:sldId id="286" r:id="rId9"/>
    <p:sldId id="357" r:id="rId10"/>
    <p:sldId id="426" r:id="rId11"/>
    <p:sldId id="396" r:id="rId12"/>
    <p:sldId id="397" r:id="rId13"/>
    <p:sldId id="431" r:id="rId14"/>
    <p:sldId id="398" r:id="rId15"/>
    <p:sldId id="399" r:id="rId16"/>
    <p:sldId id="406" r:id="rId17"/>
    <p:sldId id="401" r:id="rId18"/>
    <p:sldId id="310" r:id="rId19"/>
    <p:sldId id="381" r:id="rId20"/>
    <p:sldId id="380" r:id="rId21"/>
    <p:sldId id="364" r:id="rId22"/>
    <p:sldId id="368" r:id="rId23"/>
    <p:sldId id="383" r:id="rId24"/>
    <p:sldId id="369" r:id="rId25"/>
    <p:sldId id="393" r:id="rId26"/>
    <p:sldId id="441" r:id="rId27"/>
    <p:sldId id="382" r:id="rId28"/>
    <p:sldId id="403" r:id="rId29"/>
    <p:sldId id="411" r:id="rId30"/>
    <p:sldId id="363" r:id="rId31"/>
    <p:sldId id="374" r:id="rId32"/>
    <p:sldId id="414" r:id="rId33"/>
    <p:sldId id="367" r:id="rId34"/>
    <p:sldId id="425" r:id="rId35"/>
    <p:sldId id="416" r:id="rId36"/>
    <p:sldId id="432" r:id="rId37"/>
    <p:sldId id="434" r:id="rId38"/>
    <p:sldId id="436" r:id="rId39"/>
    <p:sldId id="437" r:id="rId40"/>
    <p:sldId id="438" r:id="rId41"/>
    <p:sldId id="439" r:id="rId42"/>
    <p:sldId id="435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DD71"/>
    <a:srgbClr val="669900"/>
    <a:srgbClr val="66CC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9606" autoAdjust="0"/>
  </p:normalViewPr>
  <p:slideViewPr>
    <p:cSldViewPr>
      <p:cViewPr>
        <p:scale>
          <a:sx n="60" d="100"/>
          <a:sy n="60" d="100"/>
        </p:scale>
        <p:origin x="-177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4023F0-0063-4F7E-A2D9-301C49546FAB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856A83-5CC5-435B-8111-BB07D282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287A1-C401-45B2-8217-B090C89F6D02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78A6D9-C0E5-481A-B475-071F36A55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217C82-0366-4D0C-9F1B-521C04822D3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097D89-20F1-4EAF-8D61-6F92C2F6F16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9AA91-1370-426B-8B90-70EE25297FC4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13D00-840A-48EF-B2C2-A7B77882F280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0AACFB-5F69-4081-90F2-B5FFD91EA0D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64A4B-39EB-426F-ADFA-D11C061164B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69B4A-7371-4FAD-885A-311E7D9EB68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D6C69-6258-4691-9031-5A1E9519DB8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62CF4-BF6E-4369-9BF2-E77D5A66BF63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>
              <a:gd name="T0" fmla="*/ 0 w 5767"/>
              <a:gd name="T1" fmla="*/ 2147483647 h 2127"/>
              <a:gd name="T2" fmla="*/ 2147483647 w 5767"/>
              <a:gd name="T3" fmla="*/ 0 h 2127"/>
              <a:gd name="T4" fmla="*/ 2147483647 w 5767"/>
              <a:gd name="T5" fmla="*/ 2147483647 h 2127"/>
              <a:gd name="T6" fmla="*/ 0 w 5767"/>
              <a:gd name="T7" fmla="*/ 2147483647 h 2127"/>
              <a:gd name="T8" fmla="*/ 0 w 5767"/>
              <a:gd name="T9" fmla="*/ 2147483647 h 2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utoShape 32" descr="06"/>
          <p:cNvSpPr>
            <a:spLocks noChangeArrowheads="1"/>
          </p:cNvSpPr>
          <p:nvPr/>
        </p:nvSpPr>
        <p:spPr bwMode="gray">
          <a:xfrm rot="2058439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33" descr="05"/>
          <p:cNvSpPr>
            <a:spLocks noChangeArrowheads="1"/>
          </p:cNvSpPr>
          <p:nvPr/>
        </p:nvSpPr>
        <p:spPr bwMode="gray">
          <a:xfrm rot="2058439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34" descr="03"/>
          <p:cNvSpPr>
            <a:spLocks noChangeArrowheads="1"/>
          </p:cNvSpPr>
          <p:nvPr/>
        </p:nvSpPr>
        <p:spPr bwMode="gray">
          <a:xfrm rot="2058439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35" descr="02"/>
          <p:cNvSpPr>
            <a:spLocks noChangeArrowheads="1"/>
          </p:cNvSpPr>
          <p:nvPr/>
        </p:nvSpPr>
        <p:spPr bwMode="gray">
          <a:xfrm rot="2058439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smtClean="0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BFB8F28-AB7C-43E8-A72D-300499E1E9EE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0933DB9-1748-4657-A851-C8FE6785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0EAE-2098-4A97-B908-76A76B66EE1C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6ABC-0C1B-4C71-840A-79A741125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BDE0-4408-4269-9FA2-464C412BB521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688B-ADFB-4C9E-B53D-C8F03D514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5655-5096-4B89-B05D-A929FA941E7E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3251F-C2FF-47C6-AD93-6392D6BD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86018" name="Image" r:id="rId3" imgW="13003175" imgH="1612698" progId="Photoshop.Image.6">
              <p:embed/>
            </p:oleObj>
          </a:graphicData>
        </a:graphic>
      </p:graphicFrame>
      <p:sp>
        <p:nvSpPr>
          <p:cNvPr id="4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6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49F2-07C9-4A96-9A4E-D7F856B0F4D9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FE33-CFCE-4949-9F51-1B750FE1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7A38-F976-42D5-B8B1-E58A9AF0B0F7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5428-2FDF-4462-AC92-958A6C38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3690-C8AE-48B6-AAF3-F8D22202FB49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B80A-EA77-4A66-8843-2CF3AFC2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8E2E-58C9-4706-A299-FD08757A3437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B37E-1494-4C49-A9C2-004280A4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C56F-4393-4CAA-ABDD-CEC094641ED3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732C-67E2-4881-B298-2A6281A9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CC54-9509-422B-9979-06A3AE1C748B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2A0E-7150-4018-8D1E-1CC60218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57D1-69CD-4CB2-B4C8-5737732109DE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B2FF-8F6E-46A7-A565-CE159A7BE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1CC3-F42F-428D-A16F-2ABEBCBCCF7F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230E4-6757-4B59-9D94-EC95208DB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F30B-344B-4104-9E66-14B7171BD320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7233-3512-4F09-963C-50AF41A8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6" imgW="13003175" imgH="1612698" progId="Photoshop.Image.6">
              <p:embed/>
            </p:oleObj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029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5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D56E0CF-EFA6-4AD6-8ACF-3A4E755E445A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1D08C76-11E2-4024-BDF5-FD372192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260" r:id="rId2"/>
    <p:sldLayoutId id="2147485261" r:id="rId3"/>
    <p:sldLayoutId id="2147485262" r:id="rId4"/>
    <p:sldLayoutId id="2147485263" r:id="rId5"/>
    <p:sldLayoutId id="2147485264" r:id="rId6"/>
    <p:sldLayoutId id="2147485265" r:id="rId7"/>
    <p:sldLayoutId id="2147485266" r:id="rId8"/>
    <p:sldLayoutId id="2147485267" r:id="rId9"/>
    <p:sldLayoutId id="2147485268" r:id="rId10"/>
    <p:sldLayoutId id="2147485269" r:id="rId11"/>
    <p:sldLayoutId id="2147485270" r:id="rId12"/>
    <p:sldLayoutId id="214748527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4;&#1076;&#1080;&#1085;&#1086;&#1095;&#1085;&#1099;&#1081;-&#1074;&#1099;&#1089;&#1090;&#1088;&#1077;&#1083;.mp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etaprom.ru/board_foto/1305002617foto1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ehanik.org/wp-content/uploads/2009/09/kolenva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&#1064;&#1087;&#1086;&#1085;&#1086;&#1095;&#1085;&#1086;&#1077;%20&#1089;&#1086;&#1077;&#1076;&#1080;&#1085;&#1077;&#1085;&#1080;&#1077;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3000" y="1428750"/>
            <a:ext cx="6072188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«ВАЛЫ И ОСИ»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50"/>
            <a:ext cx="8851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ГБПОУ ВО «Россошанский колледж мясной и молочной промышленности»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071938" y="5857875"/>
            <a:ext cx="10001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42 ÐºÐ¸Ð»Ð¾Ð¼ÐµÑÑÐ° Ð±ÐµÐ³Ð¾Ð¼: ÑÑÐ°ÑÑÑÐµÑ ÑÐµÑÐ²ÑÑÑÑÐ¹ ÐÐ¾ÑÐºÐ¾Ð²ÑÐºÐ¸Ð¹ Ð¼Ð°ÑÐ°ÑÐ¾Ð½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00125" y="1428750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800" b="1"/>
              <a:t>Почему вращательное движение  наиболее  распространено  в механизмах и  машинах?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707904" y="2996952"/>
            <a:ext cx="1656184" cy="3046126"/>
          </a:xfrm>
          <a:prstGeom prst="rect">
            <a:avLst/>
          </a:prstGeom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85938" y="285750"/>
            <a:ext cx="628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800000"/>
                </a:solidFill>
              </a:rPr>
              <a:t>1 этап марафона «Ответь на вопрос»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00125" y="1412875"/>
            <a:ext cx="7820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/>
              <a:t>2. Какие детали, совершающие вращательное движение вы знаете?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714744" y="300037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23850" y="1071563"/>
            <a:ext cx="8820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800" b="1"/>
          </a:p>
          <a:p>
            <a:pPr marL="342900" indent="-342900" algn="ctr"/>
            <a:r>
              <a:rPr lang="ru-RU" sz="2800" b="1"/>
              <a:t>3. Какие виды передач вы знаете?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643306" y="2928934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50825" y="1428750"/>
            <a:ext cx="889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/>
              <a:t>4. Какие виды соединений деталей вы знаете 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643306" y="271462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4213" y="1428750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/>
              <a:t>5. Назовите известные вам виды шпонок 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500430" y="2857496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85813" y="1071563"/>
            <a:ext cx="6696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800" b="1"/>
          </a:p>
          <a:p>
            <a:pPr marL="342900" indent="-342900"/>
            <a:r>
              <a:rPr lang="ru-RU" sz="2800" b="1"/>
              <a:t>6. Что такое износостойкость?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635896" y="263691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85813" y="1071563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800" b="1"/>
          </a:p>
          <a:p>
            <a:pPr marL="342900" indent="-342900"/>
            <a:r>
              <a:rPr lang="ru-RU" sz="2800" b="1"/>
              <a:t>7. Каким видам термической обработки подвергаются детали машин?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571868" y="307181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Freeform 5"/>
          <p:cNvSpPr>
            <a:spLocks/>
          </p:cNvSpPr>
          <p:nvPr/>
        </p:nvSpPr>
        <p:spPr bwMode="gray">
          <a:xfrm>
            <a:off x="1014399" y="1695412"/>
            <a:ext cx="1116821" cy="92869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3" name="Freeform 16"/>
          <p:cNvSpPr>
            <a:spLocks/>
          </p:cNvSpPr>
          <p:nvPr/>
        </p:nvSpPr>
        <p:spPr bwMode="gray">
          <a:xfrm>
            <a:off x="3476625" y="1690688"/>
            <a:ext cx="1117600" cy="92868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15"/>
          <p:cNvSpPr>
            <a:spLocks noChangeArrowheads="1"/>
          </p:cNvSpPr>
          <p:nvPr/>
        </p:nvSpPr>
        <p:spPr bwMode="gray">
          <a:xfrm>
            <a:off x="3429000" y="1643063"/>
            <a:ext cx="2233613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5" name="Picture 44" descr="http://www.podolsk-privod.ru/sites/default/files/cimg2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785938"/>
            <a:ext cx="17922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AutoShape 4"/>
          <p:cNvSpPr>
            <a:spLocks noChangeArrowheads="1"/>
          </p:cNvSpPr>
          <p:nvPr/>
        </p:nvSpPr>
        <p:spPr bwMode="gray">
          <a:xfrm>
            <a:off x="942975" y="1643063"/>
            <a:ext cx="2233613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20"/>
          <p:cNvSpPr>
            <a:spLocks noChangeArrowheads="1"/>
          </p:cNvSpPr>
          <p:nvPr/>
        </p:nvSpPr>
        <p:spPr bwMode="gray">
          <a:xfrm>
            <a:off x="5943600" y="1643063"/>
            <a:ext cx="2233613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Freeform 21"/>
          <p:cNvSpPr>
            <a:spLocks/>
          </p:cNvSpPr>
          <p:nvPr/>
        </p:nvSpPr>
        <p:spPr bwMode="gray">
          <a:xfrm>
            <a:off x="6000750" y="1685925"/>
            <a:ext cx="1117600" cy="92868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7" name="Прямоугольник 12"/>
          <p:cNvSpPr>
            <a:spLocks noChangeArrowheads="1"/>
          </p:cNvSpPr>
          <p:nvPr/>
        </p:nvSpPr>
        <p:spPr bwMode="auto">
          <a:xfrm>
            <a:off x="1785938" y="214313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Какой рисунок в этом ряду является лишним? </a:t>
            </a:r>
          </a:p>
        </p:txBody>
      </p:sp>
      <p:sp>
        <p:nvSpPr>
          <p:cNvPr id="22541" name="AutoShape 4"/>
          <p:cNvSpPr>
            <a:spLocks noChangeArrowheads="1"/>
          </p:cNvSpPr>
          <p:nvPr/>
        </p:nvSpPr>
        <p:spPr bwMode="gray">
          <a:xfrm>
            <a:off x="5929313" y="4143375"/>
            <a:ext cx="2233612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5"/>
          <p:cNvSpPr>
            <a:spLocks/>
          </p:cNvSpPr>
          <p:nvPr/>
        </p:nvSpPr>
        <p:spPr bwMode="gray">
          <a:xfrm>
            <a:off x="6000750" y="4195742"/>
            <a:ext cx="1116821" cy="92869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45" name="AutoShape 15"/>
          <p:cNvSpPr>
            <a:spLocks noChangeArrowheads="1"/>
          </p:cNvSpPr>
          <p:nvPr/>
        </p:nvSpPr>
        <p:spPr bwMode="gray">
          <a:xfrm>
            <a:off x="928688" y="4143375"/>
            <a:ext cx="2233612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Freeform 16"/>
          <p:cNvSpPr>
            <a:spLocks/>
          </p:cNvSpPr>
          <p:nvPr/>
        </p:nvSpPr>
        <p:spPr bwMode="gray">
          <a:xfrm>
            <a:off x="976313" y="4191000"/>
            <a:ext cx="1117600" cy="92868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AutoShape 20"/>
          <p:cNvSpPr>
            <a:spLocks noChangeArrowheads="1"/>
          </p:cNvSpPr>
          <p:nvPr/>
        </p:nvSpPr>
        <p:spPr bwMode="gray">
          <a:xfrm>
            <a:off x="3429000" y="4143375"/>
            <a:ext cx="2233613" cy="1857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Freeform 21"/>
          <p:cNvSpPr>
            <a:spLocks/>
          </p:cNvSpPr>
          <p:nvPr/>
        </p:nvSpPr>
        <p:spPr bwMode="gray">
          <a:xfrm>
            <a:off x="3500438" y="4214813"/>
            <a:ext cx="1117600" cy="92868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gray">
          <a:xfrm>
            <a:off x="1285875" y="3500438"/>
            <a:ext cx="16430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Муфта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gray">
          <a:xfrm>
            <a:off x="3500438" y="3500438"/>
            <a:ext cx="20716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Шпонка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gray">
          <a:xfrm>
            <a:off x="6215063" y="3500438"/>
            <a:ext cx="16430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Шкив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gray">
          <a:xfrm>
            <a:off x="857250" y="6072188"/>
            <a:ext cx="20716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Звёздочка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gray">
          <a:xfrm>
            <a:off x="3214688" y="6072188"/>
            <a:ext cx="28575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Подшипник качения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gray">
          <a:xfrm>
            <a:off x="5572125" y="6000750"/>
            <a:ext cx="32861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Шестерня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gray">
          <a:xfrm>
            <a:off x="8143875" y="3500438"/>
            <a:ext cx="4286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i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gray">
          <a:xfrm>
            <a:off x="2357438" y="1785938"/>
            <a:ext cx="500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gray">
          <a:xfrm>
            <a:off x="5000625" y="1785938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2558" name="Прямоугольник 2"/>
          <p:cNvSpPr>
            <a:spLocks noChangeArrowheads="1"/>
          </p:cNvSpPr>
          <p:nvPr/>
        </p:nvSpPr>
        <p:spPr bwMode="auto">
          <a:xfrm>
            <a:off x="319088" y="26035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2 этап марафона</a:t>
            </a:r>
            <a:endParaRPr lang="ru-RU"/>
          </a:p>
        </p:txBody>
      </p:sp>
      <p:pic>
        <p:nvPicPr>
          <p:cNvPr id="22559" name="Picture 46" descr="http://motor-reduktor.com.ua/sites/motor-reduktor.com.ua/files/img_pages/Desch/spb-pulley.jpg"/>
          <p:cNvPicPr>
            <a:picLocks noChangeAspect="1" noChangeArrowheads="1"/>
          </p:cNvPicPr>
          <p:nvPr/>
        </p:nvPicPr>
        <p:blipFill>
          <a:blip r:embed="rId4" cstate="print"/>
          <a:srcRect l="8247" r="4918"/>
          <a:stretch>
            <a:fillRect/>
          </a:stretch>
        </p:blipFill>
        <p:spPr bwMode="auto">
          <a:xfrm>
            <a:off x="6072188" y="1785938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Заголовок 1"/>
          <p:cNvSpPr txBox="1">
            <a:spLocks/>
          </p:cNvSpPr>
          <p:nvPr/>
        </p:nvSpPr>
        <p:spPr bwMode="gray">
          <a:xfrm>
            <a:off x="7715250" y="1714500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22561" name="Picture 48" descr="https://06.img.avito.st/640x480/1366934806.jpg"/>
          <p:cNvPicPr>
            <a:picLocks noChangeAspect="1" noChangeArrowheads="1"/>
          </p:cNvPicPr>
          <p:nvPr/>
        </p:nvPicPr>
        <p:blipFill>
          <a:blip r:embed="rId5" cstate="print"/>
          <a:srcRect l="6868" t="7813" r="14835" b="9373"/>
          <a:stretch>
            <a:fillRect/>
          </a:stretch>
        </p:blipFill>
        <p:spPr bwMode="auto">
          <a:xfrm>
            <a:off x="1143000" y="4214813"/>
            <a:ext cx="184943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Заголовок 1"/>
          <p:cNvSpPr txBox="1">
            <a:spLocks/>
          </p:cNvSpPr>
          <p:nvPr/>
        </p:nvSpPr>
        <p:spPr bwMode="gray">
          <a:xfrm>
            <a:off x="2500313" y="4214813"/>
            <a:ext cx="500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22563" name="Picture 50" descr="http://www.dtp174.ru/images/product_images/popup_images/28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42148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Заголовок 1"/>
          <p:cNvSpPr txBox="1">
            <a:spLocks/>
          </p:cNvSpPr>
          <p:nvPr/>
        </p:nvSpPr>
        <p:spPr bwMode="gray">
          <a:xfrm>
            <a:off x="7429500" y="4143375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pic>
        <p:nvPicPr>
          <p:cNvPr id="22565" name="Picture 52" descr="шариковый однорядный подшипн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4214813"/>
            <a:ext cx="178593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Заголовок 1"/>
          <p:cNvSpPr txBox="1">
            <a:spLocks/>
          </p:cNvSpPr>
          <p:nvPr/>
        </p:nvSpPr>
        <p:spPr bwMode="gray">
          <a:xfrm>
            <a:off x="5000625" y="4143375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pic>
        <p:nvPicPr>
          <p:cNvPr id="22567" name="Picture 41" descr="ÐÐ°ÑÑÐ¸Ð½ÐºÐ¸ Ð¿Ð¾ Ð·Ð°Ð¿ÑÐ¾ÑÑ Ð¼ÑÑÑ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1928813"/>
            <a:ext cx="19256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0" y="1500188"/>
          <a:ext cx="6286500" cy="4806950"/>
        </p:xfrm>
        <a:graphic>
          <a:graphicData uri="http://schemas.openxmlformats.org/drawingml/2006/table">
            <a:tbl>
              <a:tblPr/>
              <a:tblGrid>
                <a:gridCol w="3143250"/>
                <a:gridCol w="3143250"/>
              </a:tblGrid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5" name="Прямоугольник 2"/>
          <p:cNvSpPr>
            <a:spLocks noChangeArrowheads="1"/>
          </p:cNvSpPr>
          <p:nvPr/>
        </p:nvSpPr>
        <p:spPr bwMode="auto">
          <a:xfrm>
            <a:off x="900113" y="0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800000"/>
                </a:solidFill>
              </a:rPr>
              <a:t>3 этап марафона</a:t>
            </a:r>
            <a:r>
              <a:rPr lang="ru-RU" sz="2400" b="1" i="1">
                <a:solidFill>
                  <a:srgbClr val="800000"/>
                </a:solidFill>
              </a:rPr>
              <a:t> </a:t>
            </a:r>
          </a:p>
          <a:p>
            <a:pPr algn="ctr"/>
            <a:r>
              <a:rPr lang="ru-RU" sz="2400" b="1" i="1">
                <a:solidFill>
                  <a:srgbClr val="800000"/>
                </a:solidFill>
              </a:rPr>
              <a:t>«Узнай новое!»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908050"/>
            <a:ext cx="5230812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</a:rPr>
              <a:t>Валы и оси. Общие сведения.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85750" y="1500188"/>
            <a:ext cx="8858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пути ведут к знанию: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размышления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самый благородный,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подражания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самый легкий,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путь опыта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самый горький.</a:t>
            </a:r>
          </a:p>
          <a:p>
            <a:pPr eaLnBrk="0" hangingPunct="0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Конфуций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5" descr="http://www.confucianism.ru/images/Confucius%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4000500"/>
            <a:ext cx="2081212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1643063"/>
            <a:ext cx="8286750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dirty="0">
                <a:solidFill>
                  <a:srgbClr val="800000"/>
                </a:solidFill>
              </a:rPr>
              <a:t>Вал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– деталь, предназначенная для  передачи вращающего момента и для поддержания вращающихся вместе с ним деталей.</a:t>
            </a:r>
          </a:p>
          <a:p>
            <a:pPr algn="just"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3286125"/>
            <a:ext cx="8201025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28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800" b="1" i="1" dirty="0">
                <a:solidFill>
                  <a:srgbClr val="800000"/>
                </a:solidFill>
              </a:rPr>
              <a:t>Ось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– деталь, предназначенная только для поддержания вращающихся вместе с ней деталей. </a:t>
            </a:r>
          </a:p>
          <a:p>
            <a:pPr>
              <a:defRPr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538" y="200025"/>
            <a:ext cx="4306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</a:rPr>
              <a:t>Классификация валов 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7188" y="1503363"/>
            <a:ext cx="80724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По форме поперечного сечения: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а) сплошные;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б) полые.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</p:txBody>
      </p:sp>
      <p:pic>
        <p:nvPicPr>
          <p:cNvPr id="24580" name="Picture 4" descr="C:\Users\Александр\Desktop\9817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857500"/>
            <a:ext cx="358457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0"/>
            <a:ext cx="3806825" cy="28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8875" y="6000750"/>
            <a:ext cx="504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25" y="6072188"/>
            <a:ext cx="477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285875"/>
            <a:ext cx="885825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2. По форме геометрической оси: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а) прямые (гладкие или ступенчатые, фасонные – вал-шестерня, червяк, шлицевой вал);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б) непрямые (коленчатые и эксцентриковые).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</p:txBody>
      </p:sp>
      <p:pic>
        <p:nvPicPr>
          <p:cNvPr id="15363" name="Picture 6" descr="Картинка 7 из 189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0"/>
            <a:ext cx="3024187" cy="22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http://www.ua.all.biz/img/ua/catalog/1743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905125"/>
            <a:ext cx="2432050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http://www.e-reading.club/illustrations/127/127274-i_6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5213350"/>
            <a:ext cx="6357937" cy="164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Картинка 5 из 1108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3929063" cy="335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bestreferat.ru/images/paper/53/31/80531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188" y="1857375"/>
            <a:ext cx="4595812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85813" y="5429250"/>
            <a:ext cx="280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Коленчатый вал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143500" y="5357813"/>
            <a:ext cx="353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Эксцентриковый вал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428750"/>
            <a:ext cx="8358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3. По внешнему очертанию поперечного сечения: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а) шлицевые;</a:t>
            </a:r>
          </a:p>
          <a:p>
            <a:pPr marL="342900" indent="-342900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	б) шпоночные.</a:t>
            </a:r>
          </a:p>
        </p:txBody>
      </p:sp>
      <p:pic>
        <p:nvPicPr>
          <p:cNvPr id="16387" name="Picture 2" descr="http://www.ua.all.biz/img/ua/catalog/605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643188"/>
            <a:ext cx="76200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e-a.d-cd.net/1a2b7u-960.jpg"/>
          <p:cNvPicPr>
            <a:picLocks noChangeAspect="1" noChangeArrowheads="1"/>
          </p:cNvPicPr>
          <p:nvPr/>
        </p:nvPicPr>
        <p:blipFill>
          <a:blip r:embed="rId3" cstate="print"/>
          <a:srcRect l="31706" b="12195"/>
          <a:stretch>
            <a:fillRect/>
          </a:stretch>
        </p:blipFill>
        <p:spPr bwMode="auto">
          <a:xfrm>
            <a:off x="3357563" y="4286250"/>
            <a:ext cx="244475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echvesti.ru/files/reduktor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4219575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6" descr="http://moikolodets.ru/wp-content/uploads/2015/04/odnostupenchatyy-na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2643188"/>
            <a:ext cx="5153025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50" y="4643438"/>
            <a:ext cx="3430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Червячный редуктор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88" y="1928813"/>
            <a:ext cx="3479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Центробежный насос</a:t>
            </a:r>
          </a:p>
        </p:txBody>
      </p:sp>
      <p:sp>
        <p:nvSpPr>
          <p:cNvPr id="8" name="Стрелка вниз 7"/>
          <p:cNvSpPr/>
          <p:nvPr/>
        </p:nvSpPr>
        <p:spPr>
          <a:xfrm rot="1868588">
            <a:off x="2811463" y="2565400"/>
            <a:ext cx="393700" cy="1079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606759">
            <a:off x="5842000" y="3532188"/>
            <a:ext cx="500063" cy="1398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ÑÐµÐ¿Ð°ÑÐ°ÑÐ¾Ñ Ð¼Ð¾Ð»Ð¾ÐºÐ¾Ð¾ÑÐ¸ÑÑÐ¸ÑÐµÐ»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07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4" descr="ÐÐ°ÑÑÐ¸Ð½ÐºÐ¸ Ð¿Ð¾ Ð·Ð°Ð¿ÑÐ¾ÑÑ Ð²ÐµÑÑÐ¸ÐºÐ°Ð»ÑÐ½ÑÐ¹ Ð²Ð°Ð» ÑÐµÐ¿Ð°ÑÐ°ÑÐ¾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5737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88" y="214313"/>
            <a:ext cx="4037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Сепаратор-молокоочиститель</a:t>
            </a:r>
          </a:p>
        </p:txBody>
      </p:sp>
      <p:sp>
        <p:nvSpPr>
          <p:cNvPr id="5" name="Стрелка вправо 4"/>
          <p:cNvSpPr/>
          <p:nvPr/>
        </p:nvSpPr>
        <p:spPr>
          <a:xfrm rot="1529420">
            <a:off x="1289050" y="4233863"/>
            <a:ext cx="1500188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ÐÐ°ÑÑÐ¸Ð½ÐºÐ¸ Ð¿Ð¾ Ð·Ð°Ð¿ÑÐ¾ÑÑ Ð¿Ð¾ÑÑÐ½ÐµÐ²Ð¾Ð¹ ÐºÐ¾Ð¼Ð¿ÑÐµÑÑÐ¾Ñ ÐºÐ¾Ð»ÐµÐ½Ð²Ð°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0"/>
            <a:ext cx="3786187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7" descr="ÐÐ¾ÑÑÐ½ÐµÐ²ÑÐµ Ð°Ð²Ð¸Ð°ÑÐ¸Ð¾Ð½Ð½ÑÐµ Ð´Ð²Ð¸Ð³Ð°ÑÐµÐ»Ð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214688"/>
            <a:ext cx="378618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ÐÐ°ÑÑÐ¸Ð½ÐºÐ¸ Ð¿Ð¾ Ð·Ð°Ð¿ÑÐ¾ÑÑ Ð´Ð²Ñ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5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9928070">
            <a:off x="1216025" y="363538"/>
            <a:ext cx="436563" cy="1643062"/>
          </a:xfrm>
          <a:prstGeom prst="downArrow">
            <a:avLst>
              <a:gd name="adj1" fmla="val 50000"/>
              <a:gd name="adj2" fmla="val 433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1938639">
            <a:off x="4148138" y="6011863"/>
            <a:ext cx="1881187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radial_eng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143125"/>
            <a:ext cx="4291013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14" descr="ÐÐ¾ÑÐ¾Ð¶ÐµÐµ Ð¸Ð·Ð¾Ð±ÑÐ°Ð¶ÐµÐ½Ð¸Ðµ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643063"/>
            <a:ext cx="46434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428750" y="142875"/>
            <a:ext cx="678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Поршневой авиационный двигатель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86125" y="142875"/>
            <a:ext cx="305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«УДИВЛЯЙ</a:t>
            </a:r>
            <a:r>
              <a:rPr lang="ru-RU" sz="3600">
                <a:solidFill>
                  <a:srgbClr val="C00000"/>
                </a:solidFill>
              </a:rPr>
              <a:t>!»</a:t>
            </a:r>
          </a:p>
        </p:txBody>
      </p:sp>
      <p:pic>
        <p:nvPicPr>
          <p:cNvPr id="3174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785938"/>
            <a:ext cx="74326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643063"/>
            <a:ext cx="91440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8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«Тот, кто учится, не размышляя, впадет в заблуждение. </a:t>
            </a:r>
            <a:endParaRPr lang="ru-RU" sz="2800">
              <a:solidFill>
                <a:srgbClr val="1B1D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28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Тот, кто размышляет, не желая учиться, окажется в затруднении».</a:t>
            </a:r>
            <a:endParaRPr lang="ru-RU" sz="2800">
              <a:solidFill>
                <a:srgbClr val="1B1D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50" y="3500438"/>
            <a:ext cx="23002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Конфуций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6803" name="Picture 3" descr="ÐÐ°ÑÑÐ¸Ð½ÐºÐ¸ Ð¿Ð¾ Ð·Ð°Ð¿ÑÐ¾ÑÑ ÐÐ¾Ð½ÑÑÑ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4000500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/>
          </p:nvPr>
        </p:nvSpPr>
        <p:spPr>
          <a:xfrm>
            <a:off x="357188" y="1357313"/>
            <a:ext cx="8786812" cy="2143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По конструкции оси можно разделить на две основные группы: 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оси, вращающиеся в опорах вместе с насаженными на них деталями;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неподвижные оси, являющиеся опорой вращающихся на них деталей.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3860800"/>
            <a:ext cx="8215312" cy="235426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75" y="0"/>
            <a:ext cx="44815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Классификация осей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http://traktor-wiki.ru/wp-content/uploads/2015/03/%D0%BE%D0%BE%D0%BE%D0%BEmtz_80_-300x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14313"/>
            <a:ext cx="4205287" cy="3097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43" name="Picture 21" descr="ВиО%20о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429000"/>
            <a:ext cx="5500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2428875" y="6000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Ось барабана лебёдки: </a:t>
            </a:r>
            <a:br>
              <a:rPr lang="ru-RU" b="1" i="1"/>
            </a:br>
            <a:r>
              <a:rPr lang="ru-RU" b="1" i="1"/>
              <a:t>а) вращающаяся; б) неподвижная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4210050" cy="307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9640689">
            <a:off x="7281863" y="1595438"/>
            <a:ext cx="366712" cy="13255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1500188"/>
          <a:ext cx="8072438" cy="4927600"/>
        </p:xfrm>
        <a:graphic>
          <a:graphicData uri="http://schemas.openxmlformats.org/drawingml/2006/table">
            <a:tbl>
              <a:tblPr/>
              <a:tblGrid>
                <a:gridCol w="4037013"/>
                <a:gridCol w="40354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ОСЬ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Передаёт крутящий момент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Не передаёт крутящий момент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Вал всегда вращается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Может быть подвижной и неподвижной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Может быть прямым, коленчатым, эксцентриковым и гибким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Имеет только прямую форму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Опорные части валов и осей называют</a:t>
            </a:r>
            <a:r>
              <a:rPr lang="ru-RU" sz="2000" b="1" i="1" dirty="0" smtClean="0">
                <a:solidFill>
                  <a:srgbClr val="C00000"/>
                </a:solidFill>
              </a:rPr>
              <a:t> цапфами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, причем промежуточные цапфы называют </a:t>
            </a:r>
            <a:r>
              <a:rPr lang="ru-RU" sz="2000" b="1" i="1" dirty="0" smtClean="0">
                <a:solidFill>
                  <a:srgbClr val="C00000"/>
                </a:solidFill>
              </a:rPr>
              <a:t>шейками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а концевые - </a:t>
            </a:r>
            <a:r>
              <a:rPr lang="ru-RU" sz="2000" b="1" i="1" dirty="0" smtClean="0">
                <a:solidFill>
                  <a:srgbClr val="C00000"/>
                </a:solidFill>
              </a:rPr>
              <a:t>шипами. 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algn="ctr"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Для соединения вала или оси с другими деталями на поверхностях делают </a:t>
            </a:r>
            <a:r>
              <a:rPr lang="ru-RU" sz="2000" b="1" i="1" dirty="0" smtClean="0">
                <a:solidFill>
                  <a:srgbClr val="C00000"/>
                </a:solidFill>
              </a:rPr>
              <a:t>шпоночные пазы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rgbClr val="C00000"/>
                </a:solidFill>
              </a:rPr>
              <a:t>отверстия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; нарезают </a:t>
            </a:r>
            <a:r>
              <a:rPr lang="ru-RU" sz="2000" b="1" i="1" dirty="0" smtClean="0">
                <a:solidFill>
                  <a:srgbClr val="C00000"/>
                </a:solidFill>
              </a:rPr>
              <a:t>резьбу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b="1" i="1" dirty="0" smtClean="0">
                <a:solidFill>
                  <a:srgbClr val="C00000"/>
                </a:solidFill>
              </a:rPr>
              <a:t>шлицы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Резкие изменения сечений вала снижают его усталостную прочность. Поэтому переход от одного сечения к другому должен выполняться плавно, в виде </a:t>
            </a:r>
            <a:r>
              <a:rPr lang="ru-RU" sz="2000" b="1" i="1" dirty="0" smtClean="0">
                <a:solidFill>
                  <a:srgbClr val="C00000"/>
                </a:solidFill>
              </a:rPr>
              <a:t>галтелей.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643063" y="2857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G:\ВАЛЫ\К,С,В,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060575"/>
            <a:ext cx="4243387" cy="2376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6375" y="188913"/>
            <a:ext cx="6911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2. Элементы конструкции валов и осей.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6"/>
          <p:cNvGrpSpPr>
            <a:grpSpLocks/>
          </p:cNvGrpSpPr>
          <p:nvPr/>
        </p:nvGrpSpPr>
        <p:grpSpPr bwMode="auto">
          <a:xfrm>
            <a:off x="307975" y="0"/>
            <a:ext cx="8528050" cy="3179763"/>
            <a:chOff x="0" y="0"/>
            <a:chExt cx="8529531" cy="3179081"/>
          </a:xfrm>
        </p:grpSpPr>
        <p:pic>
          <p:nvPicPr>
            <p:cNvPr id="2" name="Picture 3" descr="G:\ВАЛЫ\К,С,В,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286994" cy="3156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939" name="Picture 4" descr="G:\ВАЛЫ\К,С,В,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994" y="0"/>
              <a:ext cx="4242537" cy="3179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9940" name="Picture 5" descr="G:\ВАЛЫ\К,С,В,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88" y="3357563"/>
            <a:ext cx="42148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916" name="Группа 7"/>
          <p:cNvGrpSpPr>
            <a:grpSpLocks/>
          </p:cNvGrpSpPr>
          <p:nvPr/>
        </p:nvGrpSpPr>
        <p:grpSpPr bwMode="auto">
          <a:xfrm>
            <a:off x="5000625" y="3357563"/>
            <a:ext cx="3402013" cy="3282950"/>
            <a:chOff x="5000628" y="3357562"/>
            <a:chExt cx="3402013" cy="3282960"/>
          </a:xfrm>
        </p:grpSpPr>
        <p:pic>
          <p:nvPicPr>
            <p:cNvPr id="39941" name="Picture 6" descr="G:\ВАЛЫ\К,С,В,6.jpg"/>
            <p:cNvPicPr>
              <a:picLocks noChangeAspect="1" noChangeArrowheads="1"/>
            </p:cNvPicPr>
            <p:nvPr/>
          </p:nvPicPr>
          <p:blipFill>
            <a:blip r:embed="rId6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5072066" y="4786316"/>
              <a:ext cx="3311525" cy="1854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942" name="Picture 7" descr="G:\ВАЛЫ\К,С,В,4.jpg"/>
            <p:cNvPicPr>
              <a:picLocks noChangeAspect="1" noChangeArrowheads="1"/>
            </p:cNvPicPr>
            <p:nvPr/>
          </p:nvPicPr>
          <p:blipFill>
            <a:blip r:embed="rId7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5000628" y="3357562"/>
              <a:ext cx="3402013" cy="146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088" y="188913"/>
            <a:ext cx="7021512" cy="4619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Выставление размеров на валах.</a:t>
            </a:r>
          </a:p>
        </p:txBody>
      </p:sp>
      <p:pic>
        <p:nvPicPr>
          <p:cNvPr id="39939" name="Picture 4" descr="G:\РАЗМЕРЫ\РАЗМЕР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736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G:\РАЗМЕРЫ\РАЗМЕРЫ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926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G:\РАЗМЕРЫ\РАЗМЕРЫ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9138"/>
            <a:ext cx="31591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G:\РАЗМЕРЫ\РАЗМЕ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292600"/>
            <a:ext cx="2971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214313"/>
            <a:ext cx="8715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3. Материалы для изготовления валов и осей.</a:t>
            </a:r>
            <a:endParaRPr lang="ru-RU" sz="2800" dirty="0"/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0" y="1500188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Выбор материала, термической и химико-термической обработки  зависит от: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/>
              <a:t> конструкции валов и опор;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/>
              <a:t> нагрузки;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/>
              <a:t>условий эксплуатации.</a:t>
            </a:r>
          </a:p>
        </p:txBody>
      </p:sp>
      <p:pic>
        <p:nvPicPr>
          <p:cNvPr id="7" name="Picture 19" descr="Ð ÐµÐ´ÐºÐ¾Ðµ Ð¿ÑÐ¾Ð¸Ð·Ð²Ð¾Ð´ÑÑÐ²Ð¾ Ð¾Ð±ÑÐ¾Ð´Ð¸ÑÑÑ Ð±ÐµÐ· ÑÑÐ°Ð»Ð¸, Ð¿Ð¾ÑÑÐ¾Ð¼Ñ ÑÐ°Ð·Ð±Ð¸ÑÐ°ÑÑÑÑ Ð² ÐµÐ³Ð¾ Ð¼Ð°ÑÐºÐ°Ñ ÐºÑÐ°Ð¹Ð½Ðµ Ð²Ð°Ð¶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000500"/>
            <a:ext cx="4143375" cy="26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992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41993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995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41996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928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АЗОТ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7438" y="3429000"/>
            <a:ext cx="6072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МОЛИБДЕН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75" y="5000625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АЛЮМИНИЙ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14290"/>
            <a:ext cx="53710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Технический словарик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7" grpId="0" autoUpdateAnimBg="0"/>
      <p:bldP spid="19" grpId="0" autoUpdateAnimBg="0"/>
      <p:bldP spid="2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6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43017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9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43020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928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НИКЕЛЬ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1813" y="3500438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БОР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500" y="5000625"/>
            <a:ext cx="2214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НИОБИЙ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Ф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40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44041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43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44044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928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ВАНАДИЙ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0375" y="3429000"/>
            <a:ext cx="2357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СЕЛЕН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63" y="5000625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ВОЛЬФРАМ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5786438"/>
            <a:ext cx="16494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88" y="6072188"/>
            <a:ext cx="799941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:\Documents and Settings\Aida\Рабочий стол\картиночки_ школьные\s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5028">
            <a:off x="6988175" y="2009775"/>
            <a:ext cx="11049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H:\Documents and Settings\Aida\Рабочий стол\картиночки_ школьные\s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30273">
            <a:off x="647700" y="4090988"/>
            <a:ext cx="10493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:\Documents and Settings\Aida\Рабочий стол\картиночки_ школьные\s6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99641">
            <a:off x="3295650" y="3517900"/>
            <a:ext cx="1143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H:\Documents and Settings\Aida\Рабочий стол\картиночки_ школьные\techniek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72702">
            <a:off x="8165307" y="2932906"/>
            <a:ext cx="60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H:\Documents and Settings\Aida\Рабочий стол\картиночки_ школьные\techniek1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78377">
            <a:off x="2297113" y="4483100"/>
            <a:ext cx="9286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H:\Documents and Settings\Aida\Рабочий стол\картиночки_ школьные\s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30273">
            <a:off x="649288" y="4090988"/>
            <a:ext cx="10493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3" name="Picture 15" descr="H:\Documents and Settings\Aida\Рабочий стол\f_4a2c31aec338c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14356">
            <a:off x="5749925" y="3708401"/>
            <a:ext cx="5413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28688" y="1143000"/>
            <a:ext cx="75120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МАРАФОН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59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64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45065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67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Х</a:t>
            </a:r>
          </a:p>
        </p:txBody>
      </p:sp>
      <p:sp>
        <p:nvSpPr>
          <p:cNvPr id="45068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928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ТИТАН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6063" y="3429000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КОБАЛЬТ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63" y="5000625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3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8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46089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1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46092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1928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КРЕМНИЙ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0375" y="3429000"/>
            <a:ext cx="2357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ФОСФОР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63" y="5000625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МАРГАНЕЦ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ÐÑÑÐ³Ð»ÑÐ¹ Ð¿ÑÐ¾ÐºÐ°Ñ Ð¸Ð· Ð»ÐµÐ³Ð¸ÑÐ¾Ð²Ð°Ð½Ð½Ð¾Ð¹ ÑÑÐ°Ð»Ð¸"/>
          <p:cNvPicPr>
            <a:picLocks noChangeAspect="1" noChangeArrowheads="1"/>
          </p:cNvPicPr>
          <p:nvPr/>
        </p:nvPicPr>
        <p:blipFill>
          <a:blip r:embed="rId2" cstate="print"/>
          <a:srcRect r="4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50" y="935038"/>
            <a:ext cx="5286375" cy="434022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30ХГСА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40ХН2М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Сталь 40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75"/>
            <a:ext cx="341947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42938"/>
            <a:ext cx="3619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3357563"/>
            <a:ext cx="54768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929188"/>
            <a:ext cx="39417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714875"/>
            <a:ext cx="32766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25" y="0"/>
            <a:ext cx="614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Назовите валы, изображённые на рисунках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23850" y="0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 этап марафона</a:t>
            </a:r>
            <a:endParaRPr lang="ru-RU">
              <a:solidFill>
                <a:srgbClr val="800000"/>
              </a:solidFill>
            </a:endParaRPr>
          </a:p>
          <a:p>
            <a:pPr algn="ctr" eaLnBrk="0" hangingPunct="0"/>
            <a:r>
              <a:rPr lang="ru-RU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Закрепление знаний</a:t>
            </a:r>
            <a:endParaRPr lang="ru-RU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Ð²Ð°Ð»Ñ Ð¸ Ð¾Ñ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"/>
            <a:ext cx="9144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:\ВАЛЫ\К,С,В,7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071688" y="1714500"/>
            <a:ext cx="5054600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88913"/>
            <a:ext cx="9094788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Образец задания «Расставить размеры и обозначить сечения»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:\ВАЛЫ_ОСИ_ОТКРЫТЫЙ_УРОК\ГОТОВОЕ\ГОТОВОЕ\ВАЛЫ_ОСИ_ОТКРЫТЫЙ_УРОК\ШПОНКИ_КАРТОЧ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9525"/>
            <a:ext cx="921067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:\ВАЛЫ_ОСИ_ОТКРЫТЫЙ_УРОК\ГОТОВОЕ\ГОТОВОЕ\ВАЛЫ_ОСИ_ОТКРЫТЫЙ_УРОК\ШПОНКИ_КАРТОЧКИ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idx="1"/>
          </p:nvPr>
        </p:nvSpPr>
        <p:spPr>
          <a:xfrm>
            <a:off x="285750" y="1428750"/>
            <a:ext cx="8305800" cy="51339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«5 баллов» - 8 правильных ответов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«4 балла» – 7- 6  -//-;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«3 балла» – 6 – 5 -//-;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«2 балла» – 4  -//-.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«1 балл» - 3 -//-;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«0» - меньше 3.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685800" y="320675"/>
            <a:ext cx="8077200" cy="381000"/>
          </a:xfrm>
        </p:spPr>
        <p:txBody>
          <a:bodyPr/>
          <a:lstStyle/>
          <a:p>
            <a:r>
              <a:rPr lang="ru-RU" i="1" smtClean="0">
                <a:solidFill>
                  <a:srgbClr val="FF7F02"/>
                </a:solidFill>
              </a:rPr>
              <a:t>Критерии оценки тестового задания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88913"/>
            <a:ext cx="6121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Ключ к тестовому заданию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1692275" y="1557338"/>
            <a:ext cx="16700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/>
              <a:t>ТЕСТ № 1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1.1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2.1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3.2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4.3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5.2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6.1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7.3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8.3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214938" y="1571625"/>
            <a:ext cx="15859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/>
              <a:t>ТЕСТ №2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1.2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2.2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3.3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4.4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5.4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6.2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7.1</a:t>
            </a:r>
          </a:p>
          <a:p>
            <a:pPr>
              <a:lnSpc>
                <a:spcPct val="150000"/>
              </a:lnSpc>
            </a:pPr>
            <a:r>
              <a:rPr lang="ru-RU" sz="2400" b="1" i="1"/>
              <a:t>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88" y="142875"/>
            <a:ext cx="3246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занятия: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857375"/>
            <a:ext cx="82153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Валы и оси. Общие сведения. </a:t>
            </a:r>
          </a:p>
          <a:p>
            <a:pPr marL="342900" indent="-342900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 Классификация, область применения.</a:t>
            </a:r>
          </a:p>
          <a:p>
            <a:pPr marL="342900" indent="-342900">
              <a:defRPr/>
            </a:pP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2. Элементы конструкции валов и осей.</a:t>
            </a:r>
          </a:p>
          <a:p>
            <a:pPr marL="342900" indent="-342900">
              <a:defRPr/>
            </a:pP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3. Материалы для изготовления валов и осей.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1785938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1B1D4E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2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3 балла</a:t>
            </a:r>
            <a:r>
              <a:rPr lang="ru-RU" sz="3200" b="1">
                <a:solidFill>
                  <a:srgbClr val="1B1D4E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32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 - все марки расшифрованы правильно;</a:t>
            </a:r>
            <a:endParaRPr lang="ru-RU" sz="3200" b="1">
              <a:solidFill>
                <a:srgbClr val="1B1D4E"/>
              </a:solidFill>
            </a:endParaRPr>
          </a:p>
          <a:p>
            <a:pPr eaLnBrk="0" hangingPunct="0"/>
            <a:r>
              <a:rPr lang="ru-RU" sz="32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Минус 1 балл за ошибку в расшифровке марки стали.</a:t>
            </a:r>
            <a:endParaRPr lang="ru-RU" sz="3200" b="1">
              <a:solidFill>
                <a:srgbClr val="1B1D4E"/>
              </a:solidFill>
            </a:endParaRPr>
          </a:p>
        </p:txBody>
      </p:sp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оценки карточек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Маркировка сталей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1379538"/>
            <a:ext cx="91440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12ХН3А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0,12 % углерода, Хром – 1%, Никель – 3%,  сталь высокого качества</a:t>
            </a:r>
          </a:p>
          <a:p>
            <a:pPr algn="ctr" eaLnBrk="0" hangingPunct="0"/>
            <a:r>
              <a:rPr lang="ru-RU" sz="3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38Х2МЮА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0,38 % углерода, Хром – 2%, Молибден – 1%, Алюминий – 1%,  сталь высокого качества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30ХГСА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0,3% углерода, Хром – 1%, Марганец – 1%, Кремний – 1%,  сталь высокого качества</a:t>
            </a:r>
            <a:endParaRPr lang="ru-RU" sz="2800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119697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25ХГТ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0,25% углерода, Хром – 1%, Марганец – 1%, Титан – 1%</a:t>
            </a:r>
            <a:endParaRPr lang="ru-RU" sz="2800"/>
          </a:p>
          <a:p>
            <a:pPr algn="ctr"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18Х2Н4ВА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0,18 % углерода, Хром – 2%, Никель – 4%, Вольфрам– 1%,  сталь высокого качества</a:t>
            </a:r>
            <a:endParaRPr lang="ru-RU" sz="2800"/>
          </a:p>
          <a:p>
            <a:pPr algn="ctr"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38ХН3МА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0,38 % углерода, Хром – 1%, Никель – 3%, Молибден – 1%, сталь высокого качества</a:t>
            </a:r>
            <a:endParaRPr lang="ru-RU" sz="2800"/>
          </a:p>
          <a:p>
            <a:pPr eaLnBrk="0" hangingPunct="0"/>
            <a:endParaRPr lang="ru-RU" sz="2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1287463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18ХГТ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0,18% углерода, Хром – 1%, Марганец – 1%, Титан – 1%</a:t>
            </a:r>
            <a:endParaRPr lang="ru-RU" sz="2800"/>
          </a:p>
          <a:p>
            <a:pPr algn="ctr" eaLnBrk="0" hangingPunct="0"/>
            <a:r>
              <a:rPr lang="ru-RU" sz="3600" b="1">
                <a:latin typeface="Calibri" pitchFamily="34" charset="0"/>
                <a:cs typeface="Times New Roman" pitchFamily="18" charset="0"/>
              </a:rPr>
              <a:t>36ХНТМФА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0,36 % углерода, Хром – 1%, Никель – 1%, Титан – 1%, Молибден – 1%, Ванадий – 1%,  сталь высокого качества</a:t>
            </a:r>
            <a:endParaRPr lang="ru-RU" sz="2800"/>
          </a:p>
          <a:p>
            <a:pPr algn="ctr" eaLnBrk="0" hangingPunct="0"/>
            <a:r>
              <a:rPr lang="ru-RU" sz="3600" b="1">
                <a:latin typeface="Calibri" pitchFamily="34" charset="0"/>
                <a:cs typeface="Times New Roman" pitchFamily="18" charset="0"/>
              </a:rPr>
              <a:t>30Х2НВФА</a:t>
            </a:r>
            <a:endParaRPr lang="ru-RU" sz="3600" b="1"/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Легированная конструкционная сталь. 0,3 % углерода, Хром – 2%, Никель – 1%, Вольфрам– 1%, Ванадий – 1%,  сталь высокого качества</a:t>
            </a:r>
            <a:endParaRPr lang="ru-RU" sz="2800"/>
          </a:p>
          <a:p>
            <a:pPr eaLnBrk="0" hangingPunct="0"/>
            <a:endParaRPr lang="ru-RU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занятия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791075"/>
          </a:xfrm>
        </p:spPr>
        <p:txBody>
          <a:bodyPr/>
          <a:lstStyle/>
          <a:p>
            <a:r>
              <a:rPr lang="ru-RU" b="1" smtClean="0">
                <a:solidFill>
                  <a:srgbClr val="0033CC"/>
                </a:solidFill>
              </a:rPr>
              <a:t>«5» - ≥ 8 баллов</a:t>
            </a:r>
          </a:p>
          <a:p>
            <a:r>
              <a:rPr lang="ru-RU" b="1" smtClean="0">
                <a:solidFill>
                  <a:srgbClr val="0033CC"/>
                </a:solidFill>
              </a:rPr>
              <a:t>«4» - 4 ÷ 7 баллов</a:t>
            </a:r>
          </a:p>
          <a:p>
            <a:r>
              <a:rPr lang="ru-RU" b="1" smtClean="0">
                <a:solidFill>
                  <a:srgbClr val="0033CC"/>
                </a:solidFill>
              </a:rPr>
              <a:t>«3» – 2 ÷ 3 балла</a:t>
            </a:r>
          </a:p>
          <a:p>
            <a:r>
              <a:rPr lang="ru-RU" sz="3000" smtClean="0"/>
              <a:t>Ответ на вопрос – </a:t>
            </a:r>
            <a:r>
              <a:rPr lang="ru-RU" sz="3000" b="1" smtClean="0">
                <a:solidFill>
                  <a:srgbClr val="FF0000"/>
                </a:solidFill>
              </a:rPr>
              <a:t>1 балл</a:t>
            </a:r>
          </a:p>
          <a:p>
            <a:r>
              <a:rPr lang="ru-RU" sz="3000" smtClean="0"/>
              <a:t>Ответ на тестовое задание – </a:t>
            </a:r>
            <a:r>
              <a:rPr lang="en-US" sz="3000" smtClean="0">
                <a:solidFill>
                  <a:srgbClr val="FF0000"/>
                </a:solidFill>
              </a:rPr>
              <a:t>max</a:t>
            </a:r>
            <a:r>
              <a:rPr lang="en-US" sz="3000" smtClean="0"/>
              <a:t> </a:t>
            </a:r>
            <a:r>
              <a:rPr lang="ru-RU" sz="3000" b="1" smtClean="0">
                <a:solidFill>
                  <a:srgbClr val="FF0000"/>
                </a:solidFill>
              </a:rPr>
              <a:t>5</a:t>
            </a:r>
            <a:r>
              <a:rPr lang="ru-RU" sz="3000" smtClean="0"/>
              <a:t> </a:t>
            </a:r>
            <a:r>
              <a:rPr lang="ru-RU" sz="3000" b="1" smtClean="0">
                <a:solidFill>
                  <a:srgbClr val="FF0000"/>
                </a:solidFill>
              </a:rPr>
              <a:t>баллов</a:t>
            </a:r>
          </a:p>
          <a:p>
            <a:r>
              <a:rPr lang="ru-RU" sz="3000" smtClean="0"/>
              <a:t>Работа с карточками «Шпонки» – </a:t>
            </a:r>
            <a:r>
              <a:rPr lang="en-US" sz="3000" smtClean="0">
                <a:solidFill>
                  <a:srgbClr val="FF0000"/>
                </a:solidFill>
              </a:rPr>
              <a:t>max </a:t>
            </a:r>
            <a:r>
              <a:rPr lang="ru-RU" sz="3000" b="1" smtClean="0">
                <a:solidFill>
                  <a:srgbClr val="FF0000"/>
                </a:solidFill>
              </a:rPr>
              <a:t>3 балла</a:t>
            </a:r>
          </a:p>
          <a:p>
            <a:r>
              <a:rPr lang="ru-RU" sz="3000" smtClean="0"/>
              <a:t>Работа с карточками «Маркировка сталей» </a:t>
            </a:r>
            <a:r>
              <a:rPr lang="ru-RU" sz="3000" b="1" smtClean="0">
                <a:solidFill>
                  <a:srgbClr val="FF0000"/>
                </a:solidFill>
              </a:rPr>
              <a:t>- </a:t>
            </a:r>
            <a:r>
              <a:rPr lang="en-US" sz="3000" smtClean="0">
                <a:solidFill>
                  <a:srgbClr val="FF0000"/>
                </a:solidFill>
              </a:rPr>
              <a:t>max </a:t>
            </a:r>
            <a:r>
              <a:rPr lang="ru-RU" sz="3000" b="1" smtClean="0">
                <a:solidFill>
                  <a:srgbClr val="FF0000"/>
                </a:solidFill>
              </a:rPr>
              <a:t>3 балла</a:t>
            </a:r>
          </a:p>
          <a:p>
            <a:r>
              <a:rPr lang="ru-RU" sz="3000" smtClean="0"/>
              <a:t>Подготовка сообщения – </a:t>
            </a:r>
            <a:r>
              <a:rPr lang="ru-RU" sz="3000" b="1" smtClean="0">
                <a:solidFill>
                  <a:srgbClr val="FF0000"/>
                </a:solidFill>
              </a:rPr>
              <a:t>5 баллов</a:t>
            </a:r>
          </a:p>
          <a:p>
            <a:r>
              <a:rPr lang="ru-RU" sz="3000" smtClean="0"/>
              <a:t>Выполнение графического задания – </a:t>
            </a:r>
            <a:r>
              <a:rPr lang="ru-RU" sz="3000" b="1" smtClean="0">
                <a:solidFill>
                  <a:srgbClr val="FF0000"/>
                </a:solidFill>
              </a:rPr>
              <a:t>5 баллов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14313"/>
            <a:ext cx="24368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</a:p>
        </p:txBody>
      </p:sp>
      <p:pic>
        <p:nvPicPr>
          <p:cNvPr id="46083" name="Picture 7" descr="ÐÐ°ÑÑÐ¸Ð½ÐºÐ¸ Ð¿Ð¾ Ð·Ð°Ð¿ÑÐ¾ÑÑ Ð±ÐµÐ³ ÑÐ¸Ð½Ð¸Ñ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7656512" cy="44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572000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2643188" y="1571625"/>
            <a:ext cx="357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«ТРИ МОМЕНТА!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313"/>
            <a:ext cx="87153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Домашнее задание: ОИ 3, стр. 54 - 57</a:t>
            </a:r>
            <a:endParaRPr lang="ru-RU" sz="24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6215063"/>
            <a:ext cx="2555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6" descr="H:\Documents and Settings\Aida\Рабочий стол\Материалы для разработок , новые идеи\картиночки_ школьные\spr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43063"/>
            <a:ext cx="14525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Documents and Settings\Aida\Рабочий стол\Материалы для разработок , новые идеи\картиночки_ школьные\spr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92127">
            <a:off x="1058863" y="2601913"/>
            <a:ext cx="14525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:\Documents and Settings\Aida\Рабочий стол\Материалы для разработок , новые идеи\картиночки_ школьные\spr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10650">
            <a:off x="3775869" y="2026444"/>
            <a:ext cx="14525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" y="2928938"/>
            <a:ext cx="7858125" cy="21240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активность!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0" y="3286125"/>
            <a:ext cx="55467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0118 C 0.04531 0.12977 0.14062 0.24821 0.17882 0.295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4673 C 0.03316 0.17349 0.10868 0.30072 0.13924 0.351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034E-6 C 0.03906 0.13602 0.07847 0.2725 0.09444 0.327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7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занятия</a:t>
            </a:r>
            <a:endParaRPr lang="ru-RU" dirty="0">
              <a:solidFill>
                <a:srgbClr val="FF7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791075"/>
          </a:xfrm>
        </p:spPr>
        <p:txBody>
          <a:bodyPr/>
          <a:lstStyle/>
          <a:p>
            <a:r>
              <a:rPr lang="ru-RU" b="1" smtClean="0">
                <a:solidFill>
                  <a:srgbClr val="0033CC"/>
                </a:solidFill>
              </a:rPr>
              <a:t>«5» - ≥ 8 баллов</a:t>
            </a:r>
          </a:p>
          <a:p>
            <a:r>
              <a:rPr lang="ru-RU" b="1" smtClean="0">
                <a:solidFill>
                  <a:srgbClr val="0033CC"/>
                </a:solidFill>
              </a:rPr>
              <a:t>«4» - 4 ÷ 7 баллов</a:t>
            </a:r>
          </a:p>
          <a:p>
            <a:r>
              <a:rPr lang="ru-RU" b="1" smtClean="0">
                <a:solidFill>
                  <a:srgbClr val="0033CC"/>
                </a:solidFill>
              </a:rPr>
              <a:t>«3» – 2 ÷ 3 балла</a:t>
            </a:r>
          </a:p>
          <a:p>
            <a:r>
              <a:rPr lang="ru-RU" sz="3000" smtClean="0"/>
              <a:t>Ответ на вопрос – </a:t>
            </a:r>
            <a:r>
              <a:rPr lang="ru-RU" sz="3000" b="1" smtClean="0">
                <a:solidFill>
                  <a:srgbClr val="FF0000"/>
                </a:solidFill>
              </a:rPr>
              <a:t>1 балл</a:t>
            </a:r>
          </a:p>
          <a:p>
            <a:r>
              <a:rPr lang="ru-RU" sz="3000" smtClean="0"/>
              <a:t>Ответ на тестовое задание – </a:t>
            </a:r>
            <a:r>
              <a:rPr lang="en-US" sz="3000" smtClean="0">
                <a:solidFill>
                  <a:srgbClr val="FF0000"/>
                </a:solidFill>
              </a:rPr>
              <a:t>max</a:t>
            </a:r>
            <a:r>
              <a:rPr lang="en-US" sz="3000" smtClean="0"/>
              <a:t> </a:t>
            </a:r>
            <a:r>
              <a:rPr lang="ru-RU" sz="3000" b="1" smtClean="0">
                <a:solidFill>
                  <a:srgbClr val="FF0000"/>
                </a:solidFill>
              </a:rPr>
              <a:t>5</a:t>
            </a:r>
            <a:r>
              <a:rPr lang="ru-RU" sz="3000" smtClean="0"/>
              <a:t> </a:t>
            </a:r>
            <a:r>
              <a:rPr lang="ru-RU" sz="3000" b="1" smtClean="0">
                <a:solidFill>
                  <a:srgbClr val="FF0000"/>
                </a:solidFill>
              </a:rPr>
              <a:t>баллов</a:t>
            </a:r>
          </a:p>
          <a:p>
            <a:r>
              <a:rPr lang="ru-RU" sz="3000" smtClean="0"/>
              <a:t>Работа с карточками «Шпонки» – </a:t>
            </a:r>
            <a:r>
              <a:rPr lang="en-US" sz="3000" smtClean="0">
                <a:solidFill>
                  <a:srgbClr val="FF0000"/>
                </a:solidFill>
              </a:rPr>
              <a:t>max </a:t>
            </a:r>
            <a:r>
              <a:rPr lang="ru-RU" sz="3000" b="1" smtClean="0">
                <a:solidFill>
                  <a:srgbClr val="FF0000"/>
                </a:solidFill>
              </a:rPr>
              <a:t>3 балла</a:t>
            </a:r>
          </a:p>
          <a:p>
            <a:r>
              <a:rPr lang="ru-RU" sz="3000" smtClean="0"/>
              <a:t>Работа с карточками «Маркировка сталей» </a:t>
            </a:r>
            <a:r>
              <a:rPr lang="ru-RU" sz="3000" b="1" smtClean="0">
                <a:solidFill>
                  <a:srgbClr val="FF0000"/>
                </a:solidFill>
              </a:rPr>
              <a:t>- </a:t>
            </a:r>
            <a:r>
              <a:rPr lang="en-US" sz="3000" smtClean="0">
                <a:solidFill>
                  <a:srgbClr val="FF0000"/>
                </a:solidFill>
              </a:rPr>
              <a:t>max </a:t>
            </a:r>
            <a:r>
              <a:rPr lang="ru-RU" sz="3000" b="1" smtClean="0">
                <a:solidFill>
                  <a:srgbClr val="FF0000"/>
                </a:solidFill>
              </a:rPr>
              <a:t>3 балла</a:t>
            </a:r>
          </a:p>
          <a:p>
            <a:r>
              <a:rPr lang="ru-RU" sz="3000" smtClean="0"/>
              <a:t>Подготовка сообщения – </a:t>
            </a:r>
            <a:r>
              <a:rPr lang="ru-RU" sz="3000" b="1" smtClean="0">
                <a:solidFill>
                  <a:srgbClr val="FF0000"/>
                </a:solidFill>
              </a:rPr>
              <a:t>5 баллов</a:t>
            </a:r>
          </a:p>
          <a:p>
            <a:r>
              <a:rPr lang="ru-RU" sz="3000" smtClean="0"/>
              <a:t>Выполнение графического задания – </a:t>
            </a:r>
            <a:r>
              <a:rPr lang="ru-RU" sz="3000" b="1" smtClean="0">
                <a:solidFill>
                  <a:srgbClr val="FF0000"/>
                </a:solidFill>
              </a:rPr>
              <a:t>5 баллов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2428875" y="214313"/>
            <a:ext cx="4714875" cy="563562"/>
          </a:xfrm>
        </p:spPr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2152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ЦЕЛИ  ЗАНЯТИЯ:</a:t>
            </a:r>
            <a:endParaRPr lang="ru-RU" i="1" u="sng" dirty="0" smtClean="0">
              <a:solidFill>
                <a:srgbClr val="2152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85750" y="1931988"/>
            <a:ext cx="85010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800" b="1" i="1"/>
              <a:t>сформировать представления о валах и осях, уяснить разницу между ними;</a:t>
            </a:r>
            <a:endParaRPr lang="en-US" sz="2800" b="1" i="1"/>
          </a:p>
          <a:p>
            <a:endParaRPr lang="ru-RU" sz="2800" b="1" i="1"/>
          </a:p>
          <a:p>
            <a:pPr>
              <a:buFontTx/>
              <a:buChar char="-"/>
            </a:pPr>
            <a:r>
              <a:rPr lang="ru-RU" sz="2800" b="1" i="1"/>
              <a:t>получить представление о названиях и назначении элементов конструкции валов и осей: цапф, шеек, галтелей, фасок и т. д.;</a:t>
            </a:r>
            <a:endParaRPr lang="en-US" sz="2800" b="1" i="1"/>
          </a:p>
          <a:p>
            <a:pPr>
              <a:buFontTx/>
              <a:buChar char="-"/>
            </a:pPr>
            <a:endParaRPr lang="ru-RU" sz="2800" b="1" i="1"/>
          </a:p>
          <a:p>
            <a:pPr>
              <a:buFontTx/>
              <a:buChar char="-"/>
            </a:pPr>
            <a:r>
              <a:rPr lang="ru-RU" sz="2800" b="1" i="1"/>
              <a:t>изучить марки применяемых материалов; критерии работоспособности валов и осей.</a:t>
            </a:r>
            <a:endParaRPr lang="en-US" sz="2800" b="1" i="1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71500" y="150018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2297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9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2300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323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Деталь 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714500"/>
            <a:ext cx="6429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часть машины изготовленная без применения сборочных операций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4425" y="3400425"/>
            <a:ext cx="16716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Механизм -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4625" y="3286125"/>
            <a:ext cx="6072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164993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ru-RU" sz="2000" b="1" dirty="0">
                <a:solidFill>
                  <a:srgbClr val="164993"/>
                </a:solidFill>
                <a:latin typeface="Tahoma" pitchFamily="34" charset="0"/>
                <a:cs typeface="Tahoma" pitchFamily="34" charset="0"/>
              </a:rPr>
              <a:t>от греч. </a:t>
            </a:r>
            <a:r>
              <a:rPr lang="en-US" sz="2000" b="1" i="1" dirty="0">
                <a:solidFill>
                  <a:srgbClr val="164993"/>
                </a:solidFill>
                <a:latin typeface="Tahoma" pitchFamily="34" charset="0"/>
                <a:cs typeface="Tahoma" pitchFamily="34" charset="0"/>
              </a:rPr>
              <a:t>machine</a:t>
            </a:r>
            <a:r>
              <a:rPr lang="ru-RU" sz="2000" b="1" dirty="0">
                <a:solidFill>
                  <a:srgbClr val="164993"/>
                </a:solidFill>
                <a:latin typeface="Tahoma" pitchFamily="34" charset="0"/>
                <a:cs typeface="Tahoma" pitchFamily="34" charset="0"/>
              </a:rPr>
              <a:t> - орудие, машина) - устройство для передачи и преобразования движений</a:t>
            </a:r>
            <a:r>
              <a:rPr lang="ru-RU" sz="2000" b="1" dirty="0">
                <a:solidFill>
                  <a:srgbClr val="2152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25" y="4941888"/>
            <a:ext cx="2428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Сборочная единица (узел) -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3250" y="485775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изделие или часть его (часть машины), составные элементы которого подлежат соединению между собой (собираются).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285875" y="428625"/>
            <a:ext cx="750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Технический словарик. Продолжи предложение</a:t>
            </a:r>
          </a:p>
        </p:txBody>
      </p:sp>
      <p:sp>
        <p:nvSpPr>
          <p:cNvPr id="12309" name="Прямоугольник 2"/>
          <p:cNvSpPr>
            <a:spLocks noChangeArrowheads="1"/>
          </p:cNvSpPr>
          <p:nvPr/>
        </p:nvSpPr>
        <p:spPr bwMode="auto">
          <a:xfrm>
            <a:off x="266700" y="157163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РАЗМИНКА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285750" y="164306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gray">
          <a:xfrm>
            <a:off x="420688" y="1857375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51748" y="1897272"/>
            <a:ext cx="318456" cy="32306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gray">
          <a:xfrm>
            <a:off x="285750" y="3214688"/>
            <a:ext cx="8501063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AutoShape 15"/>
          <p:cNvSpPr>
            <a:spLocks noChangeArrowheads="1"/>
          </p:cNvSpPr>
          <p:nvPr/>
        </p:nvSpPr>
        <p:spPr bwMode="gray">
          <a:xfrm>
            <a:off x="409575" y="3400425"/>
            <a:ext cx="636588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3321" name="Freeform 16"/>
          <p:cNvSpPr>
            <a:spLocks/>
          </p:cNvSpPr>
          <p:nvPr/>
        </p:nvSpPr>
        <p:spPr bwMode="gray">
          <a:xfrm>
            <a:off x="461963" y="3419475"/>
            <a:ext cx="317500" cy="32226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gray">
          <a:xfrm>
            <a:off x="285750" y="4786313"/>
            <a:ext cx="8429625" cy="1071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AutoShape 20"/>
          <p:cNvSpPr>
            <a:spLocks noChangeArrowheads="1"/>
          </p:cNvSpPr>
          <p:nvPr/>
        </p:nvSpPr>
        <p:spPr bwMode="gray">
          <a:xfrm>
            <a:off x="388938" y="5054600"/>
            <a:ext cx="636587" cy="646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Ч</a:t>
            </a:r>
          </a:p>
        </p:txBody>
      </p:sp>
      <p:sp>
        <p:nvSpPr>
          <p:cNvPr id="13324" name="Freeform 21"/>
          <p:cNvSpPr>
            <a:spLocks/>
          </p:cNvSpPr>
          <p:nvPr/>
        </p:nvSpPr>
        <p:spPr bwMode="gray">
          <a:xfrm>
            <a:off x="428625" y="5092700"/>
            <a:ext cx="317500" cy="323850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42875"/>
            <a:ext cx="8786813" cy="6500813"/>
          </a:xfrm>
          <a:prstGeom prst="rect">
            <a:avLst/>
          </a:prstGeom>
          <a:noFill/>
          <a:ln w="889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63" y="1857375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Машина 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714500"/>
            <a:ext cx="6572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(от латинского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machina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) – механизм или устройство, выполняющее движения с целью преобразования энергии, материалов или информации.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888" y="3429000"/>
            <a:ext cx="1114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Сталь-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39975" y="3141663"/>
            <a:ext cx="62642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64993"/>
                </a:solidFill>
                <a:latin typeface="Tahoma" pitchFamily="34" charset="0"/>
                <a:cs typeface="Tahoma" pitchFamily="34" charset="0"/>
              </a:rPr>
              <a:t> сплав железа и углерода. В обычных случаях доля углерода колеблется от 0,1 до 2,14 %.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4438" y="4941888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Чугун -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8538" y="4652963"/>
            <a:ext cx="6534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сплав железа с углеродом, в котором процентное количество углерода составляет от 2,14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 6,67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285875" y="428625"/>
            <a:ext cx="750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Технический словарик. Продолжи предложение</a:t>
            </a:r>
          </a:p>
        </p:txBody>
      </p:sp>
      <p:sp>
        <p:nvSpPr>
          <p:cNvPr id="13333" name="Прямоугольник 2"/>
          <p:cNvSpPr>
            <a:spLocks noChangeArrowheads="1"/>
          </p:cNvSpPr>
          <p:nvPr/>
        </p:nvSpPr>
        <p:spPr bwMode="auto">
          <a:xfrm>
            <a:off x="266700" y="157163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РАЗМИНКА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theme/theme1.xml><?xml version="1.0" encoding="utf-8"?>
<a:theme xmlns:a="http://schemas.openxmlformats.org/drawingml/2006/main" name="cdb2004165l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3313</TotalTime>
  <Words>1222</Words>
  <Application>Microsoft Office PowerPoint</Application>
  <PresentationFormat>Экран (4:3)</PresentationFormat>
  <Paragraphs>279</Paragraphs>
  <Slides>56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Arial</vt:lpstr>
      <vt:lpstr>Wingdings</vt:lpstr>
      <vt:lpstr>Calibri</vt:lpstr>
      <vt:lpstr>Times New Roman</vt:lpstr>
      <vt:lpstr>Tahoma</vt:lpstr>
      <vt:lpstr>cdb2004165l</vt:lpstr>
      <vt:lpstr>Adobe Photoshop Image</vt:lpstr>
      <vt:lpstr>ТЕМА ЗАНЯТИЯ: «ВАЛЫ И ОСИ»</vt:lpstr>
      <vt:lpstr>Слайд 2</vt:lpstr>
      <vt:lpstr>Слайд 3</vt:lpstr>
      <vt:lpstr>Слайд 4</vt:lpstr>
      <vt:lpstr>Слайд 5</vt:lpstr>
      <vt:lpstr>Критерии оценки занятия</vt:lpstr>
      <vt:lpstr>ЦЕЛИ  ЗАНЯТИЯ: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Критерии оценки тестового задания</vt:lpstr>
      <vt:lpstr>Слайд 49</vt:lpstr>
      <vt:lpstr>Слайд 50</vt:lpstr>
      <vt:lpstr>Слайд 51</vt:lpstr>
      <vt:lpstr>Слайд 52</vt:lpstr>
      <vt:lpstr>Слайд 53</vt:lpstr>
      <vt:lpstr>Критерии оценки занятия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Physic_marafon</dc:subject>
  <dc:creator>Александрова З.В.</dc:creator>
  <dc:description>подлинник Physic_marafon</dc:description>
  <cp:lastModifiedBy>oem</cp:lastModifiedBy>
  <cp:revision>381</cp:revision>
  <dcterms:modified xsi:type="dcterms:W3CDTF">2019-11-18T07:53:01Z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лександрова З.В.">
    <vt:lpwstr>разработка урока</vt:lpwstr>
  </property>
</Properties>
</file>