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99" r:id="rId2"/>
    <p:sldId id="285" r:id="rId3"/>
    <p:sldId id="300" r:id="rId4"/>
    <p:sldId id="312" r:id="rId5"/>
    <p:sldId id="265" r:id="rId6"/>
    <p:sldId id="259" r:id="rId7"/>
    <p:sldId id="309" r:id="rId8"/>
    <p:sldId id="302" r:id="rId9"/>
    <p:sldId id="264" r:id="rId10"/>
    <p:sldId id="258" r:id="rId11"/>
    <p:sldId id="303" r:id="rId12"/>
    <p:sldId id="310" r:id="rId13"/>
    <p:sldId id="261" r:id="rId14"/>
    <p:sldId id="267" r:id="rId15"/>
    <p:sldId id="311" r:id="rId16"/>
    <p:sldId id="306" r:id="rId17"/>
    <p:sldId id="260" r:id="rId18"/>
    <p:sldId id="266" r:id="rId19"/>
    <p:sldId id="313" r:id="rId20"/>
    <p:sldId id="304" r:id="rId21"/>
    <p:sldId id="257" r:id="rId22"/>
    <p:sldId id="263" r:id="rId23"/>
    <p:sldId id="314" r:id="rId24"/>
    <p:sldId id="307" r:id="rId25"/>
    <p:sldId id="262" r:id="rId26"/>
    <p:sldId id="268" r:id="rId27"/>
    <p:sldId id="315" r:id="rId28"/>
    <p:sldId id="30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24" autoAdjust="0"/>
    <p:restoredTop sz="94664" autoAdjust="0"/>
  </p:normalViewPr>
  <p:slideViewPr>
    <p:cSldViewPr>
      <p:cViewPr>
        <p:scale>
          <a:sx n="70" d="100"/>
          <a:sy n="70" d="100"/>
        </p:scale>
        <p:origin x="-1380" y="-7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231566-639E-42D8-AC92-2179203EFF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1509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8BE176-B74F-407A-98D8-4AAC3224B70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041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1EADB-2B03-4CC6-B7DE-81EBA4D235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27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689B63-3EFB-426C-8AA8-AB86F8B8925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584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67D3D5-6A6B-4EC8-9740-1AEF70FE7F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259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68F9C5-37B1-45FF-8E76-71F24A3B99E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818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39217-6C39-4071-809F-4042F2459A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405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0AEF8E-3E10-4C3D-AE5F-EE5BD4A49E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495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30BB-4374-4336-BD7D-A724E70A52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43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FFC5C-B1D5-4C00-AF40-E5E8E3813E2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407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C03185-62CA-452C-BD04-468C2BCB9C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437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CFA792B-8E25-49E6-B157-754D1822B96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196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Интегрированный урок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685800"/>
            <a:ext cx="8229600" cy="5715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36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3500" b="1" dirty="0" smtClean="0">
                <a:solidFill>
                  <a:srgbClr val="0070C0"/>
                </a:solidFill>
              </a:rPr>
              <a:t>«</a:t>
            </a:r>
            <a:r>
              <a:rPr lang="ru-RU" sz="3500" b="1" dirty="0">
                <a:solidFill>
                  <a:srgbClr val="0070C0"/>
                </a:solidFill>
              </a:rPr>
              <a:t>География денежных знаков в математических вычислениях</a:t>
            </a:r>
            <a:r>
              <a:rPr lang="ru-RU" sz="3500" b="1" dirty="0" smtClean="0">
                <a:solidFill>
                  <a:srgbClr val="0070C0"/>
                </a:solidFill>
              </a:rPr>
              <a:t>»</a:t>
            </a:r>
          </a:p>
          <a:p>
            <a:pPr marL="0" indent="0" algn="ctr">
              <a:buNone/>
            </a:pPr>
            <a:endParaRPr lang="ru-RU" sz="105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ru-RU" sz="2200" dirty="0"/>
              <a:t>Авторы: </a:t>
            </a:r>
            <a:r>
              <a:rPr lang="ru-RU" sz="2200" dirty="0" err="1"/>
              <a:t>Ачох</a:t>
            </a:r>
            <a:r>
              <a:rPr lang="ru-RU" sz="2200" dirty="0"/>
              <a:t> О.В</a:t>
            </a:r>
            <a:r>
              <a:rPr lang="ru-RU" sz="2200" dirty="0" smtClean="0"/>
              <a:t>., </a:t>
            </a:r>
            <a:r>
              <a:rPr lang="ru-RU" sz="2200" dirty="0" err="1"/>
              <a:t>Болотова</a:t>
            </a:r>
            <a:r>
              <a:rPr lang="ru-RU" sz="2200"/>
              <a:t> </a:t>
            </a:r>
            <a:r>
              <a:rPr lang="ru-RU" sz="2200" smtClean="0"/>
              <a:t>Ю.С</a:t>
            </a:r>
            <a:r>
              <a:rPr lang="ru-RU" sz="2800" dirty="0"/>
              <a:t> </a:t>
            </a:r>
          </a:p>
          <a:p>
            <a:pPr marL="0" indent="0" algn="ctr">
              <a:buNone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ВДЦ «Орлёнок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5984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57200"/>
            <a:ext cx="292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733800" y="609600"/>
            <a:ext cx="5257800" cy="2667000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Санкт-Петербург — Статуя Невы у подножия Ростральной колонны, Здание Биржи</a:t>
            </a:r>
            <a:r>
              <a:rPr lang="ru-RU" sz="4000" dirty="0" smtClean="0"/>
              <a:t>	 </a:t>
            </a:r>
          </a:p>
        </p:txBody>
      </p:sp>
      <p:pic>
        <p:nvPicPr>
          <p:cNvPr id="819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38400" y="3657600"/>
            <a:ext cx="6548438" cy="28357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Санкт - Петербург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0" y="1600201"/>
            <a:ext cx="7162800" cy="358140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/>
              <a:t>ЗАДАЧА 3.</a:t>
            </a:r>
            <a:r>
              <a:rPr lang="ru-RU" dirty="0"/>
              <a:t> Эрмитаж был основан в 1762 году Екатериной </a:t>
            </a:r>
            <a:r>
              <a:rPr lang="en-US" dirty="0"/>
              <a:t>II</a:t>
            </a:r>
            <a:r>
              <a:rPr lang="ru-RU" dirty="0"/>
              <a:t>. Этот музей ежегодно посещают 6 с половиной миллионов человек. Сколько прихожан посетило Эрмитаж за последние 10 лет</a:t>
            </a:r>
            <a:r>
              <a:rPr lang="ru-RU" dirty="0" smtClean="0"/>
              <a:t>?</a:t>
            </a:r>
          </a:p>
          <a:p>
            <a:r>
              <a:rPr lang="ru-RU" b="1" dirty="0"/>
              <a:t>ЗАДАЧА 4.</a:t>
            </a:r>
            <a:r>
              <a:rPr lang="ru-RU" dirty="0"/>
              <a:t> Длина Невы  - реки 72 км, а длина Фонтанки на  </a:t>
            </a:r>
            <a:r>
              <a:rPr lang="ru-RU" dirty="0" err="1"/>
              <a:t>на</a:t>
            </a:r>
            <a:r>
              <a:rPr lang="ru-RU" dirty="0"/>
              <a:t> 64 км меньше. Какова длина Фонтанки? Какова общая длина рек? 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8521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ottoorel.ru/images/sp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5780" y="4247779"/>
            <a:ext cx="5827222" cy="2124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31295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Река Нева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4" name="Picture 4" descr="http://hotelspb.ru/d/26909/d/neva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43000"/>
            <a:ext cx="4355095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1-tub-ru.yandex.net/i?id=b58a5acebd73238a3d848b678571aada&amp;n=33&amp;h=215&amp;w=1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528" y="514065"/>
            <a:ext cx="2483447" cy="329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1416" y="3810000"/>
            <a:ext cx="199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Пётр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0516" y="4419600"/>
            <a:ext cx="19931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Белые ночи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8456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533400"/>
            <a:ext cx="5791200" cy="2922587"/>
          </a:xfrm>
        </p:spPr>
        <p:txBody>
          <a:bodyPr>
            <a:normAutofit fontScale="90000"/>
          </a:bodyPr>
          <a:lstStyle/>
          <a:p>
            <a:pPr algn="just" eaLnBrk="1" hangingPunct="1">
              <a:defRPr/>
            </a:pP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Ярославль — Памятник Ярославу Мудрому, Часовня Казанской Богоматери, звонница с церковью Богоматери Печерской и Святые ворота с церковью Введения </a:t>
            </a:r>
            <a:r>
              <a:rPr lang="ru-RU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Спасо</a:t>
            </a:r>
            <a:r>
              <a:rPr lang="ru-RU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-Преображенского монастыря, герб Ярославля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81000"/>
            <a:ext cx="2133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200" y="3810000"/>
            <a:ext cx="6262414" cy="2724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0" y="584472"/>
            <a:ext cx="3733800" cy="25415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Церковь Иоанна Предтечи 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2054"/>
            <a:ext cx="4724400" cy="314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4696" y="3581400"/>
            <a:ext cx="6306207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21centr.ru/wp-content/uploads/2016/05/o_10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19121"/>
            <a:ext cx="6233187" cy="3853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Ярославль 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http://lifecnews.ru/wp-content/uploads/2016/05/1214_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37" y="534537"/>
            <a:ext cx="2132463" cy="213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lawinrussia.ru/sites/default/files/img/blog/koncy_v_vodu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19100"/>
            <a:ext cx="1666874" cy="205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400800" y="2266890"/>
            <a:ext cx="24777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Иван Грозный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2865341"/>
            <a:ext cx="369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стоит на  Волге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065396"/>
            <a:ext cx="16752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 основан в 11 в.</a:t>
            </a:r>
          </a:p>
        </p:txBody>
      </p:sp>
    </p:spTree>
    <p:extLst>
      <p:ext uri="{BB962C8B-B14F-4D97-AF65-F5344CB8AC3E}">
        <p14:creationId xmlns:p14="http://schemas.microsoft.com/office/powerpoint/2010/main" val="570570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Ярославль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5000" y="1600201"/>
            <a:ext cx="6781800" cy="3733800"/>
          </a:xfrm>
        </p:spPr>
        <p:txBody>
          <a:bodyPr/>
          <a:lstStyle/>
          <a:p>
            <a:r>
              <a:rPr lang="ru-RU" b="1" dirty="0"/>
              <a:t>ЗАДАЧА 5. </a:t>
            </a:r>
            <a:r>
              <a:rPr lang="ru-RU" dirty="0"/>
              <a:t>За 2016 год в Ярославле уже появилось на свет 5363 девочки, а мальчиков на 305 больше. Сколько мальчиков родилось в 2016 году? Сколько всего детей уже родилось в 2016 году?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176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838200"/>
            <a:ext cx="6553200" cy="216058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 — </a:t>
            </a:r>
            <a:b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Памятник Петру I, парусник и здание Морского-речного вокзала в Архангельске 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6400" y="3581400"/>
            <a:ext cx="6539031" cy="2828131"/>
          </a:xfrm>
        </p:spPr>
      </p:pic>
      <p:pic>
        <p:nvPicPr>
          <p:cNvPr id="112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04800"/>
            <a:ext cx="2171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876800" y="785660"/>
            <a:ext cx="4114800" cy="2389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Соловецкий монастырь </a:t>
            </a:r>
          </a:p>
        </p:txBody>
      </p:sp>
      <p:pic>
        <p:nvPicPr>
          <p:cNvPr id="1229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3657600"/>
            <a:ext cx="5814104" cy="2514600"/>
          </a:xfrm>
          <a:noFill/>
        </p:spPr>
      </p:pic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2000"/>
            <a:ext cx="4757216" cy="266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 descr="http://centralsib.com/media/uploads/ostrove-vajgach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976" y="1414818"/>
            <a:ext cx="3447192" cy="485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waterway.pro/uploads/12042015/449c65252d18275bd2837e228dc86bf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00945"/>
            <a:ext cx="3294661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im1-tub-ru.yandex.net/i?id=8fca119bcf9e362b7ca3ff3ecf723b3c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31" y="1239123"/>
            <a:ext cx="3863447" cy="281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37796" y="1247745"/>
            <a:ext cx="33921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 на Белом море</a:t>
            </a:r>
          </a:p>
        </p:txBody>
      </p:sp>
    </p:spTree>
    <p:extLst>
      <p:ext uri="{BB962C8B-B14F-4D97-AF65-F5344CB8AC3E}">
        <p14:creationId xmlns:p14="http://schemas.microsoft.com/office/powerpoint/2010/main" val="1739859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33400"/>
            <a:ext cx="8001000" cy="53340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Найдите </a:t>
            </a:r>
            <a:r>
              <a:rPr lang="ru-RU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венгерском кроссворде  города </a:t>
            </a:r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России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48614"/>
              </p:ext>
            </p:extLst>
          </p:nvPr>
        </p:nvGraphicFramePr>
        <p:xfrm>
          <a:off x="2133600" y="1143000"/>
          <a:ext cx="5791204" cy="5105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9428"/>
                <a:gridCol w="291644"/>
                <a:gridCol w="369289"/>
                <a:gridCol w="407164"/>
                <a:gridCol w="407164"/>
                <a:gridCol w="369289"/>
                <a:gridCol w="369289"/>
                <a:gridCol w="369289"/>
                <a:gridCol w="369289"/>
                <a:gridCol w="369289"/>
                <a:gridCol w="407164"/>
                <a:gridCol w="369289"/>
                <a:gridCol w="407164"/>
                <a:gridCol w="407164"/>
                <a:gridCol w="369289"/>
              </a:tblGrid>
              <a:tr h="28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Ы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Е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Х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Ь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1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</a:t>
                      </a:r>
                      <a:endParaRPr lang="ru-RU" sz="11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Архангельск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33600" y="1600201"/>
            <a:ext cx="6553200" cy="4191000"/>
          </a:xfrm>
        </p:spPr>
        <p:txBody>
          <a:bodyPr>
            <a:normAutofit/>
          </a:bodyPr>
          <a:lstStyle/>
          <a:p>
            <a:r>
              <a:rPr lang="ru-RU" b="1" dirty="0"/>
              <a:t>ЗАДАЧА 6.</a:t>
            </a:r>
            <a:r>
              <a:rPr lang="ru-RU" dirty="0"/>
              <a:t> В Ломоносовском районе г</a:t>
            </a:r>
            <a:r>
              <a:rPr lang="ru-RU" dirty="0" smtClean="0"/>
              <a:t>. Архангельска </a:t>
            </a:r>
            <a:r>
              <a:rPr lang="ru-RU" dirty="0"/>
              <a:t>25 автобусных маршрутов. 70 автобусов работает в день, они выполняют по 5 рейсов ежедневно. Сколько всего рейсов делают автобусы этого района в месяц за 30 дней?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83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702726"/>
            <a:ext cx="28575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95406"/>
            <a:ext cx="8839200" cy="153802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 — Часовня </a:t>
            </a:r>
            <a:r>
              <a:rPr lang="ru-RU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Параскевы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Пятницы, Коммунальный мост</a:t>
            </a:r>
          </a:p>
        </p:txBody>
      </p:sp>
      <p:pic>
        <p:nvPicPr>
          <p:cNvPr id="512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43393" y="3886200"/>
            <a:ext cx="5829815" cy="2521395"/>
          </a:xfrm>
          <a:noFill/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702726"/>
            <a:ext cx="2209800" cy="4485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2590800" y="57912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0" y="1291980"/>
            <a:ext cx="5486400" cy="10398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Красноярская ГЭС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3581400"/>
            <a:ext cx="6629400" cy="2892076"/>
          </a:xfrm>
          <a:noFill/>
        </p:spPr>
      </p:pic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93313"/>
            <a:ext cx="4007894" cy="2837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https://im2-tub-ru.yandex.net/i?id=ac29decef9a86fc51b7d2d0f09eff380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2003" y="3530437"/>
            <a:ext cx="4922872" cy="287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6803" y="3688169"/>
            <a:ext cx="46180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 стоит на реке Енисей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 descr="https://im0-tub-ru.yandex.net/i?id=9d901ec20de09aeb578c47fdad4c91f1&amp;n=33&amp;h=215&amp;w=1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0539" y="907264"/>
            <a:ext cx="2473660" cy="3216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95600" y="2092262"/>
            <a:ext cx="230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Лев – символ города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2" name="Picture 6" descr="https://im2-tub-ru.yandex.net/i?id=0942ce8a8066f6da7eba6ece1c40fca9&amp;n=33&amp;h=215&amp;w=2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701" y="1219200"/>
            <a:ext cx="3443174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9941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Красноярск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1200" y="1600201"/>
            <a:ext cx="6705600" cy="4114800"/>
          </a:xfrm>
        </p:spPr>
        <p:txBody>
          <a:bodyPr/>
          <a:lstStyle/>
          <a:p>
            <a:r>
              <a:rPr lang="ru-RU" b="1" dirty="0"/>
              <a:t>ЗАДАЧА 7.</a:t>
            </a:r>
            <a:r>
              <a:rPr lang="ru-RU" dirty="0"/>
              <a:t> Вес сома – одной из крупных енисейских рыб – достигает 300 кг. Но это в целых 5 раз меньше веса белуги. Найдите вес 3 белуг и 2 сомов.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020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685800"/>
            <a:ext cx="5334000" cy="25415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rgbClr val="00B050"/>
                </a:solidFill>
              </a:rPr>
              <a:t>Хабаровск — Памятник </a:t>
            </a:r>
            <a:r>
              <a:rPr lang="ru-RU" sz="2800" b="1" dirty="0" err="1" smtClean="0">
                <a:solidFill>
                  <a:srgbClr val="00B050"/>
                </a:solidFill>
              </a:rPr>
              <a:t>Муравьёву</a:t>
            </a:r>
            <a:r>
              <a:rPr lang="ru-RU" sz="2800" b="1" dirty="0" smtClean="0">
                <a:solidFill>
                  <a:srgbClr val="00B050"/>
                </a:solidFill>
              </a:rPr>
              <a:t>-Амурскому ,Герб Хабаровска, на заднем плане Хабаровский утёс и очертания Большого </a:t>
            </a:r>
            <a:r>
              <a:rPr lang="ru-RU" sz="2800" b="1" dirty="0" err="1" smtClean="0">
                <a:solidFill>
                  <a:srgbClr val="00B050"/>
                </a:solidFill>
              </a:rPr>
              <a:t>Хехцирского</a:t>
            </a:r>
            <a:r>
              <a:rPr lang="ru-RU" sz="2800" b="1" dirty="0" smtClean="0">
                <a:solidFill>
                  <a:srgbClr val="00B050"/>
                </a:solidFill>
              </a:rPr>
              <a:t> хребта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368" y="457200"/>
            <a:ext cx="2709804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3733800"/>
            <a:ext cx="5830277" cy="25653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845" y="990600"/>
            <a:ext cx="4648200" cy="2389187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Мост через Амур</a:t>
            </a:r>
            <a:r>
              <a:rPr lang="ru-RU" dirty="0" smtClean="0"/>
              <a:t>	</a:t>
            </a:r>
          </a:p>
        </p:txBody>
      </p:sp>
      <p:pic>
        <p:nvPicPr>
          <p:cNvPr id="1638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36720" y="3581400"/>
            <a:ext cx="6061364" cy="2667000"/>
          </a:xfrm>
          <a:noFill/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9306" y="457200"/>
            <a:ext cx="3851694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Хабаровск</a:t>
            </a:r>
            <a:endParaRPr lang="ru-RU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2" name="Picture 2" descr="https://im0-tub-ru.yandex.net/i?id=35820ce1e39411e33b179b9df059fdab&amp;n=33&amp;h=215&amp;w=1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2" y="914400"/>
            <a:ext cx="1781175" cy="204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2962276"/>
            <a:ext cx="2309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Ерофей Хабаров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4" name="Picture 4" descr="https://im3-tub-ru.yandex.net/i?id=192d4ac37dd2b3fc508c21355e06b020&amp;n=33&amp;h=133&amp;w=4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886200"/>
            <a:ext cx="6447776" cy="2310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91218" y="4066358"/>
            <a:ext cx="45840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Хабаровск стоит на реке Амур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46" name="Picture 6" descr="https://im2-tub-ru.yandex.net/i?id=5215cb56ff8362a0f7cecff3b455655d&amp;n=33&amp;h=215&amp;w=3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418" y="1186693"/>
            <a:ext cx="3973548" cy="24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12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Хабаровск</a:t>
            </a: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1081519"/>
              </p:ext>
            </p:extLst>
          </p:nvPr>
        </p:nvGraphicFramePr>
        <p:xfrm>
          <a:off x="2205251" y="2362200"/>
          <a:ext cx="6172200" cy="3276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8454"/>
                <a:gridCol w="2925623"/>
                <a:gridCol w="2628123"/>
              </a:tblGrid>
              <a:tr h="4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Город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Численность жителей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Москва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10,6 млн чел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29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Санкт-Петербург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3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Ярославль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Архангельск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Красноярск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44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Хабаровск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47800" y="1371600"/>
            <a:ext cx="6934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З</a:t>
            </a:r>
            <a:r>
              <a:rPr lang="ru-RU" b="1" dirty="0" smtClean="0"/>
              <a:t>АДАЧА </a:t>
            </a:r>
            <a:r>
              <a:rPr lang="ru-RU" b="1" dirty="0"/>
              <a:t>8.</a:t>
            </a:r>
            <a:r>
              <a:rPr lang="ru-RU" dirty="0"/>
              <a:t> Расположите города в порядке убывания численности жителей:</a:t>
            </a:r>
          </a:p>
        </p:txBody>
      </p:sp>
    </p:spTree>
    <p:extLst>
      <p:ext uri="{BB962C8B-B14F-4D97-AF65-F5344CB8AC3E}">
        <p14:creationId xmlns:p14="http://schemas.microsoft.com/office/powerpoint/2010/main" val="1053169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33400"/>
            <a:ext cx="8001000" cy="533400"/>
          </a:xfrm>
          <a:noFill/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Ответы</a:t>
            </a:r>
            <a:endParaRPr lang="ru-RU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>
              <a:effectLst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068335"/>
              </p:ext>
            </p:extLst>
          </p:nvPr>
        </p:nvGraphicFramePr>
        <p:xfrm>
          <a:off x="2133600" y="1143000"/>
          <a:ext cx="5791204" cy="510540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09428"/>
                <a:gridCol w="291644"/>
                <a:gridCol w="369289"/>
                <a:gridCol w="407164"/>
                <a:gridCol w="407164"/>
                <a:gridCol w="369289"/>
                <a:gridCol w="369289"/>
                <a:gridCol w="369289"/>
                <a:gridCol w="369289"/>
                <a:gridCol w="369289"/>
                <a:gridCol w="407164"/>
                <a:gridCol w="369289"/>
                <a:gridCol w="407164"/>
                <a:gridCol w="407164"/>
                <a:gridCol w="369289"/>
              </a:tblGrid>
              <a:tr h="2867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 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</a:t>
                      </a:r>
                      <a:endParaRPr lang="ru-RU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ru-RU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k</a:t>
                      </a:r>
                      <a:endParaRPr lang="ru-RU" sz="12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ru-RU" sz="12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З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Х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Н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Т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Ь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Б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Ы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У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ru-RU" sz="1100" b="1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Я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Р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Л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Ь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  <a:tr h="3441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14</a:t>
                      </a:r>
                      <a:endParaRPr lang="ru-RU" sz="11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Г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57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 урока: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География денежных знаков в математических вычислениях</a:t>
            </a:r>
          </a:p>
        </p:txBody>
      </p:sp>
    </p:spTree>
    <p:extLst>
      <p:ext uri="{BB962C8B-B14F-4D97-AF65-F5344CB8AC3E}">
        <p14:creationId xmlns:p14="http://schemas.microsoft.com/office/powerpoint/2010/main" val="622672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200400" y="838200"/>
            <a:ext cx="5715000" cy="2617787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Москва. Панорама Театральной площади. Крупным планом — </a:t>
            </a:r>
            <a:b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Большой театр </a:t>
            </a:r>
          </a:p>
        </p:txBody>
      </p:sp>
      <p:pic>
        <p:nvPicPr>
          <p:cNvPr id="921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2628" y="3505200"/>
            <a:ext cx="6553200" cy="2826068"/>
          </a:xfrm>
          <a:noFill/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159681"/>
            <a:ext cx="31242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623735" y="685800"/>
            <a:ext cx="5520265" cy="22098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— Квадрига Аполлона на здании Большого театра.	 </a:t>
            </a: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89940" y="3505200"/>
            <a:ext cx="6166474" cy="2667000"/>
          </a:xfrm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3547535" cy="2425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739468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 река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m2-tub-ru.yandex.net/i?id=d9b73a0eddcba27826ee3fe4cad8b969&amp;n=33&amp;h=215&amp;w=3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99" y="4093189"/>
            <a:ext cx="4056797" cy="270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outletov.net/upload/resize_cache/iblock/378/500_500_1/big_2bbb2ec9295b819974a7e729bdea27f32324117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143000"/>
            <a:ext cx="4334082" cy="288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antiquehistory.ru/attachments/Image/Yuriy_dolgorukiy.jpg?template=generi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97741"/>
            <a:ext cx="3059961" cy="334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00799" y="4427699"/>
            <a:ext cx="19931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Юрий 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Долгорукий</a:t>
            </a:r>
          </a:p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1147 год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257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Москва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ЗАДАЧА 1. </a:t>
            </a:r>
            <a:r>
              <a:rPr lang="ru-RU" dirty="0" smtClean="0"/>
              <a:t>Колокольня Ивана Великого была построена в 1329 году. В каком году была построена Царь – Пушка, если её построили через 257 лет?</a:t>
            </a:r>
          </a:p>
          <a:p>
            <a:r>
              <a:rPr lang="ru-RU" b="1" dirty="0" smtClean="0"/>
              <a:t>ЗАДАЧА 2.</a:t>
            </a:r>
            <a:r>
              <a:rPr lang="ru-RU" dirty="0" smtClean="0"/>
              <a:t> Красная площадь была основана в 1434 году Иваном III. Найдите площадь и периметр Красной площади, если известно, что её длина 300 метров, а ширина 70 метров.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655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8110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599" y="1112646"/>
            <a:ext cx="3001997" cy="2411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Стрелка </a:t>
            </a:r>
            <a:r>
              <a:rPr lang="en-US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Васильевского острова </a:t>
            </a:r>
          </a:p>
        </p:txBody>
      </p:sp>
      <p:pic>
        <p:nvPicPr>
          <p:cNvPr id="717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00200" y="3733800"/>
            <a:ext cx="6324600" cy="2759107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775</TotalTime>
  <Words>892</Words>
  <Application>Microsoft Office PowerPoint</Application>
  <PresentationFormat>Экран (4:3)</PresentationFormat>
  <Paragraphs>527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Интегрированный урок</vt:lpstr>
      <vt:lpstr>Презентация PowerPoint</vt:lpstr>
      <vt:lpstr>Презентация PowerPoint</vt:lpstr>
      <vt:lpstr>Тема урока:</vt:lpstr>
      <vt:lpstr>Москва. Панорама Театральной площади. Крупным планом —  Большой театр </vt:lpstr>
      <vt:lpstr>Москва — Квадрига Аполлона на здании Большого театра.  </vt:lpstr>
      <vt:lpstr>Москва река</vt:lpstr>
      <vt:lpstr>Москва</vt:lpstr>
      <vt:lpstr>Стрелка  Васильевского острова </vt:lpstr>
      <vt:lpstr>Санкт-Петербург — Статуя Невы у подножия Ростральной колонны, Здание Биржи  </vt:lpstr>
      <vt:lpstr>Санкт - Петербург</vt:lpstr>
      <vt:lpstr>Река Нева</vt:lpstr>
      <vt:lpstr>Ярославль — Памятник Ярославу Мудрому, Часовня Казанской Богоматери, звонница с церковью Богоматери Печерской и Святые ворота с церковью Введения Спасо-Преображенского монастыря, герб Ярославля </vt:lpstr>
      <vt:lpstr>Церковь Иоанна Предтечи </vt:lpstr>
      <vt:lpstr>Ярославль </vt:lpstr>
      <vt:lpstr>Ярославль</vt:lpstr>
      <vt:lpstr>Архангельск —  Памятник Петру I, парусник и здание Морского-речного вокзала в Архангельске </vt:lpstr>
      <vt:lpstr>Соловецкий монастырь </vt:lpstr>
      <vt:lpstr>Архангельск</vt:lpstr>
      <vt:lpstr>Архангельск</vt:lpstr>
      <vt:lpstr>Красноярск — Часовня Параскевы Пятницы, Коммунальный мост</vt:lpstr>
      <vt:lpstr>  Красноярская ГЭС  </vt:lpstr>
      <vt:lpstr>Красноярск</vt:lpstr>
      <vt:lpstr>Красноярск</vt:lpstr>
      <vt:lpstr>Хабаровск — Памятник Муравьёву-Амурскому ,Герб Хабаровска, на заднем плане Хабаровский утёс и очертания Большого Хехцирского хребта </vt:lpstr>
      <vt:lpstr>Мост через Амур </vt:lpstr>
      <vt:lpstr>Хабаровск</vt:lpstr>
      <vt:lpstr>Хабаровск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Оксана</dc:creator>
  <cp:lastModifiedBy>Надежда Пронская</cp:lastModifiedBy>
  <cp:revision>40</cp:revision>
  <cp:lastPrinted>1601-01-01T00:00:00Z</cp:lastPrinted>
  <dcterms:created xsi:type="dcterms:W3CDTF">1601-01-01T00:00:00Z</dcterms:created>
  <dcterms:modified xsi:type="dcterms:W3CDTF">2019-10-31T12:13:54Z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