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8B57E-051C-4E04-AA48-ABEA71D3E4F3}" type="datetimeFigureOut">
              <a:rPr lang="ru-RU" smtClean="0"/>
              <a:t>15.10.2019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C96FF-E069-48BC-865C-227552FE8C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8B57E-051C-4E04-AA48-ABEA71D3E4F3}" type="datetimeFigureOut">
              <a:rPr lang="ru-RU" smtClean="0"/>
              <a:t>15.10.2019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C96FF-E069-48BC-865C-227552FE8C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8B57E-051C-4E04-AA48-ABEA71D3E4F3}" type="datetimeFigureOut">
              <a:rPr lang="ru-RU" smtClean="0"/>
              <a:t>15.10.2019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C96FF-E069-48BC-865C-227552FE8CFF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8B57E-051C-4E04-AA48-ABEA71D3E4F3}" type="datetimeFigureOut">
              <a:rPr lang="ru-RU" smtClean="0"/>
              <a:t>15.10.2019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C96FF-E069-48BC-865C-227552FE8CFF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8B57E-051C-4E04-AA48-ABEA71D3E4F3}" type="datetimeFigureOut">
              <a:rPr lang="ru-RU" smtClean="0"/>
              <a:t>15.10.2019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C96FF-E069-48BC-865C-227552FE8C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8B57E-051C-4E04-AA48-ABEA71D3E4F3}" type="datetimeFigureOut">
              <a:rPr lang="ru-RU" smtClean="0"/>
              <a:t>15.10.2019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C96FF-E069-48BC-865C-227552FE8CF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8B57E-051C-4E04-AA48-ABEA71D3E4F3}" type="datetimeFigureOut">
              <a:rPr lang="ru-RU" smtClean="0"/>
              <a:t>15.10.2019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C96FF-E069-48BC-865C-227552FE8C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8B57E-051C-4E04-AA48-ABEA71D3E4F3}" type="datetimeFigureOut">
              <a:rPr lang="ru-RU" smtClean="0"/>
              <a:t>15.10.2019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C96FF-E069-48BC-865C-227552FE8C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8B57E-051C-4E04-AA48-ABEA71D3E4F3}" type="datetimeFigureOut">
              <a:rPr lang="ru-RU" smtClean="0"/>
              <a:t>15.10.2019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C96FF-E069-48BC-865C-227552FE8C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8B57E-051C-4E04-AA48-ABEA71D3E4F3}" type="datetimeFigureOut">
              <a:rPr lang="ru-RU" smtClean="0"/>
              <a:t>15.10.2019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C96FF-E069-48BC-865C-227552FE8CFF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8B57E-051C-4E04-AA48-ABEA71D3E4F3}" type="datetimeFigureOut">
              <a:rPr lang="ru-RU" smtClean="0"/>
              <a:t>15.10.2019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C96FF-E069-48BC-865C-227552FE8CFF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2798B57E-051C-4E04-AA48-ABEA71D3E4F3}" type="datetimeFigureOut">
              <a:rPr lang="ru-RU" smtClean="0"/>
              <a:t>15.10.2019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51C96FF-E069-48BC-865C-227552FE8CFF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УМНОЖЕНИЕ НА 0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51720" y="4797152"/>
            <a:ext cx="6400800" cy="147320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УРОК МАТЕМАТИКИ 3 КЛАСС</a:t>
            </a:r>
            <a:endParaRPr lang="ru-RU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683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3494" y="969695"/>
            <a:ext cx="244428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dirty="0" smtClean="0">
                <a:solidFill>
                  <a:srgbClr val="0070C0"/>
                </a:solidFill>
              </a:rPr>
              <a:t>РЕШИ ПРИМЕРЫ.</a:t>
            </a:r>
            <a:endParaRPr lang="ru-RU" sz="2200" b="1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92257" y="858644"/>
            <a:ext cx="453650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dirty="0" smtClean="0">
                <a:solidFill>
                  <a:srgbClr val="0070C0"/>
                </a:solidFill>
              </a:rPr>
              <a:t>РАССТАВЬ БУКВЫ В ПОРЯДКЕ ВОЗРАСТАНИЯ СООТВЕТСТВУЮЩИХ ОТВЕТОВ И РАСШИФРУЙ СЛОВО.</a:t>
            </a:r>
            <a:endParaRPr lang="ru-RU" sz="2200" b="1" dirty="0">
              <a:solidFill>
                <a:srgbClr val="0070C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076056" y="1628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395536" y="2276872"/>
            <a:ext cx="108012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/>
              <a:t>86+13=</a:t>
            </a:r>
          </a:p>
          <a:p>
            <a:r>
              <a:rPr lang="ru-RU" sz="2200" dirty="0" smtClean="0"/>
              <a:t>32+11=</a:t>
            </a:r>
          </a:p>
          <a:p>
            <a:r>
              <a:rPr lang="ru-RU" sz="2200" dirty="0" smtClean="0"/>
              <a:t>18+7=</a:t>
            </a:r>
            <a:endParaRPr lang="ru-RU" sz="2200" dirty="0"/>
          </a:p>
        </p:txBody>
      </p:sp>
      <p:sp>
        <p:nvSpPr>
          <p:cNvPr id="18" name="TextBox 17"/>
          <p:cNvSpPr txBox="1"/>
          <p:nvPr/>
        </p:nvSpPr>
        <p:spPr>
          <a:xfrm>
            <a:off x="2051720" y="2288879"/>
            <a:ext cx="7200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/>
              <a:t>К</a:t>
            </a:r>
          </a:p>
          <a:p>
            <a:r>
              <a:rPr lang="ru-RU" sz="2200" dirty="0" smtClean="0"/>
              <a:t>Н</a:t>
            </a:r>
          </a:p>
          <a:p>
            <a:r>
              <a:rPr lang="ru-RU" sz="2200" dirty="0"/>
              <a:t>Л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951820" y="2333583"/>
            <a:ext cx="100811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/>
              <a:t>35+7=</a:t>
            </a:r>
          </a:p>
          <a:p>
            <a:r>
              <a:rPr lang="ru-RU" sz="2200" dirty="0" smtClean="0"/>
              <a:t>20-7=</a:t>
            </a:r>
          </a:p>
          <a:p>
            <a:r>
              <a:rPr lang="ru-RU" sz="2200" dirty="0" smtClean="0"/>
              <a:t>19+18=</a:t>
            </a:r>
            <a:endParaRPr lang="ru-RU" sz="2200" dirty="0"/>
          </a:p>
        </p:txBody>
      </p:sp>
      <p:sp>
        <p:nvSpPr>
          <p:cNvPr id="20" name="TextBox 19"/>
          <p:cNvSpPr txBox="1"/>
          <p:nvPr/>
        </p:nvSpPr>
        <p:spPr>
          <a:xfrm>
            <a:off x="4427984" y="2276872"/>
            <a:ext cx="7200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/>
              <a:t>У</a:t>
            </a:r>
          </a:p>
          <a:p>
            <a:r>
              <a:rPr lang="ru-RU" sz="2200" dirty="0" smtClean="0"/>
              <a:t>Е</a:t>
            </a:r>
          </a:p>
          <a:p>
            <a:r>
              <a:rPr lang="ru-RU" sz="2200" dirty="0"/>
              <a:t>К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580112" y="2276872"/>
            <a:ext cx="139944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/>
              <a:t>93-8=</a:t>
            </a:r>
          </a:p>
          <a:p>
            <a:r>
              <a:rPr lang="ru-RU" sz="2200" dirty="0" smtClean="0"/>
              <a:t>28+33=</a:t>
            </a:r>
          </a:p>
          <a:p>
            <a:r>
              <a:rPr lang="ru-RU" sz="2200" dirty="0" smtClean="0"/>
              <a:t>15-6=</a:t>
            </a:r>
            <a:endParaRPr lang="ru-RU" sz="2200" dirty="0"/>
          </a:p>
        </p:txBody>
      </p:sp>
      <p:sp>
        <p:nvSpPr>
          <p:cNvPr id="22" name="TextBox 21"/>
          <p:cNvSpPr txBox="1"/>
          <p:nvPr/>
        </p:nvSpPr>
        <p:spPr>
          <a:xfrm>
            <a:off x="7236296" y="2327193"/>
            <a:ext cx="43204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/>
              <a:t>И</a:t>
            </a:r>
          </a:p>
          <a:p>
            <a:r>
              <a:rPr lang="ru-RU" sz="2200" dirty="0" smtClean="0"/>
              <a:t>Ч</a:t>
            </a:r>
          </a:p>
          <a:p>
            <a:r>
              <a:rPr lang="ru-RU" sz="2200" dirty="0"/>
              <a:t>Щ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364578" y="2302811"/>
            <a:ext cx="54312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/>
              <a:t>99</a:t>
            </a:r>
          </a:p>
          <a:p>
            <a:r>
              <a:rPr lang="ru-RU" sz="2200" dirty="0" smtClean="0"/>
              <a:t>43</a:t>
            </a:r>
          </a:p>
          <a:p>
            <a:r>
              <a:rPr lang="ru-RU" sz="2200" dirty="0" smtClean="0"/>
              <a:t>25</a:t>
            </a:r>
            <a:endParaRPr lang="ru-RU" sz="2200" dirty="0"/>
          </a:p>
        </p:txBody>
      </p:sp>
      <p:sp>
        <p:nvSpPr>
          <p:cNvPr id="25" name="TextBox 24"/>
          <p:cNvSpPr txBox="1"/>
          <p:nvPr/>
        </p:nvSpPr>
        <p:spPr>
          <a:xfrm>
            <a:off x="3779912" y="2321392"/>
            <a:ext cx="6480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/>
              <a:t>42</a:t>
            </a:r>
          </a:p>
          <a:p>
            <a:r>
              <a:rPr lang="ru-RU" sz="2200" dirty="0" smtClean="0"/>
              <a:t>13</a:t>
            </a:r>
          </a:p>
          <a:p>
            <a:r>
              <a:rPr lang="ru-RU" sz="2200" dirty="0" smtClean="0"/>
              <a:t>37</a:t>
            </a:r>
            <a:endParaRPr lang="ru-RU" sz="2200" dirty="0"/>
          </a:p>
        </p:txBody>
      </p:sp>
      <p:sp>
        <p:nvSpPr>
          <p:cNvPr id="26" name="TextBox 25"/>
          <p:cNvSpPr txBox="1"/>
          <p:nvPr/>
        </p:nvSpPr>
        <p:spPr>
          <a:xfrm>
            <a:off x="6542500" y="2315002"/>
            <a:ext cx="63007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/>
              <a:t>85</a:t>
            </a:r>
          </a:p>
          <a:p>
            <a:r>
              <a:rPr lang="ru-RU" sz="2200" dirty="0" smtClean="0"/>
              <a:t>61</a:t>
            </a:r>
          </a:p>
          <a:p>
            <a:r>
              <a:rPr lang="ru-RU" sz="2200" dirty="0"/>
              <a:t>9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907704" y="4293096"/>
            <a:ext cx="42124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dirty="0" smtClean="0"/>
              <a:t>9, 13, 25, 37, 42,  43, 61, 85, 99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28" name="TextBox 27"/>
          <p:cNvSpPr txBox="1"/>
          <p:nvPr/>
        </p:nvSpPr>
        <p:spPr>
          <a:xfrm>
            <a:off x="2051720" y="5373216"/>
            <a:ext cx="44644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ЩЕЛКУНЧИК</a:t>
            </a:r>
            <a:endParaRPr lang="ru-RU" sz="2400" b="1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7887" y="3645024"/>
            <a:ext cx="2639969" cy="2684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56929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7" grpId="0"/>
      <p:bldP spid="19" grpId="0"/>
      <p:bldP spid="21" grpId="0"/>
      <p:bldP spid="23" grpId="0"/>
      <p:bldP spid="25" grpId="0"/>
      <p:bldP spid="26" grpId="0"/>
      <p:bldP spid="27" grpId="0"/>
      <p:bldP spid="2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11660" y="1484784"/>
            <a:ext cx="50405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dirty="0" smtClean="0">
                <a:solidFill>
                  <a:srgbClr val="0070C0"/>
                </a:solidFill>
              </a:rPr>
              <a:t>ВЫЧИСЛИ ЗНАЧЕНИЯ ВЫРАЖЕНИЯ, РАССТАВИВ ПОРЯДОК ДЕЙСТВИЯ.</a:t>
            </a:r>
            <a:endParaRPr lang="ru-RU" sz="2200" b="1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11660" y="3231640"/>
            <a:ext cx="371212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dirty="0" smtClean="0"/>
              <a:t>45 : 9 – 18 : 6 + 64 : 8 =</a:t>
            </a:r>
            <a:endParaRPr lang="ru-RU" sz="2500" dirty="0"/>
          </a:p>
        </p:txBody>
      </p:sp>
      <p:sp>
        <p:nvSpPr>
          <p:cNvPr id="4" name="TextBox 3"/>
          <p:cNvSpPr txBox="1"/>
          <p:nvPr/>
        </p:nvSpPr>
        <p:spPr>
          <a:xfrm>
            <a:off x="1919603" y="2997569"/>
            <a:ext cx="2718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1</a:t>
            </a:r>
            <a:endParaRPr lang="ru-RU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2904634" y="2982180"/>
            <a:ext cx="4159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2</a:t>
            </a:r>
            <a:endParaRPr lang="ru-RU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3887924" y="2966791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3</a:t>
            </a:r>
            <a:endParaRPr lang="ru-RU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2319892" y="2966791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4</a:t>
            </a:r>
            <a:endParaRPr lang="ru-RU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3403788" y="2966791"/>
            <a:ext cx="2224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5</a:t>
            </a:r>
            <a:endParaRPr lang="ru-RU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4565173" y="3218517"/>
            <a:ext cx="79208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dirty="0" smtClean="0"/>
              <a:t>10</a:t>
            </a:r>
            <a:endParaRPr lang="ru-RU" sz="2500" dirty="0"/>
          </a:p>
        </p:txBody>
      </p:sp>
      <p:sp>
        <p:nvSpPr>
          <p:cNvPr id="10" name="TextBox 9"/>
          <p:cNvSpPr txBox="1"/>
          <p:nvPr/>
        </p:nvSpPr>
        <p:spPr>
          <a:xfrm>
            <a:off x="1691680" y="4581128"/>
            <a:ext cx="3485083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dirty="0" smtClean="0"/>
              <a:t>( 49 – 13) : 9 х 8 – 32 х1 =</a:t>
            </a:r>
            <a:endParaRPr lang="ru-RU" sz="2500" dirty="0"/>
          </a:p>
        </p:txBody>
      </p:sp>
      <p:sp>
        <p:nvSpPr>
          <p:cNvPr id="11" name="TextBox 10"/>
          <p:cNvSpPr txBox="1"/>
          <p:nvPr/>
        </p:nvSpPr>
        <p:spPr>
          <a:xfrm>
            <a:off x="2319892" y="4235799"/>
            <a:ext cx="2160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1</a:t>
            </a:r>
            <a:endParaRPr lang="ru-RU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2969388" y="4259892"/>
            <a:ext cx="2079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2</a:t>
            </a:r>
            <a:endParaRPr lang="ru-RU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3316108" y="4226016"/>
            <a:ext cx="3897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3</a:t>
            </a:r>
            <a:endParaRPr lang="ru-RU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4421335" y="4249301"/>
            <a:ext cx="2160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4</a:t>
            </a:r>
            <a:endParaRPr lang="ru-RU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3766820" y="4218404"/>
            <a:ext cx="5220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5</a:t>
            </a:r>
            <a:endParaRPr lang="ru-RU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5103042" y="4581128"/>
            <a:ext cx="36099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500" dirty="0" smtClean="0"/>
              <a:t>0</a:t>
            </a:r>
            <a:endParaRPr lang="ru-RU" sz="2500" dirty="0"/>
          </a:p>
        </p:txBody>
      </p:sp>
    </p:spTree>
    <p:extLst>
      <p:ext uri="{BB962C8B-B14F-4D97-AF65-F5344CB8AC3E}">
        <p14:creationId xmlns:p14="http://schemas.microsoft.com/office/powerpoint/2010/main" val="1585823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489877"/>
            <a:ext cx="72728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dirty="0" smtClean="0">
                <a:solidFill>
                  <a:srgbClr val="0070C0"/>
                </a:solidFill>
              </a:rPr>
              <a:t>ВЫЧИСЛИТЕ, ЗАМЕНИВ УМНОЖЕНИЕ СЛОЖЕНИЕМ</a:t>
            </a:r>
            <a:endParaRPr lang="ru-RU" sz="2200" b="1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27034" y="2660300"/>
            <a:ext cx="212423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dirty="0" smtClean="0"/>
              <a:t>13 х 2 =</a:t>
            </a:r>
          </a:p>
          <a:p>
            <a:r>
              <a:rPr lang="ru-RU" sz="2500" dirty="0" smtClean="0"/>
              <a:t>18 х 4 =</a:t>
            </a:r>
          </a:p>
          <a:p>
            <a:r>
              <a:rPr lang="ru-RU" sz="2500" dirty="0" smtClean="0"/>
              <a:t>23 х 3 =</a:t>
            </a:r>
          </a:p>
          <a:p>
            <a:r>
              <a:rPr lang="ru-RU" sz="2500" dirty="0" smtClean="0"/>
              <a:t>38 х 0 =</a:t>
            </a:r>
            <a:endParaRPr lang="ru-RU" sz="2500" dirty="0"/>
          </a:p>
        </p:txBody>
      </p:sp>
      <p:sp>
        <p:nvSpPr>
          <p:cNvPr id="4" name="TextBox 3"/>
          <p:cNvSpPr txBox="1"/>
          <p:nvPr/>
        </p:nvSpPr>
        <p:spPr>
          <a:xfrm>
            <a:off x="4244784" y="2646106"/>
            <a:ext cx="1152128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dirty="0" smtClean="0"/>
              <a:t>26</a:t>
            </a:r>
          </a:p>
          <a:p>
            <a:r>
              <a:rPr lang="ru-RU" sz="2500" dirty="0" smtClean="0"/>
              <a:t>72</a:t>
            </a:r>
          </a:p>
          <a:p>
            <a:r>
              <a:rPr lang="ru-RU" sz="2500" dirty="0" smtClean="0"/>
              <a:t>69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746971" y="2650387"/>
            <a:ext cx="251771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dirty="0" smtClean="0"/>
              <a:t>13 + 13 =</a:t>
            </a:r>
          </a:p>
          <a:p>
            <a:r>
              <a:rPr lang="ru-RU" sz="2500" dirty="0" smtClean="0"/>
              <a:t>18 + 18 + 18 + 18 =</a:t>
            </a:r>
          </a:p>
          <a:p>
            <a:r>
              <a:rPr lang="ru-RU" sz="2500" dirty="0" smtClean="0"/>
              <a:t>23 + 23 + 23 =</a:t>
            </a:r>
          </a:p>
          <a:p>
            <a:endParaRPr lang="ru-RU" sz="2500" dirty="0"/>
          </a:p>
        </p:txBody>
      </p:sp>
      <p:sp>
        <p:nvSpPr>
          <p:cNvPr id="6" name="TextBox 5"/>
          <p:cNvSpPr txBox="1"/>
          <p:nvPr/>
        </p:nvSpPr>
        <p:spPr>
          <a:xfrm>
            <a:off x="1835696" y="3908557"/>
            <a:ext cx="9001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dirty="0" smtClean="0"/>
              <a:t>?</a:t>
            </a:r>
            <a:endParaRPr lang="ru-RU" sz="2500" dirty="0"/>
          </a:p>
        </p:txBody>
      </p:sp>
      <p:sp>
        <p:nvSpPr>
          <p:cNvPr id="7" name="TextBox 6"/>
          <p:cNvSpPr txBox="1"/>
          <p:nvPr/>
        </p:nvSpPr>
        <p:spPr>
          <a:xfrm>
            <a:off x="4300380" y="3880866"/>
            <a:ext cx="43204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dirty="0" smtClean="0"/>
              <a:t>?</a:t>
            </a:r>
            <a:endParaRPr lang="ru-RU" sz="2500" dirty="0"/>
          </a:p>
        </p:txBody>
      </p:sp>
    </p:spTree>
    <p:extLst>
      <p:ext uri="{BB962C8B-B14F-4D97-AF65-F5344CB8AC3E}">
        <p14:creationId xmlns:p14="http://schemas.microsoft.com/office/powerpoint/2010/main" val="1637441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7574" y="1123582"/>
            <a:ext cx="21602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i="1" dirty="0" smtClean="0">
                <a:solidFill>
                  <a:srgbClr val="0070C0"/>
                </a:solidFill>
              </a:rPr>
              <a:t>ТЕМА УРОКА: </a:t>
            </a:r>
            <a:endParaRPr lang="ru-RU" sz="2200" b="1" i="1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39752" y="1772816"/>
            <a:ext cx="51845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u="sng" dirty="0" smtClean="0">
                <a:solidFill>
                  <a:srgbClr val="FF0000"/>
                </a:solidFill>
              </a:rPr>
              <a:t>УМНОЖЕНИЕ НА  0</a:t>
            </a:r>
          </a:p>
          <a:p>
            <a:endParaRPr lang="ru-RU" sz="2200" b="1" u="sng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7574" y="2926105"/>
            <a:ext cx="59766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dirty="0" smtClean="0">
                <a:solidFill>
                  <a:srgbClr val="0070C0"/>
                </a:solidFill>
              </a:rPr>
              <a:t>ПРИ УМНОЖЕНИИ НА 0 ПОЛУЧИТСЯ  </a:t>
            </a:r>
            <a:endParaRPr lang="ru-RU" sz="2200" b="1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47964" y="3356992"/>
            <a:ext cx="27723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u="sng" dirty="0" smtClean="0">
                <a:solidFill>
                  <a:srgbClr val="FF0000"/>
                </a:solidFill>
              </a:rPr>
              <a:t>НОЛЬ.</a:t>
            </a:r>
            <a:endParaRPr lang="ru-RU" sz="2200" b="1" u="sng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05626" y="4574781"/>
            <a:ext cx="27003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dirty="0" smtClean="0">
                <a:solidFill>
                  <a:srgbClr val="0070C0"/>
                </a:solidFill>
              </a:rPr>
              <a:t>ДЕЛИТЬ НА 0 </a:t>
            </a:r>
            <a:endParaRPr lang="ru-RU" sz="2200" b="1" dirty="0">
              <a:solidFill>
                <a:srgbClr val="0070C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55488" y="4797152"/>
            <a:ext cx="194421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u="sng" dirty="0" smtClean="0">
                <a:solidFill>
                  <a:srgbClr val="FF0000"/>
                </a:solidFill>
              </a:rPr>
              <a:t>НЕЛЬЗЯ!</a:t>
            </a:r>
            <a:endParaRPr lang="ru-RU" sz="2200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1247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47664" y="980728"/>
            <a:ext cx="496855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</a:rPr>
              <a:t>ЛЮДИ ГОВОРЯТ:</a:t>
            </a:r>
          </a:p>
          <a:p>
            <a:r>
              <a:rPr lang="ru-RU" sz="2400" b="1" dirty="0" smtClean="0">
                <a:solidFill>
                  <a:srgbClr val="0070C0"/>
                </a:solidFill>
              </a:rPr>
              <a:t>«НЕ ШУТИТЕ С ОГНЁМ!»</a:t>
            </a:r>
          </a:p>
          <a:p>
            <a:r>
              <a:rPr lang="ru-RU" sz="2400" b="1" dirty="0" smtClean="0">
                <a:solidFill>
                  <a:srgbClr val="0070C0"/>
                </a:solidFill>
              </a:rPr>
              <a:t>А МЫ ГОВОРИМ:</a:t>
            </a:r>
          </a:p>
          <a:p>
            <a:r>
              <a:rPr lang="ru-RU" sz="2400" b="1" dirty="0" smtClean="0">
                <a:solidFill>
                  <a:srgbClr val="0070C0"/>
                </a:solidFill>
              </a:rPr>
              <a:t>«НЕ ШУТИТЕ С НУЛЁМ!»</a:t>
            </a:r>
          </a:p>
          <a:p>
            <a:r>
              <a:rPr lang="ru-RU" sz="2400" b="1" dirty="0" smtClean="0">
                <a:solidFill>
                  <a:srgbClr val="0070C0"/>
                </a:solidFill>
              </a:rPr>
              <a:t>У НУЛЯ ПРО ЗАПАС</a:t>
            </a:r>
          </a:p>
          <a:p>
            <a:r>
              <a:rPr lang="ru-RU" sz="2400" b="1" dirty="0" smtClean="0">
                <a:solidFill>
                  <a:srgbClr val="0070C0"/>
                </a:solidFill>
              </a:rPr>
              <a:t>СОТНИ КАВЕРЗ И ПРОКАЗ.</a:t>
            </a:r>
          </a:p>
          <a:p>
            <a:r>
              <a:rPr lang="ru-RU" sz="2400" b="1" dirty="0" smtClean="0">
                <a:solidFill>
                  <a:srgbClr val="0070C0"/>
                </a:solidFill>
              </a:rPr>
              <a:t>НУЖЕН ГЛАЗ ЗА НИМ ДА ГЛАЗ!</a:t>
            </a:r>
            <a:endParaRPr lang="ru-RU" sz="2400" b="1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87624" y="4077072"/>
            <a:ext cx="396044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b="1" dirty="0" smtClean="0">
                <a:solidFill>
                  <a:srgbClr val="0070C0"/>
                </a:solidFill>
              </a:rPr>
              <a:t>7 х 0 =</a:t>
            </a:r>
          </a:p>
          <a:p>
            <a:r>
              <a:rPr lang="ru-RU" sz="2500" b="1" dirty="0" smtClean="0">
                <a:solidFill>
                  <a:srgbClr val="0070C0"/>
                </a:solidFill>
              </a:rPr>
              <a:t>0 х 35 = </a:t>
            </a:r>
          </a:p>
          <a:p>
            <a:r>
              <a:rPr lang="ru-RU" sz="2500" b="1" dirty="0" smtClean="0">
                <a:solidFill>
                  <a:srgbClr val="0070C0"/>
                </a:solidFill>
              </a:rPr>
              <a:t>( 28 – 28 ) х 0 =</a:t>
            </a:r>
          </a:p>
          <a:p>
            <a:r>
              <a:rPr lang="ru-RU" sz="2500" b="1" dirty="0" smtClean="0">
                <a:solidFill>
                  <a:srgbClr val="0070C0"/>
                </a:solidFill>
              </a:rPr>
              <a:t>0 х 2 + 43  =</a:t>
            </a:r>
            <a:endParaRPr lang="ru-RU" sz="25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555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25793" y="1010222"/>
            <a:ext cx="331236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b="1" dirty="0" smtClean="0">
                <a:solidFill>
                  <a:srgbClr val="0070C0"/>
                </a:solidFill>
              </a:rPr>
              <a:t>ЗАДАЧА</a:t>
            </a:r>
            <a:endParaRPr lang="ru-RU" sz="2500" b="1" dirty="0">
              <a:solidFill>
                <a:srgbClr val="0070C0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5513081"/>
              </p:ext>
            </p:extLst>
          </p:nvPr>
        </p:nvGraphicFramePr>
        <p:xfrm>
          <a:off x="507931" y="1813814"/>
          <a:ext cx="8208912" cy="12019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6304"/>
                <a:gridCol w="2736304"/>
                <a:gridCol w="2736304"/>
              </a:tblGrid>
              <a:tr h="432048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384962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dirty="0" smtClean="0"/>
                        <a:t>   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384962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07931" y="3197843"/>
            <a:ext cx="50405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1) СКОЛЬКО РУЛОНОВ КУПИЛИ?</a:t>
            </a:r>
            <a:endParaRPr lang="ru-RU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1008583" y="3567175"/>
            <a:ext cx="20196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35 : 7 = 5 (р.)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7931" y="4077072"/>
            <a:ext cx="54585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2) КАКОВА  ДЛИНА РУЛОНОВ ПО 10 м?</a:t>
            </a:r>
            <a:endParaRPr lang="ru-RU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942902" y="4611570"/>
            <a:ext cx="252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10 х 5 =50 (м)</a:t>
            </a:r>
            <a:endParaRPr lang="ru-RU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798770" y="5229200"/>
            <a:ext cx="29811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10 х ( 35 : 7 ) = 50 (м)</a:t>
            </a:r>
            <a:endParaRPr lang="ru-RU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798770" y="5877272"/>
            <a:ext cx="45715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ОТВЕТ: 50 м ОБОЕВ В РУЛОНЕ ПО 10 м.</a:t>
            </a:r>
            <a:endParaRPr lang="ru-RU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1494607" y="2183146"/>
            <a:ext cx="7920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/>
              <a:t>7 м</a:t>
            </a:r>
            <a:endParaRPr lang="ru-RU" sz="2200" dirty="0"/>
          </a:p>
        </p:txBody>
      </p:sp>
      <p:sp>
        <p:nvSpPr>
          <p:cNvPr id="17" name="TextBox 16"/>
          <p:cNvSpPr txBox="1"/>
          <p:nvPr/>
        </p:nvSpPr>
        <p:spPr>
          <a:xfrm>
            <a:off x="798770" y="1835651"/>
            <a:ext cx="24384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ДЛИНА РУЛОНА</a:t>
            </a:r>
            <a:endParaRPr lang="ru-RU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3237228" y="1866949"/>
            <a:ext cx="33168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КОЛИЧЕСТВО РУЛОНОВ</a:t>
            </a:r>
            <a:endParaRPr lang="ru-RU" sz="2000" dirty="0"/>
          </a:p>
        </p:txBody>
      </p:sp>
      <p:sp>
        <p:nvSpPr>
          <p:cNvPr id="19" name="TextBox 18"/>
          <p:cNvSpPr txBox="1"/>
          <p:nvPr/>
        </p:nvSpPr>
        <p:spPr>
          <a:xfrm>
            <a:off x="5966524" y="1835651"/>
            <a:ext cx="31774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ОБЩАЯ ДЛИНА РУЛОНОВ</a:t>
            </a:r>
            <a:endParaRPr lang="ru-RU" sz="2000" dirty="0"/>
          </a:p>
        </p:txBody>
      </p:sp>
      <p:sp>
        <p:nvSpPr>
          <p:cNvPr id="20" name="TextBox 19"/>
          <p:cNvSpPr txBox="1"/>
          <p:nvPr/>
        </p:nvSpPr>
        <p:spPr>
          <a:xfrm>
            <a:off x="1444312" y="2636912"/>
            <a:ext cx="10081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/>
              <a:t>10 м</a:t>
            </a:r>
            <a:endParaRPr lang="ru-RU" sz="2200" dirty="0"/>
          </a:p>
        </p:txBody>
      </p:sp>
      <p:sp>
        <p:nvSpPr>
          <p:cNvPr id="21" name="TextBox 20"/>
          <p:cNvSpPr txBox="1"/>
          <p:nvPr/>
        </p:nvSpPr>
        <p:spPr>
          <a:xfrm>
            <a:off x="3340819" y="2183146"/>
            <a:ext cx="63930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/>
              <a:t>?</a:t>
            </a:r>
            <a:endParaRPr lang="ru-RU" sz="2200" dirty="0"/>
          </a:p>
        </p:txBody>
      </p:sp>
      <p:sp>
        <p:nvSpPr>
          <p:cNvPr id="22" name="TextBox 21"/>
          <p:cNvSpPr txBox="1"/>
          <p:nvPr/>
        </p:nvSpPr>
        <p:spPr>
          <a:xfrm>
            <a:off x="3660472" y="2403503"/>
            <a:ext cx="21918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/>
              <a:t>ОДИНАКОВОЕ</a:t>
            </a:r>
            <a:endParaRPr lang="ru-RU" sz="2200" dirty="0"/>
          </a:p>
        </p:txBody>
      </p:sp>
      <p:sp>
        <p:nvSpPr>
          <p:cNvPr id="23" name="TextBox 22"/>
          <p:cNvSpPr txBox="1"/>
          <p:nvPr/>
        </p:nvSpPr>
        <p:spPr>
          <a:xfrm>
            <a:off x="5460469" y="2603420"/>
            <a:ext cx="4320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/>
              <a:t>?</a:t>
            </a:r>
            <a:endParaRPr lang="ru-RU" sz="2200" dirty="0"/>
          </a:p>
        </p:txBody>
      </p:sp>
      <p:sp>
        <p:nvSpPr>
          <p:cNvPr id="24" name="TextBox 23"/>
          <p:cNvSpPr txBox="1"/>
          <p:nvPr/>
        </p:nvSpPr>
        <p:spPr>
          <a:xfrm>
            <a:off x="6938633" y="2183146"/>
            <a:ext cx="8640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/>
              <a:t>35 м</a:t>
            </a:r>
            <a:endParaRPr lang="ru-RU" sz="2200" dirty="0"/>
          </a:p>
        </p:txBody>
      </p:sp>
      <p:sp>
        <p:nvSpPr>
          <p:cNvPr id="26" name="TextBox 25"/>
          <p:cNvSpPr txBox="1"/>
          <p:nvPr/>
        </p:nvSpPr>
        <p:spPr>
          <a:xfrm>
            <a:off x="7056276" y="2636912"/>
            <a:ext cx="6480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/>
              <a:t>?</a:t>
            </a:r>
            <a:endParaRPr lang="ru-RU" sz="2200" dirty="0"/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0535" y="3293579"/>
            <a:ext cx="2781431" cy="2781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327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  <p:bldP spid="8" grpId="0"/>
      <p:bldP spid="9" grpId="0"/>
      <p:bldP spid="10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78000" y="2906153"/>
            <a:ext cx="88084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dirty="0" smtClean="0"/>
              <a:t>15 х</a:t>
            </a:r>
            <a:endParaRPr lang="ru-RU" sz="2500" dirty="0"/>
          </a:p>
        </p:txBody>
      </p:sp>
      <p:sp>
        <p:nvSpPr>
          <p:cNvPr id="3" name="TextBox 2"/>
          <p:cNvSpPr txBox="1"/>
          <p:nvPr/>
        </p:nvSpPr>
        <p:spPr>
          <a:xfrm>
            <a:off x="1211799" y="2906153"/>
            <a:ext cx="36004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dirty="0" smtClean="0"/>
              <a:t>1</a:t>
            </a:r>
            <a:endParaRPr lang="ru-RU" sz="2500" dirty="0"/>
          </a:p>
        </p:txBody>
      </p:sp>
      <p:sp>
        <p:nvSpPr>
          <p:cNvPr id="4" name="TextBox 3"/>
          <p:cNvSpPr txBox="1"/>
          <p:nvPr/>
        </p:nvSpPr>
        <p:spPr>
          <a:xfrm>
            <a:off x="1354433" y="2906153"/>
            <a:ext cx="93610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dirty="0" smtClean="0"/>
              <a:t>= 15</a:t>
            </a:r>
            <a:endParaRPr lang="ru-RU" sz="2500" dirty="0"/>
          </a:p>
        </p:txBody>
      </p:sp>
      <p:sp>
        <p:nvSpPr>
          <p:cNvPr id="5" name="TextBox 4"/>
          <p:cNvSpPr txBox="1"/>
          <p:nvPr/>
        </p:nvSpPr>
        <p:spPr>
          <a:xfrm>
            <a:off x="644917" y="3577030"/>
            <a:ext cx="684803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500" dirty="0" smtClean="0"/>
              <a:t>15 х</a:t>
            </a:r>
            <a:endParaRPr lang="ru-RU" sz="2500" dirty="0"/>
          </a:p>
        </p:txBody>
      </p:sp>
      <p:sp>
        <p:nvSpPr>
          <p:cNvPr id="6" name="TextBox 5"/>
          <p:cNvSpPr txBox="1"/>
          <p:nvPr/>
        </p:nvSpPr>
        <p:spPr>
          <a:xfrm>
            <a:off x="1244781" y="3594898"/>
            <a:ext cx="654115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dirty="0" smtClean="0"/>
              <a:t>0</a:t>
            </a:r>
            <a:endParaRPr lang="ru-RU" sz="2500" dirty="0"/>
          </a:p>
        </p:txBody>
      </p:sp>
      <p:sp>
        <p:nvSpPr>
          <p:cNvPr id="7" name="TextBox 6"/>
          <p:cNvSpPr txBox="1"/>
          <p:nvPr/>
        </p:nvSpPr>
        <p:spPr>
          <a:xfrm>
            <a:off x="1431485" y="3573016"/>
            <a:ext cx="76702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dirty="0" smtClean="0"/>
              <a:t>= 0</a:t>
            </a:r>
            <a:endParaRPr lang="ru-RU" sz="2500" dirty="0"/>
          </a:p>
        </p:txBody>
      </p:sp>
      <p:sp>
        <p:nvSpPr>
          <p:cNvPr id="8" name="TextBox 7"/>
          <p:cNvSpPr txBox="1"/>
          <p:nvPr/>
        </p:nvSpPr>
        <p:spPr>
          <a:xfrm>
            <a:off x="2987824" y="2906153"/>
            <a:ext cx="129614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dirty="0" smtClean="0"/>
              <a:t>14 +</a:t>
            </a:r>
            <a:endParaRPr lang="ru-RU" sz="2500" dirty="0"/>
          </a:p>
        </p:txBody>
      </p:sp>
      <p:sp>
        <p:nvSpPr>
          <p:cNvPr id="9" name="TextBox 8"/>
          <p:cNvSpPr txBox="1"/>
          <p:nvPr/>
        </p:nvSpPr>
        <p:spPr>
          <a:xfrm>
            <a:off x="3534155" y="2902851"/>
            <a:ext cx="86409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dirty="0" smtClean="0"/>
              <a:t>0</a:t>
            </a:r>
            <a:endParaRPr lang="ru-RU" sz="2500" dirty="0"/>
          </a:p>
        </p:txBody>
      </p:sp>
      <p:sp>
        <p:nvSpPr>
          <p:cNvPr id="10" name="TextBox 9"/>
          <p:cNvSpPr txBox="1"/>
          <p:nvPr/>
        </p:nvSpPr>
        <p:spPr>
          <a:xfrm>
            <a:off x="3780801" y="2902851"/>
            <a:ext cx="123489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dirty="0" smtClean="0"/>
              <a:t>=14</a:t>
            </a:r>
            <a:endParaRPr lang="ru-RU" sz="2500" dirty="0"/>
          </a:p>
        </p:txBody>
      </p:sp>
      <p:sp>
        <p:nvSpPr>
          <p:cNvPr id="11" name="TextBox 10"/>
          <p:cNvSpPr txBox="1"/>
          <p:nvPr/>
        </p:nvSpPr>
        <p:spPr>
          <a:xfrm>
            <a:off x="2987824" y="3573016"/>
            <a:ext cx="64807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dirty="0" smtClean="0"/>
              <a:t>18 -</a:t>
            </a:r>
            <a:endParaRPr lang="ru-RU" sz="2500" dirty="0"/>
          </a:p>
        </p:txBody>
      </p:sp>
      <p:sp>
        <p:nvSpPr>
          <p:cNvPr id="12" name="TextBox 11"/>
          <p:cNvSpPr txBox="1"/>
          <p:nvPr/>
        </p:nvSpPr>
        <p:spPr>
          <a:xfrm>
            <a:off x="3565667" y="3573016"/>
            <a:ext cx="122413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dirty="0" smtClean="0"/>
              <a:t>18</a:t>
            </a:r>
            <a:endParaRPr lang="ru-RU" sz="2500" dirty="0"/>
          </a:p>
        </p:txBody>
      </p:sp>
      <p:sp>
        <p:nvSpPr>
          <p:cNvPr id="13" name="TextBox 12"/>
          <p:cNvSpPr txBox="1"/>
          <p:nvPr/>
        </p:nvSpPr>
        <p:spPr>
          <a:xfrm>
            <a:off x="3944675" y="3573016"/>
            <a:ext cx="100811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dirty="0" smtClean="0"/>
              <a:t>= 0</a:t>
            </a:r>
            <a:endParaRPr lang="ru-RU" sz="2500" dirty="0"/>
          </a:p>
        </p:txBody>
      </p:sp>
      <p:sp>
        <p:nvSpPr>
          <p:cNvPr id="14" name="TextBox 13"/>
          <p:cNvSpPr txBox="1"/>
          <p:nvPr/>
        </p:nvSpPr>
        <p:spPr>
          <a:xfrm>
            <a:off x="5711645" y="2913404"/>
            <a:ext cx="165618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dirty="0" smtClean="0"/>
              <a:t>0</a:t>
            </a:r>
            <a:endParaRPr lang="ru-RU" sz="2500" dirty="0"/>
          </a:p>
        </p:txBody>
      </p:sp>
      <p:sp>
        <p:nvSpPr>
          <p:cNvPr id="15" name="TextBox 14"/>
          <p:cNvSpPr txBox="1"/>
          <p:nvPr/>
        </p:nvSpPr>
        <p:spPr>
          <a:xfrm>
            <a:off x="5993788" y="2902851"/>
            <a:ext cx="93610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dirty="0" smtClean="0"/>
              <a:t>х 34</a:t>
            </a:r>
            <a:endParaRPr lang="ru-RU" sz="2500" dirty="0"/>
          </a:p>
        </p:txBody>
      </p:sp>
      <p:sp>
        <p:nvSpPr>
          <p:cNvPr id="16" name="TextBox 15"/>
          <p:cNvSpPr txBox="1"/>
          <p:nvPr/>
        </p:nvSpPr>
        <p:spPr>
          <a:xfrm>
            <a:off x="6594985" y="2913404"/>
            <a:ext cx="122413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dirty="0" smtClean="0"/>
              <a:t>= 0</a:t>
            </a:r>
            <a:endParaRPr lang="ru-RU" sz="2500" dirty="0"/>
          </a:p>
        </p:txBody>
      </p:sp>
      <p:sp>
        <p:nvSpPr>
          <p:cNvPr id="17" name="TextBox 16"/>
          <p:cNvSpPr txBox="1"/>
          <p:nvPr/>
        </p:nvSpPr>
        <p:spPr>
          <a:xfrm>
            <a:off x="5711645" y="3594898"/>
            <a:ext cx="44453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dirty="0" smtClean="0"/>
              <a:t>0</a:t>
            </a:r>
            <a:endParaRPr lang="ru-RU" sz="2500" dirty="0"/>
          </a:p>
        </p:txBody>
      </p:sp>
      <p:sp>
        <p:nvSpPr>
          <p:cNvPr id="18" name="TextBox 17"/>
          <p:cNvSpPr txBox="1"/>
          <p:nvPr/>
        </p:nvSpPr>
        <p:spPr>
          <a:xfrm>
            <a:off x="5993788" y="3594898"/>
            <a:ext cx="105087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dirty="0"/>
              <a:t>х</a:t>
            </a:r>
            <a:r>
              <a:rPr lang="ru-RU" sz="2500" dirty="0" smtClean="0"/>
              <a:t> 17</a:t>
            </a:r>
            <a:endParaRPr lang="ru-RU" sz="2500" dirty="0"/>
          </a:p>
        </p:txBody>
      </p:sp>
      <p:sp>
        <p:nvSpPr>
          <p:cNvPr id="19" name="TextBox 18"/>
          <p:cNvSpPr txBox="1"/>
          <p:nvPr/>
        </p:nvSpPr>
        <p:spPr>
          <a:xfrm>
            <a:off x="6519226" y="3594898"/>
            <a:ext cx="143715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dirty="0" smtClean="0"/>
              <a:t>= 0</a:t>
            </a:r>
            <a:endParaRPr lang="ru-RU" sz="2500" dirty="0"/>
          </a:p>
        </p:txBody>
      </p:sp>
      <p:sp>
        <p:nvSpPr>
          <p:cNvPr id="20" name="TextBox 19"/>
          <p:cNvSpPr txBox="1"/>
          <p:nvPr/>
        </p:nvSpPr>
        <p:spPr>
          <a:xfrm>
            <a:off x="560299" y="1507543"/>
            <a:ext cx="388843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b="1" dirty="0" smtClean="0">
                <a:solidFill>
                  <a:srgbClr val="0070C0"/>
                </a:solidFill>
              </a:rPr>
              <a:t>ПРОВЕРЬ СЕБЯ</a:t>
            </a:r>
            <a:endParaRPr lang="ru-RU" sz="2500" b="1" dirty="0">
              <a:solidFill>
                <a:srgbClr val="0070C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627784" y="1984597"/>
            <a:ext cx="238791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b="1" dirty="0" smtClean="0">
                <a:solidFill>
                  <a:srgbClr val="0070C0"/>
                </a:solidFill>
              </a:rPr>
              <a:t>С.83 ?</a:t>
            </a:r>
            <a:endParaRPr lang="ru-RU" sz="2500" b="1" dirty="0">
              <a:solidFill>
                <a:srgbClr val="0070C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290537" y="4725144"/>
            <a:ext cx="46393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70C0"/>
                </a:solidFill>
              </a:rPr>
              <a:t>М О Л О Д Ц Ы</a:t>
            </a:r>
            <a:endParaRPr lang="ru-RU" sz="4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2432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150</TotalTime>
  <Words>354</Words>
  <Application>Microsoft Office PowerPoint</Application>
  <PresentationFormat>Экран (4:3)</PresentationFormat>
  <Paragraphs>117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Волна</vt:lpstr>
      <vt:lpstr>УМНОЖЕНИЕ НА 0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УМНОЖЕНИЕ НА 0</dc:title>
  <dc:creator>Татьяна</dc:creator>
  <cp:lastModifiedBy>Татьяна</cp:lastModifiedBy>
  <cp:revision>17</cp:revision>
  <dcterms:created xsi:type="dcterms:W3CDTF">2019-10-13T13:52:51Z</dcterms:created>
  <dcterms:modified xsi:type="dcterms:W3CDTF">2019-10-15T17:03:01Z</dcterms:modified>
</cp:coreProperties>
</file>